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56" r:id="rId5"/>
    <p:sldId id="257" r:id="rId6"/>
    <p:sldId id="258" r:id="rId7"/>
    <p:sldId id="259" r:id="rId8"/>
    <p:sldId id="267" r:id="rId9"/>
    <p:sldId id="268" r:id="rId10"/>
    <p:sldId id="260" r:id="rId11"/>
    <p:sldId id="261" r:id="rId12"/>
    <p:sldId id="262" r:id="rId13"/>
    <p:sldId id="263" r:id="rId14"/>
    <p:sldId id="264" r:id="rId15"/>
    <p:sldId id="26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ACCF661-3404-4F1A-8C7D-49D7BE6D5C08}">
          <p14:sldIdLst>
            <p14:sldId id="256"/>
          </p14:sldIdLst>
        </p14:section>
        <p14:section name="Background" id="{47A51700-7EED-44E4-A857-C35083A3DF15}">
          <p14:sldIdLst>
            <p14:sldId id="257"/>
            <p14:sldId id="258"/>
            <p14:sldId id="259"/>
            <p14:sldId id="267"/>
            <p14:sldId id="268"/>
          </p14:sldIdLst>
        </p14:section>
        <p14:section name="Use Case Details" id="{E3BA97D9-F4BE-42D1-9A44-837F7C31A95B}">
          <p14:sldIdLst>
            <p14:sldId id="260"/>
            <p14:sldId id="261"/>
            <p14:sldId id="262"/>
            <p14:sldId id="263"/>
            <p14:sldId id="264"/>
          </p14:sldIdLst>
        </p14:section>
        <p14:section name="Queries" id="{12E69858-D9FA-40A2-8A7F-ACB08574BB12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A573"/>
    <a:srgbClr val="4B2CA2"/>
    <a:srgbClr val="4E48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7397" autoAdjust="0"/>
  </p:normalViewPr>
  <p:slideViewPr>
    <p:cSldViewPr snapToGrid="0">
      <p:cViewPr varScale="1">
        <p:scale>
          <a:sx n="47" d="100"/>
          <a:sy n="47" d="100"/>
        </p:scale>
        <p:origin x="1157" y="2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C996F0-1B83-481E-9FAC-DFF80FEE27EB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4E647551-E92E-4650-8F94-CC2FD6EC4254}">
      <dgm:prSet/>
      <dgm:spPr/>
      <dgm:t>
        <a:bodyPr/>
        <a:lstStyle/>
        <a:p>
          <a:r>
            <a:rPr lang="en-US"/>
            <a:t>SLR Data Extractor</a:t>
          </a:r>
          <a:endParaRPr lang="en-GB"/>
        </a:p>
      </dgm:t>
    </dgm:pt>
    <dgm:pt modelId="{858D2FFC-9760-4CC2-A0A8-0C561218E57B}" type="parTrans" cxnId="{817971B2-F454-4309-A8E4-0B8EC3277E0B}">
      <dgm:prSet/>
      <dgm:spPr/>
      <dgm:t>
        <a:bodyPr/>
        <a:lstStyle/>
        <a:p>
          <a:endParaRPr lang="en-GB"/>
        </a:p>
      </dgm:t>
    </dgm:pt>
    <dgm:pt modelId="{BE4025BC-C61C-4233-8854-42C5EB364CE5}" type="sibTrans" cxnId="{817971B2-F454-4309-A8E4-0B8EC3277E0B}">
      <dgm:prSet/>
      <dgm:spPr/>
      <dgm:t>
        <a:bodyPr/>
        <a:lstStyle/>
        <a:p>
          <a:endParaRPr lang="en-GB"/>
        </a:p>
      </dgm:t>
    </dgm:pt>
    <dgm:pt modelId="{3934B2F9-B0EB-4623-A717-1D7B80AF684F}">
      <dgm:prSet/>
      <dgm:spPr/>
      <dgm:t>
        <a:bodyPr/>
        <a:lstStyle/>
        <a:p>
          <a:r>
            <a:rPr lang="en-US"/>
            <a:t>Foundational use case (SLR/general evidence synthesis primer)</a:t>
          </a:r>
          <a:endParaRPr lang="en-GB"/>
        </a:p>
      </dgm:t>
    </dgm:pt>
    <dgm:pt modelId="{5373359C-258B-4E47-9204-99F8A431FB37}" type="parTrans" cxnId="{9AB27884-1909-4E16-B0D6-26AAD9523561}">
      <dgm:prSet/>
      <dgm:spPr/>
      <dgm:t>
        <a:bodyPr/>
        <a:lstStyle/>
        <a:p>
          <a:endParaRPr lang="en-GB"/>
        </a:p>
      </dgm:t>
    </dgm:pt>
    <dgm:pt modelId="{6524B81C-8607-4822-A821-3021F5E78D32}" type="sibTrans" cxnId="{9AB27884-1909-4E16-B0D6-26AAD9523561}">
      <dgm:prSet/>
      <dgm:spPr/>
      <dgm:t>
        <a:bodyPr/>
        <a:lstStyle/>
        <a:p>
          <a:endParaRPr lang="en-GB"/>
        </a:p>
      </dgm:t>
    </dgm:pt>
    <dgm:pt modelId="{617BBD25-547C-4C3B-B997-EDFCE1BF9337}">
      <dgm:prSet/>
      <dgm:spPr/>
      <dgm:t>
        <a:bodyPr/>
        <a:lstStyle/>
        <a:p>
          <a:r>
            <a:rPr lang="en-US"/>
            <a:t>Focus on PICO criteria and other details such as study type</a:t>
          </a:r>
          <a:endParaRPr lang="en-GB"/>
        </a:p>
      </dgm:t>
    </dgm:pt>
    <dgm:pt modelId="{13467D09-2107-40E8-BF17-A4ED1F8DC6E3}" type="parTrans" cxnId="{A576BB81-275D-46CB-BFA5-3AB3951EE6DE}">
      <dgm:prSet/>
      <dgm:spPr/>
      <dgm:t>
        <a:bodyPr/>
        <a:lstStyle/>
        <a:p>
          <a:endParaRPr lang="en-GB"/>
        </a:p>
      </dgm:t>
    </dgm:pt>
    <dgm:pt modelId="{D81145DF-8326-4558-9853-AA692186E870}" type="sibTrans" cxnId="{A576BB81-275D-46CB-BFA5-3AB3951EE6DE}">
      <dgm:prSet/>
      <dgm:spPr/>
      <dgm:t>
        <a:bodyPr/>
        <a:lstStyle/>
        <a:p>
          <a:endParaRPr lang="en-GB"/>
        </a:p>
      </dgm:t>
    </dgm:pt>
    <dgm:pt modelId="{A03AFF94-59DD-4FC0-A9B4-E8F58D1368AB}">
      <dgm:prSet/>
      <dgm:spPr>
        <a:solidFill>
          <a:srgbClr val="4B2CA2"/>
        </a:solidFill>
      </dgm:spPr>
      <dgm:t>
        <a:bodyPr/>
        <a:lstStyle/>
        <a:p>
          <a:r>
            <a:rPr lang="en-US"/>
            <a:t>Claim Substantiation Tool / Claim-Evidence Linker Tool</a:t>
          </a:r>
          <a:endParaRPr lang="en-GB"/>
        </a:p>
      </dgm:t>
    </dgm:pt>
    <dgm:pt modelId="{1442E7DB-39DD-41D3-B9EA-C50C3F094737}" type="parTrans" cxnId="{F6E897D8-C0CF-4D1A-9445-3E238657DE4B}">
      <dgm:prSet/>
      <dgm:spPr/>
      <dgm:t>
        <a:bodyPr/>
        <a:lstStyle/>
        <a:p>
          <a:endParaRPr lang="en-GB"/>
        </a:p>
      </dgm:t>
    </dgm:pt>
    <dgm:pt modelId="{E0C00E0A-ED94-4EAD-A20B-181E90BAC01C}" type="sibTrans" cxnId="{F6E897D8-C0CF-4D1A-9445-3E238657DE4B}">
      <dgm:prSet/>
      <dgm:spPr/>
      <dgm:t>
        <a:bodyPr/>
        <a:lstStyle/>
        <a:p>
          <a:endParaRPr lang="en-GB"/>
        </a:p>
      </dgm:t>
    </dgm:pt>
    <dgm:pt modelId="{D7399B9D-F99D-43EA-A26B-B938C13C0038}">
      <dgm:prSet/>
      <dgm:spPr/>
      <dgm:t>
        <a:bodyPr/>
        <a:lstStyle/>
        <a:p>
          <a:r>
            <a:rPr lang="en-GB"/>
            <a:t>Identify and link claims to evidence, with indicators of claim type and strength</a:t>
          </a:r>
        </a:p>
      </dgm:t>
    </dgm:pt>
    <dgm:pt modelId="{FC6D86EC-9C07-46F9-85BE-51F094C6B3A8}" type="parTrans" cxnId="{0B2C205B-A3B6-4A7A-8CA2-B7DBEA568DE5}">
      <dgm:prSet/>
      <dgm:spPr/>
      <dgm:t>
        <a:bodyPr/>
        <a:lstStyle/>
        <a:p>
          <a:endParaRPr lang="en-GB"/>
        </a:p>
      </dgm:t>
    </dgm:pt>
    <dgm:pt modelId="{7E9E5F80-FD7C-4260-90CE-86159A27F981}" type="sibTrans" cxnId="{0B2C205B-A3B6-4A7A-8CA2-B7DBEA568DE5}">
      <dgm:prSet/>
      <dgm:spPr/>
      <dgm:t>
        <a:bodyPr/>
        <a:lstStyle/>
        <a:p>
          <a:endParaRPr lang="en-GB"/>
        </a:p>
      </dgm:t>
    </dgm:pt>
    <dgm:pt modelId="{CB0D8522-2BFF-44F4-9A87-163A4DE9B810}">
      <dgm:prSet/>
      <dgm:spPr/>
      <dgm:t>
        <a:bodyPr/>
        <a:lstStyle/>
        <a:p>
          <a:r>
            <a:rPr lang="en-US"/>
            <a:t>Safety Profile Extractor</a:t>
          </a:r>
          <a:endParaRPr lang="en-GB"/>
        </a:p>
      </dgm:t>
    </dgm:pt>
    <dgm:pt modelId="{3904B6F0-042E-479D-BD4A-E949B629CA97}" type="parTrans" cxnId="{36F89FA2-86BA-483C-8F0C-00CC6BE00389}">
      <dgm:prSet/>
      <dgm:spPr/>
      <dgm:t>
        <a:bodyPr/>
        <a:lstStyle/>
        <a:p>
          <a:endParaRPr lang="en-GB"/>
        </a:p>
      </dgm:t>
    </dgm:pt>
    <dgm:pt modelId="{8E9AE7D4-9B82-49F6-8613-4F0F1F91AFED}" type="sibTrans" cxnId="{36F89FA2-86BA-483C-8F0C-00CC6BE00389}">
      <dgm:prSet/>
      <dgm:spPr/>
      <dgm:t>
        <a:bodyPr/>
        <a:lstStyle/>
        <a:p>
          <a:endParaRPr lang="en-GB"/>
        </a:p>
      </dgm:t>
    </dgm:pt>
    <dgm:pt modelId="{9DD63978-3BE2-4B4D-942C-76F1DE513944}">
      <dgm:prSet/>
      <dgm:spPr/>
      <dgm:t>
        <a:bodyPr/>
        <a:lstStyle/>
        <a:p>
          <a:r>
            <a:rPr lang="en-US"/>
            <a:t>Focus on AE extraction (Pharmacovigilance)</a:t>
          </a:r>
          <a:endParaRPr lang="en-GB"/>
        </a:p>
      </dgm:t>
    </dgm:pt>
    <dgm:pt modelId="{B26690E7-C114-4081-9640-7EC786091CDE}" type="parTrans" cxnId="{D2BC5379-1118-4CB6-9293-1E9EB7C891AF}">
      <dgm:prSet/>
      <dgm:spPr/>
      <dgm:t>
        <a:bodyPr/>
        <a:lstStyle/>
        <a:p>
          <a:endParaRPr lang="en-GB"/>
        </a:p>
      </dgm:t>
    </dgm:pt>
    <dgm:pt modelId="{1E2F1D0F-8C21-486C-8D88-48EC3DBE3A4C}" type="sibTrans" cxnId="{D2BC5379-1118-4CB6-9293-1E9EB7C891AF}">
      <dgm:prSet/>
      <dgm:spPr/>
      <dgm:t>
        <a:bodyPr/>
        <a:lstStyle/>
        <a:p>
          <a:endParaRPr lang="en-GB"/>
        </a:p>
      </dgm:t>
    </dgm:pt>
    <dgm:pt modelId="{478A695F-4D5A-494E-BC0A-D2709C765A8F}">
      <dgm:prSet/>
      <dgm:spPr>
        <a:solidFill>
          <a:srgbClr val="2DA573"/>
        </a:solidFill>
      </dgm:spPr>
      <dgm:t>
        <a:bodyPr/>
        <a:lstStyle/>
        <a:p>
          <a:r>
            <a:rPr lang="en-US"/>
            <a:t>Survival Chart Digitizer</a:t>
          </a:r>
          <a:endParaRPr lang="en-GB"/>
        </a:p>
      </dgm:t>
    </dgm:pt>
    <dgm:pt modelId="{37B1EC1C-5EDB-4CBE-B14A-CAEA66B62AE6}" type="parTrans" cxnId="{C3E5AF57-C8CD-45E4-9D8A-777E2C390337}">
      <dgm:prSet/>
      <dgm:spPr/>
      <dgm:t>
        <a:bodyPr/>
        <a:lstStyle/>
        <a:p>
          <a:endParaRPr lang="en-GB"/>
        </a:p>
      </dgm:t>
    </dgm:pt>
    <dgm:pt modelId="{ACA0EAD0-D90E-4BF8-901F-2B0B4FFD8810}" type="sibTrans" cxnId="{C3E5AF57-C8CD-45E4-9D8A-777E2C390337}">
      <dgm:prSet/>
      <dgm:spPr/>
      <dgm:t>
        <a:bodyPr/>
        <a:lstStyle/>
        <a:p>
          <a:endParaRPr lang="en-GB"/>
        </a:p>
      </dgm:t>
    </dgm:pt>
    <dgm:pt modelId="{B507EA50-D9A7-4EC5-9E96-A7096823B550}">
      <dgm:prSet/>
      <dgm:spPr/>
      <dgm:t>
        <a:bodyPr/>
        <a:lstStyle/>
        <a:p>
          <a:r>
            <a:rPr lang="en-GB"/>
            <a:t>Focus on extracting data from figures and other visual elements</a:t>
          </a:r>
        </a:p>
      </dgm:t>
    </dgm:pt>
    <dgm:pt modelId="{D34AE855-351C-4B6C-A081-0B55DA7EC1B7}" type="parTrans" cxnId="{CAE85780-5D70-4105-A2C3-39994D79EF7B}">
      <dgm:prSet/>
      <dgm:spPr/>
      <dgm:t>
        <a:bodyPr/>
        <a:lstStyle/>
        <a:p>
          <a:endParaRPr lang="en-GB"/>
        </a:p>
      </dgm:t>
    </dgm:pt>
    <dgm:pt modelId="{2708D9EB-BB2A-4DAB-9848-A13B4D8B988F}" type="sibTrans" cxnId="{CAE85780-5D70-4105-A2C3-39994D79EF7B}">
      <dgm:prSet/>
      <dgm:spPr/>
      <dgm:t>
        <a:bodyPr/>
        <a:lstStyle/>
        <a:p>
          <a:endParaRPr lang="en-GB"/>
        </a:p>
      </dgm:t>
    </dgm:pt>
    <dgm:pt modelId="{37430D9A-51F5-4E40-851C-6142DFEF78AA}">
      <dgm:prSet/>
      <dgm:spPr/>
      <dgm:t>
        <a:bodyPr/>
        <a:lstStyle/>
        <a:p>
          <a:r>
            <a:rPr lang="en-US"/>
            <a:t>RWE/HEOR Evidence Packager  </a:t>
          </a:r>
          <a:endParaRPr lang="en-GB"/>
        </a:p>
      </dgm:t>
    </dgm:pt>
    <dgm:pt modelId="{27E18BF3-5129-4243-8D8E-0A4CD82CB246}" type="parTrans" cxnId="{AF799CE0-81F6-4DC5-BCAB-344F2CA6A442}">
      <dgm:prSet/>
      <dgm:spPr/>
      <dgm:t>
        <a:bodyPr/>
        <a:lstStyle/>
        <a:p>
          <a:endParaRPr lang="en-GB"/>
        </a:p>
      </dgm:t>
    </dgm:pt>
    <dgm:pt modelId="{7DC4A6A1-7C54-46EF-8CFE-A005625163C5}" type="sibTrans" cxnId="{AF799CE0-81F6-4DC5-BCAB-344F2CA6A442}">
      <dgm:prSet/>
      <dgm:spPr/>
      <dgm:t>
        <a:bodyPr/>
        <a:lstStyle/>
        <a:p>
          <a:endParaRPr lang="en-GB"/>
        </a:p>
      </dgm:t>
    </dgm:pt>
    <dgm:pt modelId="{84044143-A712-4B7F-BBD4-26A8A3EB0BB2}">
      <dgm:prSet/>
      <dgm:spPr/>
      <dgm:t>
        <a:bodyPr/>
        <a:lstStyle/>
        <a:p>
          <a:r>
            <a:rPr lang="en-US"/>
            <a:t>Focus on specific RWE/RWD types and outcomes</a:t>
          </a:r>
          <a:endParaRPr lang="en-GB"/>
        </a:p>
      </dgm:t>
    </dgm:pt>
    <dgm:pt modelId="{65D01462-4845-4AA9-8F26-6605E2CDCEB9}" type="parTrans" cxnId="{D3E10813-619B-4BB4-9BA8-777539DAE1F6}">
      <dgm:prSet/>
      <dgm:spPr/>
      <dgm:t>
        <a:bodyPr/>
        <a:lstStyle/>
        <a:p>
          <a:endParaRPr lang="en-GB"/>
        </a:p>
      </dgm:t>
    </dgm:pt>
    <dgm:pt modelId="{E24C73F3-D02B-4181-B68E-627F8EB2ABF2}" type="sibTrans" cxnId="{D3E10813-619B-4BB4-9BA8-777539DAE1F6}">
      <dgm:prSet/>
      <dgm:spPr/>
      <dgm:t>
        <a:bodyPr/>
        <a:lstStyle/>
        <a:p>
          <a:endParaRPr lang="en-GB"/>
        </a:p>
      </dgm:t>
    </dgm:pt>
    <dgm:pt modelId="{BCD082F6-F0FF-49D7-9F76-154B72C1D740}" type="pres">
      <dgm:prSet presAssocID="{07C996F0-1B83-481E-9FAC-DFF80FEE27EB}" presName="Name0" presStyleCnt="0">
        <dgm:presLayoutVars>
          <dgm:dir/>
          <dgm:animLvl val="lvl"/>
          <dgm:resizeHandles val="exact"/>
        </dgm:presLayoutVars>
      </dgm:prSet>
      <dgm:spPr/>
    </dgm:pt>
    <dgm:pt modelId="{8F875468-9F12-4E8C-81E7-DD72B668B1ED}" type="pres">
      <dgm:prSet presAssocID="{4E647551-E92E-4650-8F94-CC2FD6EC4254}" presName="linNode" presStyleCnt="0"/>
      <dgm:spPr/>
    </dgm:pt>
    <dgm:pt modelId="{4B4EFE2E-AC93-4F81-8E9C-A3343C07CDC2}" type="pres">
      <dgm:prSet presAssocID="{4E647551-E92E-4650-8F94-CC2FD6EC4254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1793CFF5-077B-44D5-9251-2B4A8209C844}" type="pres">
      <dgm:prSet presAssocID="{4E647551-E92E-4650-8F94-CC2FD6EC4254}" presName="descendantText" presStyleLbl="alignAccFollowNode1" presStyleIdx="0" presStyleCnt="5">
        <dgm:presLayoutVars>
          <dgm:bulletEnabled val="1"/>
        </dgm:presLayoutVars>
      </dgm:prSet>
      <dgm:spPr/>
    </dgm:pt>
    <dgm:pt modelId="{0226BB85-7CD8-4108-9506-E9AED25B59E4}" type="pres">
      <dgm:prSet presAssocID="{BE4025BC-C61C-4233-8854-42C5EB364CE5}" presName="sp" presStyleCnt="0"/>
      <dgm:spPr/>
    </dgm:pt>
    <dgm:pt modelId="{4B4C3298-8384-4A09-8A5A-6371443EBAB1}" type="pres">
      <dgm:prSet presAssocID="{A03AFF94-59DD-4FC0-A9B4-E8F58D1368AB}" presName="linNode" presStyleCnt="0"/>
      <dgm:spPr/>
    </dgm:pt>
    <dgm:pt modelId="{A4CA4BC4-572B-476E-A6D0-62C7A2B281DE}" type="pres">
      <dgm:prSet presAssocID="{A03AFF94-59DD-4FC0-A9B4-E8F58D1368AB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FBA0DFA0-9A0B-403C-A570-04DBF5B22868}" type="pres">
      <dgm:prSet presAssocID="{A03AFF94-59DD-4FC0-A9B4-E8F58D1368AB}" presName="descendantText" presStyleLbl="alignAccFollowNode1" presStyleIdx="1" presStyleCnt="5">
        <dgm:presLayoutVars>
          <dgm:bulletEnabled val="1"/>
        </dgm:presLayoutVars>
      </dgm:prSet>
      <dgm:spPr/>
    </dgm:pt>
    <dgm:pt modelId="{414EBECF-1E01-4E1A-811C-1A77C1F926B6}" type="pres">
      <dgm:prSet presAssocID="{E0C00E0A-ED94-4EAD-A20B-181E90BAC01C}" presName="sp" presStyleCnt="0"/>
      <dgm:spPr/>
    </dgm:pt>
    <dgm:pt modelId="{4530284C-D82F-4C35-9A18-A615C55F296D}" type="pres">
      <dgm:prSet presAssocID="{CB0D8522-2BFF-44F4-9A87-163A4DE9B810}" presName="linNode" presStyleCnt="0"/>
      <dgm:spPr/>
    </dgm:pt>
    <dgm:pt modelId="{57326D15-B2A4-4657-AEAF-E7F271C75C7A}" type="pres">
      <dgm:prSet presAssocID="{CB0D8522-2BFF-44F4-9A87-163A4DE9B810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5901FE30-472B-4BD8-92AE-CDA9EBBF8C3F}" type="pres">
      <dgm:prSet presAssocID="{CB0D8522-2BFF-44F4-9A87-163A4DE9B810}" presName="descendantText" presStyleLbl="alignAccFollowNode1" presStyleIdx="2" presStyleCnt="5">
        <dgm:presLayoutVars>
          <dgm:bulletEnabled val="1"/>
        </dgm:presLayoutVars>
      </dgm:prSet>
      <dgm:spPr/>
    </dgm:pt>
    <dgm:pt modelId="{A8487D0C-C525-4B5A-BD42-EDA62B4DE15A}" type="pres">
      <dgm:prSet presAssocID="{8E9AE7D4-9B82-49F6-8613-4F0F1F91AFED}" presName="sp" presStyleCnt="0"/>
      <dgm:spPr/>
    </dgm:pt>
    <dgm:pt modelId="{0AC0F7B4-B5B3-4A60-AC73-D14C0ACAC9C4}" type="pres">
      <dgm:prSet presAssocID="{478A695F-4D5A-494E-BC0A-D2709C765A8F}" presName="linNode" presStyleCnt="0"/>
      <dgm:spPr/>
    </dgm:pt>
    <dgm:pt modelId="{6381C0B3-8F7C-4782-AE02-11E3C3D2294A}" type="pres">
      <dgm:prSet presAssocID="{478A695F-4D5A-494E-BC0A-D2709C765A8F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EBCD1083-F0A3-4BE2-B34B-CB753B966072}" type="pres">
      <dgm:prSet presAssocID="{478A695F-4D5A-494E-BC0A-D2709C765A8F}" presName="descendantText" presStyleLbl="alignAccFollowNode1" presStyleIdx="3" presStyleCnt="5">
        <dgm:presLayoutVars>
          <dgm:bulletEnabled val="1"/>
        </dgm:presLayoutVars>
      </dgm:prSet>
      <dgm:spPr/>
    </dgm:pt>
    <dgm:pt modelId="{E6C74F49-472D-4078-A367-BB7479C7BD3C}" type="pres">
      <dgm:prSet presAssocID="{ACA0EAD0-D90E-4BF8-901F-2B0B4FFD8810}" presName="sp" presStyleCnt="0"/>
      <dgm:spPr/>
    </dgm:pt>
    <dgm:pt modelId="{A5A3A307-4119-44B9-925E-26988AF1F614}" type="pres">
      <dgm:prSet presAssocID="{37430D9A-51F5-4E40-851C-6142DFEF78AA}" presName="linNode" presStyleCnt="0"/>
      <dgm:spPr/>
    </dgm:pt>
    <dgm:pt modelId="{90CA6A77-5185-4BEC-BBAC-6FA65D8D2B06}" type="pres">
      <dgm:prSet presAssocID="{37430D9A-51F5-4E40-851C-6142DFEF78AA}" presName="parentText" presStyleLbl="node1" presStyleIdx="4" presStyleCnt="5">
        <dgm:presLayoutVars>
          <dgm:chMax val="1"/>
          <dgm:bulletEnabled val="1"/>
        </dgm:presLayoutVars>
      </dgm:prSet>
      <dgm:spPr/>
    </dgm:pt>
    <dgm:pt modelId="{31F33DDB-317A-4009-9930-4CE032417E88}" type="pres">
      <dgm:prSet presAssocID="{37430D9A-51F5-4E40-851C-6142DFEF78AA}" presName="descendantText" presStyleLbl="alignAccFollowNode1" presStyleIdx="4" presStyleCnt="5">
        <dgm:presLayoutVars>
          <dgm:bulletEnabled val="1"/>
        </dgm:presLayoutVars>
      </dgm:prSet>
      <dgm:spPr/>
    </dgm:pt>
  </dgm:ptLst>
  <dgm:cxnLst>
    <dgm:cxn modelId="{CF5E6C0D-0E23-44A1-BEAD-F60975B658F3}" type="presOf" srcId="{B507EA50-D9A7-4EC5-9E96-A7096823B550}" destId="{EBCD1083-F0A3-4BE2-B34B-CB753B966072}" srcOrd="0" destOrd="0" presId="urn:microsoft.com/office/officeart/2005/8/layout/vList5"/>
    <dgm:cxn modelId="{D61CDB0E-C867-42D6-BF18-4DDB75302BA7}" type="presOf" srcId="{478A695F-4D5A-494E-BC0A-D2709C765A8F}" destId="{6381C0B3-8F7C-4782-AE02-11E3C3D2294A}" srcOrd="0" destOrd="0" presId="urn:microsoft.com/office/officeart/2005/8/layout/vList5"/>
    <dgm:cxn modelId="{D3E10813-619B-4BB4-9BA8-777539DAE1F6}" srcId="{37430D9A-51F5-4E40-851C-6142DFEF78AA}" destId="{84044143-A712-4B7F-BBD4-26A8A3EB0BB2}" srcOrd="0" destOrd="0" parTransId="{65D01462-4845-4AA9-8F26-6605E2CDCEB9}" sibTransId="{E24C73F3-D02B-4181-B68E-627F8EB2ABF2}"/>
    <dgm:cxn modelId="{0B2C205B-A3B6-4A7A-8CA2-B7DBEA568DE5}" srcId="{A03AFF94-59DD-4FC0-A9B4-E8F58D1368AB}" destId="{D7399B9D-F99D-43EA-A26B-B938C13C0038}" srcOrd="0" destOrd="0" parTransId="{FC6D86EC-9C07-46F9-85BE-51F094C6B3A8}" sibTransId="{7E9E5F80-FD7C-4260-90CE-86159A27F981}"/>
    <dgm:cxn modelId="{FC523A64-A18A-4341-8502-D4A55C5BD5B9}" type="presOf" srcId="{D7399B9D-F99D-43EA-A26B-B938C13C0038}" destId="{FBA0DFA0-9A0B-403C-A570-04DBF5B22868}" srcOrd="0" destOrd="0" presId="urn:microsoft.com/office/officeart/2005/8/layout/vList5"/>
    <dgm:cxn modelId="{65B34972-9A1B-4920-BF90-0D4614B62A97}" type="presOf" srcId="{A03AFF94-59DD-4FC0-A9B4-E8F58D1368AB}" destId="{A4CA4BC4-572B-476E-A6D0-62C7A2B281DE}" srcOrd="0" destOrd="0" presId="urn:microsoft.com/office/officeart/2005/8/layout/vList5"/>
    <dgm:cxn modelId="{C3E5AF57-C8CD-45E4-9D8A-777E2C390337}" srcId="{07C996F0-1B83-481E-9FAC-DFF80FEE27EB}" destId="{478A695F-4D5A-494E-BC0A-D2709C765A8F}" srcOrd="3" destOrd="0" parTransId="{37B1EC1C-5EDB-4CBE-B14A-CAEA66B62AE6}" sibTransId="{ACA0EAD0-D90E-4BF8-901F-2B0B4FFD8810}"/>
    <dgm:cxn modelId="{A55E4779-BCC5-4916-A6F2-BCD7E0C6C998}" type="presOf" srcId="{3934B2F9-B0EB-4623-A717-1D7B80AF684F}" destId="{1793CFF5-077B-44D5-9251-2B4A8209C844}" srcOrd="0" destOrd="0" presId="urn:microsoft.com/office/officeart/2005/8/layout/vList5"/>
    <dgm:cxn modelId="{D2BC5379-1118-4CB6-9293-1E9EB7C891AF}" srcId="{CB0D8522-2BFF-44F4-9A87-163A4DE9B810}" destId="{9DD63978-3BE2-4B4D-942C-76F1DE513944}" srcOrd="0" destOrd="0" parTransId="{B26690E7-C114-4081-9640-7EC786091CDE}" sibTransId="{1E2F1D0F-8C21-486C-8D88-48EC3DBE3A4C}"/>
    <dgm:cxn modelId="{8D28987F-7A8D-48EC-9D50-35D823751BBF}" type="presOf" srcId="{37430D9A-51F5-4E40-851C-6142DFEF78AA}" destId="{90CA6A77-5185-4BEC-BBAC-6FA65D8D2B06}" srcOrd="0" destOrd="0" presId="urn:microsoft.com/office/officeart/2005/8/layout/vList5"/>
    <dgm:cxn modelId="{CAE85780-5D70-4105-A2C3-39994D79EF7B}" srcId="{478A695F-4D5A-494E-BC0A-D2709C765A8F}" destId="{B507EA50-D9A7-4EC5-9E96-A7096823B550}" srcOrd="0" destOrd="0" parTransId="{D34AE855-351C-4B6C-A081-0B55DA7EC1B7}" sibTransId="{2708D9EB-BB2A-4DAB-9848-A13B4D8B988F}"/>
    <dgm:cxn modelId="{A576BB81-275D-46CB-BFA5-3AB3951EE6DE}" srcId="{4E647551-E92E-4650-8F94-CC2FD6EC4254}" destId="{617BBD25-547C-4C3B-B997-EDFCE1BF9337}" srcOrd="1" destOrd="0" parTransId="{13467D09-2107-40E8-BF17-A4ED1F8DC6E3}" sibTransId="{D81145DF-8326-4558-9853-AA692186E870}"/>
    <dgm:cxn modelId="{9AB27884-1909-4E16-B0D6-26AAD9523561}" srcId="{4E647551-E92E-4650-8F94-CC2FD6EC4254}" destId="{3934B2F9-B0EB-4623-A717-1D7B80AF684F}" srcOrd="0" destOrd="0" parTransId="{5373359C-258B-4E47-9204-99F8A431FB37}" sibTransId="{6524B81C-8607-4822-A821-3021F5E78D32}"/>
    <dgm:cxn modelId="{88062693-A7C4-4D18-89F7-7FD3087B8118}" type="presOf" srcId="{CB0D8522-2BFF-44F4-9A87-163A4DE9B810}" destId="{57326D15-B2A4-4657-AEAF-E7F271C75C7A}" srcOrd="0" destOrd="0" presId="urn:microsoft.com/office/officeart/2005/8/layout/vList5"/>
    <dgm:cxn modelId="{36F89FA2-86BA-483C-8F0C-00CC6BE00389}" srcId="{07C996F0-1B83-481E-9FAC-DFF80FEE27EB}" destId="{CB0D8522-2BFF-44F4-9A87-163A4DE9B810}" srcOrd="2" destOrd="0" parTransId="{3904B6F0-042E-479D-BD4A-E949B629CA97}" sibTransId="{8E9AE7D4-9B82-49F6-8613-4F0F1F91AFED}"/>
    <dgm:cxn modelId="{817971B2-F454-4309-A8E4-0B8EC3277E0B}" srcId="{07C996F0-1B83-481E-9FAC-DFF80FEE27EB}" destId="{4E647551-E92E-4650-8F94-CC2FD6EC4254}" srcOrd="0" destOrd="0" parTransId="{858D2FFC-9760-4CC2-A0A8-0C561218E57B}" sibTransId="{BE4025BC-C61C-4233-8854-42C5EB364CE5}"/>
    <dgm:cxn modelId="{F02FB0B7-26FA-4551-BA88-04BCA3C7AFE1}" type="presOf" srcId="{617BBD25-547C-4C3B-B997-EDFCE1BF9337}" destId="{1793CFF5-077B-44D5-9251-2B4A8209C844}" srcOrd="0" destOrd="1" presId="urn:microsoft.com/office/officeart/2005/8/layout/vList5"/>
    <dgm:cxn modelId="{8ED3D5B8-E344-4D42-94B3-02B86E4B76EF}" type="presOf" srcId="{4E647551-E92E-4650-8F94-CC2FD6EC4254}" destId="{4B4EFE2E-AC93-4F81-8E9C-A3343C07CDC2}" srcOrd="0" destOrd="0" presId="urn:microsoft.com/office/officeart/2005/8/layout/vList5"/>
    <dgm:cxn modelId="{33BB19C2-6B06-4342-9511-5C6CFA078881}" type="presOf" srcId="{84044143-A712-4B7F-BBD4-26A8A3EB0BB2}" destId="{31F33DDB-317A-4009-9930-4CE032417E88}" srcOrd="0" destOrd="0" presId="urn:microsoft.com/office/officeart/2005/8/layout/vList5"/>
    <dgm:cxn modelId="{0DEEC9C6-40D4-4AE5-B7C1-9B9E21A3CF7F}" type="presOf" srcId="{07C996F0-1B83-481E-9FAC-DFF80FEE27EB}" destId="{BCD082F6-F0FF-49D7-9F76-154B72C1D740}" srcOrd="0" destOrd="0" presId="urn:microsoft.com/office/officeart/2005/8/layout/vList5"/>
    <dgm:cxn modelId="{F6E897D8-C0CF-4D1A-9445-3E238657DE4B}" srcId="{07C996F0-1B83-481E-9FAC-DFF80FEE27EB}" destId="{A03AFF94-59DD-4FC0-A9B4-E8F58D1368AB}" srcOrd="1" destOrd="0" parTransId="{1442E7DB-39DD-41D3-B9EA-C50C3F094737}" sibTransId="{E0C00E0A-ED94-4EAD-A20B-181E90BAC01C}"/>
    <dgm:cxn modelId="{AF799CE0-81F6-4DC5-BCAB-344F2CA6A442}" srcId="{07C996F0-1B83-481E-9FAC-DFF80FEE27EB}" destId="{37430D9A-51F5-4E40-851C-6142DFEF78AA}" srcOrd="4" destOrd="0" parTransId="{27E18BF3-5129-4243-8D8E-0A4CD82CB246}" sibTransId="{7DC4A6A1-7C54-46EF-8CFE-A005625163C5}"/>
    <dgm:cxn modelId="{3BF588F1-9E0A-47F6-B7E0-BB59CE684D29}" type="presOf" srcId="{9DD63978-3BE2-4B4D-942C-76F1DE513944}" destId="{5901FE30-472B-4BD8-92AE-CDA9EBBF8C3F}" srcOrd="0" destOrd="0" presId="urn:microsoft.com/office/officeart/2005/8/layout/vList5"/>
    <dgm:cxn modelId="{87145162-8B87-45A6-BED5-A137DB8306C5}" type="presParOf" srcId="{BCD082F6-F0FF-49D7-9F76-154B72C1D740}" destId="{8F875468-9F12-4E8C-81E7-DD72B668B1ED}" srcOrd="0" destOrd="0" presId="urn:microsoft.com/office/officeart/2005/8/layout/vList5"/>
    <dgm:cxn modelId="{BF211239-5275-4AA4-B667-2AAB042F8B26}" type="presParOf" srcId="{8F875468-9F12-4E8C-81E7-DD72B668B1ED}" destId="{4B4EFE2E-AC93-4F81-8E9C-A3343C07CDC2}" srcOrd="0" destOrd="0" presId="urn:microsoft.com/office/officeart/2005/8/layout/vList5"/>
    <dgm:cxn modelId="{CE075A8D-D4D7-41F2-AD2E-D7CD7B97085D}" type="presParOf" srcId="{8F875468-9F12-4E8C-81E7-DD72B668B1ED}" destId="{1793CFF5-077B-44D5-9251-2B4A8209C844}" srcOrd="1" destOrd="0" presId="urn:microsoft.com/office/officeart/2005/8/layout/vList5"/>
    <dgm:cxn modelId="{6E552B68-3346-489E-8A61-58ECA24F56CA}" type="presParOf" srcId="{BCD082F6-F0FF-49D7-9F76-154B72C1D740}" destId="{0226BB85-7CD8-4108-9506-E9AED25B59E4}" srcOrd="1" destOrd="0" presId="urn:microsoft.com/office/officeart/2005/8/layout/vList5"/>
    <dgm:cxn modelId="{FD8E368F-395F-452C-B95F-4A2EB8CC6A5C}" type="presParOf" srcId="{BCD082F6-F0FF-49D7-9F76-154B72C1D740}" destId="{4B4C3298-8384-4A09-8A5A-6371443EBAB1}" srcOrd="2" destOrd="0" presId="urn:microsoft.com/office/officeart/2005/8/layout/vList5"/>
    <dgm:cxn modelId="{EE06B7A1-7B0A-4DF0-94A5-04E2329DF1B3}" type="presParOf" srcId="{4B4C3298-8384-4A09-8A5A-6371443EBAB1}" destId="{A4CA4BC4-572B-476E-A6D0-62C7A2B281DE}" srcOrd="0" destOrd="0" presId="urn:microsoft.com/office/officeart/2005/8/layout/vList5"/>
    <dgm:cxn modelId="{EF2B69AB-0626-47AB-8819-022775A254D4}" type="presParOf" srcId="{4B4C3298-8384-4A09-8A5A-6371443EBAB1}" destId="{FBA0DFA0-9A0B-403C-A570-04DBF5B22868}" srcOrd="1" destOrd="0" presId="urn:microsoft.com/office/officeart/2005/8/layout/vList5"/>
    <dgm:cxn modelId="{0C7BD266-6E51-4C83-A5DA-2BD8FC7155FF}" type="presParOf" srcId="{BCD082F6-F0FF-49D7-9F76-154B72C1D740}" destId="{414EBECF-1E01-4E1A-811C-1A77C1F926B6}" srcOrd="3" destOrd="0" presId="urn:microsoft.com/office/officeart/2005/8/layout/vList5"/>
    <dgm:cxn modelId="{72142CC4-399B-4B72-AD0A-1B4284FB763D}" type="presParOf" srcId="{BCD082F6-F0FF-49D7-9F76-154B72C1D740}" destId="{4530284C-D82F-4C35-9A18-A615C55F296D}" srcOrd="4" destOrd="0" presId="urn:microsoft.com/office/officeart/2005/8/layout/vList5"/>
    <dgm:cxn modelId="{9FB190AF-8812-4B5A-B4C6-254C174A6ACE}" type="presParOf" srcId="{4530284C-D82F-4C35-9A18-A615C55F296D}" destId="{57326D15-B2A4-4657-AEAF-E7F271C75C7A}" srcOrd="0" destOrd="0" presId="urn:microsoft.com/office/officeart/2005/8/layout/vList5"/>
    <dgm:cxn modelId="{4C301E21-48C7-499B-952D-6E198B1DE344}" type="presParOf" srcId="{4530284C-D82F-4C35-9A18-A615C55F296D}" destId="{5901FE30-472B-4BD8-92AE-CDA9EBBF8C3F}" srcOrd="1" destOrd="0" presId="urn:microsoft.com/office/officeart/2005/8/layout/vList5"/>
    <dgm:cxn modelId="{A51D447D-9728-43DA-AE15-B8DBF89ADAC6}" type="presParOf" srcId="{BCD082F6-F0FF-49D7-9F76-154B72C1D740}" destId="{A8487D0C-C525-4B5A-BD42-EDA62B4DE15A}" srcOrd="5" destOrd="0" presId="urn:microsoft.com/office/officeart/2005/8/layout/vList5"/>
    <dgm:cxn modelId="{D1EBC935-8908-4BC6-94CD-C3491FE15E91}" type="presParOf" srcId="{BCD082F6-F0FF-49D7-9F76-154B72C1D740}" destId="{0AC0F7B4-B5B3-4A60-AC73-D14C0ACAC9C4}" srcOrd="6" destOrd="0" presId="urn:microsoft.com/office/officeart/2005/8/layout/vList5"/>
    <dgm:cxn modelId="{79DE5DA8-E14D-4035-B848-964CE929A98E}" type="presParOf" srcId="{0AC0F7B4-B5B3-4A60-AC73-D14C0ACAC9C4}" destId="{6381C0B3-8F7C-4782-AE02-11E3C3D2294A}" srcOrd="0" destOrd="0" presId="urn:microsoft.com/office/officeart/2005/8/layout/vList5"/>
    <dgm:cxn modelId="{F4C8E5FF-248A-40C0-8D68-36373E2FC0DA}" type="presParOf" srcId="{0AC0F7B4-B5B3-4A60-AC73-D14C0ACAC9C4}" destId="{EBCD1083-F0A3-4BE2-B34B-CB753B966072}" srcOrd="1" destOrd="0" presId="urn:microsoft.com/office/officeart/2005/8/layout/vList5"/>
    <dgm:cxn modelId="{AC740C08-4430-4940-A009-21F5C046B009}" type="presParOf" srcId="{BCD082F6-F0FF-49D7-9F76-154B72C1D740}" destId="{E6C74F49-472D-4078-A367-BB7479C7BD3C}" srcOrd="7" destOrd="0" presId="urn:microsoft.com/office/officeart/2005/8/layout/vList5"/>
    <dgm:cxn modelId="{EFB412F4-E8FE-4CF0-BED7-2022B36F57D4}" type="presParOf" srcId="{BCD082F6-F0FF-49D7-9F76-154B72C1D740}" destId="{A5A3A307-4119-44B9-925E-26988AF1F614}" srcOrd="8" destOrd="0" presId="urn:microsoft.com/office/officeart/2005/8/layout/vList5"/>
    <dgm:cxn modelId="{C83F5721-367F-4238-9DAD-F6692DC1D6C5}" type="presParOf" srcId="{A5A3A307-4119-44B9-925E-26988AF1F614}" destId="{90CA6A77-5185-4BEC-BBAC-6FA65D8D2B06}" srcOrd="0" destOrd="0" presId="urn:microsoft.com/office/officeart/2005/8/layout/vList5"/>
    <dgm:cxn modelId="{C261BED9-2857-40DD-BE95-5A27624EA0B6}" type="presParOf" srcId="{A5A3A307-4119-44B9-925E-26988AF1F614}" destId="{31F33DDB-317A-4009-9930-4CE032417E8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F81DEF-182C-4B15-9610-260793FD83CA}" type="doc">
      <dgm:prSet loTypeId="urn:microsoft.com/office/officeart/2005/8/layout/chevron1" loCatId="process" qsTypeId="urn:microsoft.com/office/officeart/2005/8/quickstyle/simple1" qsCatId="simple" csTypeId="urn:microsoft.com/office/officeart/2005/8/colors/accent5_2" csCatId="accent5" phldr="1"/>
      <dgm:spPr/>
    </dgm:pt>
    <dgm:pt modelId="{AECA119A-73C6-4B75-94F7-CF1C92A6EDD3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err="1"/>
            <a:t>LEADai</a:t>
          </a:r>
          <a:r>
            <a:rPr lang="en-GB"/>
            <a:t> Agent embedded in DistillerSR, harmonized with </a:t>
          </a:r>
          <a:r>
            <a:rPr lang="en-GB" err="1"/>
            <a:t>DrugBank</a:t>
          </a:r>
          <a:r>
            <a:rPr lang="en-GB"/>
            <a:t> ontologies and </a:t>
          </a:r>
          <a:r>
            <a:rPr lang="en-GB" err="1"/>
            <a:t>Bosonit</a:t>
          </a:r>
          <a:r>
            <a:rPr lang="en-GB"/>
            <a:t> Health spaces</a:t>
          </a:r>
        </a:p>
      </dgm:t>
    </dgm:pt>
    <dgm:pt modelId="{5600089D-1DB1-4050-A762-0130B9AAC265}" type="parTrans" cxnId="{CA64C456-6A26-46AA-BB8B-58904E1B99D7}">
      <dgm:prSet/>
      <dgm:spPr/>
      <dgm:t>
        <a:bodyPr/>
        <a:lstStyle/>
        <a:p>
          <a:endParaRPr lang="en-GB"/>
        </a:p>
      </dgm:t>
    </dgm:pt>
    <dgm:pt modelId="{7135C6BC-A9E4-4849-A5EA-7652D2F5776B}" type="sibTrans" cxnId="{CA64C456-6A26-46AA-BB8B-58904E1B99D7}">
      <dgm:prSet/>
      <dgm:spPr/>
      <dgm:t>
        <a:bodyPr/>
        <a:lstStyle/>
        <a:p>
          <a:endParaRPr lang="en-GB"/>
        </a:p>
      </dgm:t>
    </dgm:pt>
    <dgm:pt modelId="{4E6120E8-1FB1-4D1A-8273-D8357BE540FA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/>
            <a:t>Multi-modal extraction (full texts, tables, figures, registry pages). </a:t>
          </a:r>
        </a:p>
      </dgm:t>
    </dgm:pt>
    <dgm:pt modelId="{AECA53AE-49DB-4113-A502-9FD15F0AC4F6}" type="parTrans" cxnId="{526D45F2-A845-4341-BC62-C92DD984C1DD}">
      <dgm:prSet/>
      <dgm:spPr/>
      <dgm:t>
        <a:bodyPr/>
        <a:lstStyle/>
        <a:p>
          <a:endParaRPr lang="en-GB"/>
        </a:p>
      </dgm:t>
    </dgm:pt>
    <dgm:pt modelId="{0D53D5A5-07BC-4978-B308-F71E35A08E16}" type="sibTrans" cxnId="{526D45F2-A845-4341-BC62-C92DD984C1DD}">
      <dgm:prSet/>
      <dgm:spPr/>
      <dgm:t>
        <a:bodyPr/>
        <a:lstStyle/>
        <a:p>
          <a:endParaRPr lang="en-GB"/>
        </a:p>
      </dgm:t>
    </dgm:pt>
    <dgm:pt modelId="{71E44659-6532-432D-BCB1-47BB81DDEC05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/>
            <a:t>Users define project-specific extraction needs, train per-field classifiers/extractors, and monitor learning via RL and statistic overview</a:t>
          </a:r>
        </a:p>
      </dgm:t>
    </dgm:pt>
    <dgm:pt modelId="{39D50506-BEE6-4337-B449-C836BEE52AF4}" type="parTrans" cxnId="{D2A345F7-0D49-498D-BE94-E9B65AC77370}">
      <dgm:prSet/>
      <dgm:spPr/>
      <dgm:t>
        <a:bodyPr/>
        <a:lstStyle/>
        <a:p>
          <a:endParaRPr lang="en-GB"/>
        </a:p>
      </dgm:t>
    </dgm:pt>
    <dgm:pt modelId="{F62BC49B-BA3C-4D01-9CED-46FE8AAEABD5}" type="sibTrans" cxnId="{D2A345F7-0D49-498D-BE94-E9B65AC77370}">
      <dgm:prSet/>
      <dgm:spPr/>
      <dgm:t>
        <a:bodyPr/>
        <a:lstStyle/>
        <a:p>
          <a:endParaRPr lang="en-GB"/>
        </a:p>
      </dgm:t>
    </dgm:pt>
    <dgm:pt modelId="{12E64FE0-FDFE-42F9-93A7-D64E08DBD16C}">
      <dgm:prSet phldrT="[Text]"/>
      <dgm:spPr/>
      <dgm:t>
        <a:bodyPr/>
        <a:lstStyle/>
        <a:p>
          <a:pPr>
            <a:buClrTx/>
            <a:buSzTx/>
            <a:buFont typeface="Arial" panose="020B0604020202020204" pitchFamily="34" charset="0"/>
            <a:buChar char="•"/>
          </a:pPr>
          <a:r>
            <a:rPr lang="en-GB"/>
            <a:t>Human-in-the-loop feedback captured during extraction to improve policies and normalization</a:t>
          </a:r>
        </a:p>
      </dgm:t>
    </dgm:pt>
    <dgm:pt modelId="{C15E9B9D-61CE-48AD-9986-B649CF2C1D60}" type="parTrans" cxnId="{12E01307-87D5-4C25-AFBD-57ECF1B045F9}">
      <dgm:prSet/>
      <dgm:spPr/>
      <dgm:t>
        <a:bodyPr/>
        <a:lstStyle/>
        <a:p>
          <a:endParaRPr lang="en-GB"/>
        </a:p>
      </dgm:t>
    </dgm:pt>
    <dgm:pt modelId="{33A3D64A-85D0-40A0-AB15-73FAC3790C28}" type="sibTrans" cxnId="{12E01307-87D5-4C25-AFBD-57ECF1B045F9}">
      <dgm:prSet/>
      <dgm:spPr/>
      <dgm:t>
        <a:bodyPr/>
        <a:lstStyle/>
        <a:p>
          <a:endParaRPr lang="en-GB"/>
        </a:p>
      </dgm:t>
    </dgm:pt>
    <dgm:pt modelId="{401E236A-DBAB-4923-8C9D-7F00673AC936}" type="pres">
      <dgm:prSet presAssocID="{17F81DEF-182C-4B15-9610-260793FD83CA}" presName="Name0" presStyleCnt="0">
        <dgm:presLayoutVars>
          <dgm:dir/>
          <dgm:animLvl val="lvl"/>
          <dgm:resizeHandles val="exact"/>
        </dgm:presLayoutVars>
      </dgm:prSet>
      <dgm:spPr/>
    </dgm:pt>
    <dgm:pt modelId="{7D7AD064-F1D2-48EB-A582-A8494FCCFBA0}" type="pres">
      <dgm:prSet presAssocID="{AECA119A-73C6-4B75-94F7-CF1C92A6EDD3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E228CE8-BD08-436D-BA9E-E40C7FDEE545}" type="pres">
      <dgm:prSet presAssocID="{7135C6BC-A9E4-4849-A5EA-7652D2F5776B}" presName="parTxOnlySpace" presStyleCnt="0"/>
      <dgm:spPr/>
    </dgm:pt>
    <dgm:pt modelId="{CD70DEC8-1462-4EC2-8583-2FC493A6BA44}" type="pres">
      <dgm:prSet presAssocID="{4E6120E8-1FB1-4D1A-8273-D8357BE540FA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E18A11D0-2DAE-461D-ADDB-837D74E12474}" type="pres">
      <dgm:prSet presAssocID="{0D53D5A5-07BC-4978-B308-F71E35A08E16}" presName="parTxOnlySpace" presStyleCnt="0"/>
      <dgm:spPr/>
    </dgm:pt>
    <dgm:pt modelId="{349C34DD-4330-4A57-ACB5-9FA4C8E9E47C}" type="pres">
      <dgm:prSet presAssocID="{71E44659-6532-432D-BCB1-47BB81DDEC05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80044264-B406-4FC9-A21A-41057B8BC479}" type="pres">
      <dgm:prSet presAssocID="{F62BC49B-BA3C-4D01-9CED-46FE8AAEABD5}" presName="parTxOnlySpace" presStyleCnt="0"/>
      <dgm:spPr/>
    </dgm:pt>
    <dgm:pt modelId="{3D16B7B1-4F38-448D-B070-22F3D6A6607F}" type="pres">
      <dgm:prSet presAssocID="{12E64FE0-FDFE-42F9-93A7-D64E08DBD16C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B73EF802-DDF8-499C-81A0-06B00A588D56}" type="presOf" srcId="{12E64FE0-FDFE-42F9-93A7-D64E08DBD16C}" destId="{3D16B7B1-4F38-448D-B070-22F3D6A6607F}" srcOrd="0" destOrd="0" presId="urn:microsoft.com/office/officeart/2005/8/layout/chevron1"/>
    <dgm:cxn modelId="{12E01307-87D5-4C25-AFBD-57ECF1B045F9}" srcId="{17F81DEF-182C-4B15-9610-260793FD83CA}" destId="{12E64FE0-FDFE-42F9-93A7-D64E08DBD16C}" srcOrd="3" destOrd="0" parTransId="{C15E9B9D-61CE-48AD-9986-B649CF2C1D60}" sibTransId="{33A3D64A-85D0-40A0-AB15-73FAC3790C28}"/>
    <dgm:cxn modelId="{8BE41963-E7D2-46C0-8E51-18A65ABFFB8D}" type="presOf" srcId="{4E6120E8-1FB1-4D1A-8273-D8357BE540FA}" destId="{CD70DEC8-1462-4EC2-8583-2FC493A6BA44}" srcOrd="0" destOrd="0" presId="urn:microsoft.com/office/officeart/2005/8/layout/chevron1"/>
    <dgm:cxn modelId="{CA64C456-6A26-46AA-BB8B-58904E1B99D7}" srcId="{17F81DEF-182C-4B15-9610-260793FD83CA}" destId="{AECA119A-73C6-4B75-94F7-CF1C92A6EDD3}" srcOrd="0" destOrd="0" parTransId="{5600089D-1DB1-4050-A762-0130B9AAC265}" sibTransId="{7135C6BC-A9E4-4849-A5EA-7652D2F5776B}"/>
    <dgm:cxn modelId="{268D35D2-F029-434C-AF71-1ED1180DE143}" type="presOf" srcId="{AECA119A-73C6-4B75-94F7-CF1C92A6EDD3}" destId="{7D7AD064-F1D2-48EB-A582-A8494FCCFBA0}" srcOrd="0" destOrd="0" presId="urn:microsoft.com/office/officeart/2005/8/layout/chevron1"/>
    <dgm:cxn modelId="{D20651DE-F6EF-4EB6-8D6C-B49FFAA889DE}" type="presOf" srcId="{17F81DEF-182C-4B15-9610-260793FD83CA}" destId="{401E236A-DBAB-4923-8C9D-7F00673AC936}" srcOrd="0" destOrd="0" presId="urn:microsoft.com/office/officeart/2005/8/layout/chevron1"/>
    <dgm:cxn modelId="{CE14DDDF-1894-48FA-843F-E57D0BB4EF1F}" type="presOf" srcId="{71E44659-6532-432D-BCB1-47BB81DDEC05}" destId="{349C34DD-4330-4A57-ACB5-9FA4C8E9E47C}" srcOrd="0" destOrd="0" presId="urn:microsoft.com/office/officeart/2005/8/layout/chevron1"/>
    <dgm:cxn modelId="{526D45F2-A845-4341-BC62-C92DD984C1DD}" srcId="{17F81DEF-182C-4B15-9610-260793FD83CA}" destId="{4E6120E8-1FB1-4D1A-8273-D8357BE540FA}" srcOrd="1" destOrd="0" parTransId="{AECA53AE-49DB-4113-A502-9FD15F0AC4F6}" sibTransId="{0D53D5A5-07BC-4978-B308-F71E35A08E16}"/>
    <dgm:cxn modelId="{D2A345F7-0D49-498D-BE94-E9B65AC77370}" srcId="{17F81DEF-182C-4B15-9610-260793FD83CA}" destId="{71E44659-6532-432D-BCB1-47BB81DDEC05}" srcOrd="2" destOrd="0" parTransId="{39D50506-BEE6-4337-B449-C836BEE52AF4}" sibTransId="{F62BC49B-BA3C-4D01-9CED-46FE8AAEABD5}"/>
    <dgm:cxn modelId="{0C9B635B-C8D8-4CEA-A400-5D0B494F154E}" type="presParOf" srcId="{401E236A-DBAB-4923-8C9D-7F00673AC936}" destId="{7D7AD064-F1D2-48EB-A582-A8494FCCFBA0}" srcOrd="0" destOrd="0" presId="urn:microsoft.com/office/officeart/2005/8/layout/chevron1"/>
    <dgm:cxn modelId="{6FB63564-AFBC-4013-9B41-809FFC1EF4BE}" type="presParOf" srcId="{401E236A-DBAB-4923-8C9D-7F00673AC936}" destId="{AE228CE8-BD08-436D-BA9E-E40C7FDEE545}" srcOrd="1" destOrd="0" presId="urn:microsoft.com/office/officeart/2005/8/layout/chevron1"/>
    <dgm:cxn modelId="{5DE3AD19-A079-4A17-9AF1-91F027C49DAB}" type="presParOf" srcId="{401E236A-DBAB-4923-8C9D-7F00673AC936}" destId="{CD70DEC8-1462-4EC2-8583-2FC493A6BA44}" srcOrd="2" destOrd="0" presId="urn:microsoft.com/office/officeart/2005/8/layout/chevron1"/>
    <dgm:cxn modelId="{C2614913-A9FE-47BD-8653-838A5E022CE5}" type="presParOf" srcId="{401E236A-DBAB-4923-8C9D-7F00673AC936}" destId="{E18A11D0-2DAE-461D-ADDB-837D74E12474}" srcOrd="3" destOrd="0" presId="urn:microsoft.com/office/officeart/2005/8/layout/chevron1"/>
    <dgm:cxn modelId="{7291CC45-9A99-4261-86D1-02B25C6A7909}" type="presParOf" srcId="{401E236A-DBAB-4923-8C9D-7F00673AC936}" destId="{349C34DD-4330-4A57-ACB5-9FA4C8E9E47C}" srcOrd="4" destOrd="0" presId="urn:microsoft.com/office/officeart/2005/8/layout/chevron1"/>
    <dgm:cxn modelId="{BE55B92E-3F3C-42BF-AC6E-FB1FEAC495C6}" type="presParOf" srcId="{401E236A-DBAB-4923-8C9D-7F00673AC936}" destId="{80044264-B406-4FC9-A21A-41057B8BC479}" srcOrd="5" destOrd="0" presId="urn:microsoft.com/office/officeart/2005/8/layout/chevron1"/>
    <dgm:cxn modelId="{BC8730E6-24D9-41CA-8046-763CCBF9BA8F}" type="presParOf" srcId="{401E236A-DBAB-4923-8C9D-7F00673AC936}" destId="{3D16B7B1-4F38-448D-B070-22F3D6A6607F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F81DEF-182C-4B15-9610-260793FD83CA}" type="doc">
      <dgm:prSet loTypeId="urn:microsoft.com/office/officeart/2005/8/layout/chevron1" loCatId="process" qsTypeId="urn:microsoft.com/office/officeart/2005/8/quickstyle/simple1" qsCatId="simple" csTypeId="urn:microsoft.com/office/officeart/2005/8/colors/accent5_2" csCatId="accent5" phldr="1"/>
      <dgm:spPr/>
    </dgm:pt>
    <dgm:pt modelId="{AECA119A-73C6-4B75-94F7-CF1C92A6EDD3}">
      <dgm:prSet phldrT="[Text]"/>
      <dgm:spPr>
        <a:solidFill>
          <a:srgbClr val="4B2CA2"/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err="1"/>
            <a:t>LEADai</a:t>
          </a:r>
          <a:r>
            <a:rPr lang="en-GB"/>
            <a:t> Agent embedded in DistillerSR, with DAISY-parity user control and RL monitoring</a:t>
          </a:r>
        </a:p>
      </dgm:t>
    </dgm:pt>
    <dgm:pt modelId="{5600089D-1DB1-4050-A762-0130B9AAC265}" type="parTrans" cxnId="{CA64C456-6A26-46AA-BB8B-58904E1B99D7}">
      <dgm:prSet/>
      <dgm:spPr/>
      <dgm:t>
        <a:bodyPr/>
        <a:lstStyle/>
        <a:p>
          <a:endParaRPr lang="en-GB"/>
        </a:p>
      </dgm:t>
    </dgm:pt>
    <dgm:pt modelId="{7135C6BC-A9E4-4849-A5EA-7652D2F5776B}" type="sibTrans" cxnId="{CA64C456-6A26-46AA-BB8B-58904E1B99D7}">
      <dgm:prSet/>
      <dgm:spPr/>
      <dgm:t>
        <a:bodyPr/>
        <a:lstStyle/>
        <a:p>
          <a:endParaRPr lang="en-GB"/>
        </a:p>
      </dgm:t>
    </dgm:pt>
    <dgm:pt modelId="{4E6120E8-1FB1-4D1A-8273-D8357BE540FA}">
      <dgm:prSet phldrT="[Text]"/>
      <dgm:spPr>
        <a:solidFill>
          <a:srgbClr val="4B2CA2"/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/>
            <a:t>Users build project-specific claim and evidence extractors, monitor improvements via dashboards</a:t>
          </a:r>
        </a:p>
      </dgm:t>
    </dgm:pt>
    <dgm:pt modelId="{AECA53AE-49DB-4113-A502-9FD15F0AC4F6}" type="parTrans" cxnId="{526D45F2-A845-4341-BC62-C92DD984C1DD}">
      <dgm:prSet/>
      <dgm:spPr/>
      <dgm:t>
        <a:bodyPr/>
        <a:lstStyle/>
        <a:p>
          <a:endParaRPr lang="en-GB"/>
        </a:p>
      </dgm:t>
    </dgm:pt>
    <dgm:pt modelId="{0D53D5A5-07BC-4978-B308-F71E35A08E16}" type="sibTrans" cxnId="{526D45F2-A845-4341-BC62-C92DD984C1DD}">
      <dgm:prSet/>
      <dgm:spPr/>
      <dgm:t>
        <a:bodyPr/>
        <a:lstStyle/>
        <a:p>
          <a:endParaRPr lang="en-GB"/>
        </a:p>
      </dgm:t>
    </dgm:pt>
    <dgm:pt modelId="{71E44659-6532-432D-BCB1-47BB81DDEC05}">
      <dgm:prSet phldrT="[Text]"/>
      <dgm:spPr>
        <a:solidFill>
          <a:srgbClr val="4B2CA2"/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/>
            <a:t>Claim–Evidence Knowledge Graph generated, with timelines of claim evolution and gap analysis</a:t>
          </a:r>
        </a:p>
      </dgm:t>
    </dgm:pt>
    <dgm:pt modelId="{39D50506-BEE6-4337-B449-C836BEE52AF4}" type="parTrans" cxnId="{D2A345F7-0D49-498D-BE94-E9B65AC77370}">
      <dgm:prSet/>
      <dgm:spPr/>
      <dgm:t>
        <a:bodyPr/>
        <a:lstStyle/>
        <a:p>
          <a:endParaRPr lang="en-GB"/>
        </a:p>
      </dgm:t>
    </dgm:pt>
    <dgm:pt modelId="{F62BC49B-BA3C-4D01-9CED-46FE8AAEABD5}" type="sibTrans" cxnId="{D2A345F7-0D49-498D-BE94-E9B65AC77370}">
      <dgm:prSet/>
      <dgm:spPr/>
      <dgm:t>
        <a:bodyPr/>
        <a:lstStyle/>
        <a:p>
          <a:endParaRPr lang="en-GB"/>
        </a:p>
      </dgm:t>
    </dgm:pt>
    <dgm:pt modelId="{12E64FE0-FDFE-42F9-93A7-D64E08DBD16C}">
      <dgm:prSet phldrT="[Text]"/>
      <dgm:spPr>
        <a:solidFill>
          <a:srgbClr val="4B2CA2"/>
        </a:solidFill>
      </dgm:spPr>
      <dgm:t>
        <a:bodyPr/>
        <a:lstStyle/>
        <a:p>
          <a:pPr>
            <a:buClrTx/>
            <a:buSzTx/>
            <a:buFont typeface="Arial" panose="020B0604020202020204" pitchFamily="34" charset="0"/>
            <a:buChar char="•"/>
          </a:pPr>
          <a:r>
            <a:rPr lang="en-GB"/>
            <a:t>Multi-modal inputs: text, tables, figures, images, regulatory documents</a:t>
          </a:r>
        </a:p>
      </dgm:t>
    </dgm:pt>
    <dgm:pt modelId="{C15E9B9D-61CE-48AD-9986-B649CF2C1D60}" type="parTrans" cxnId="{12E01307-87D5-4C25-AFBD-57ECF1B045F9}">
      <dgm:prSet/>
      <dgm:spPr/>
      <dgm:t>
        <a:bodyPr/>
        <a:lstStyle/>
        <a:p>
          <a:endParaRPr lang="en-GB"/>
        </a:p>
      </dgm:t>
    </dgm:pt>
    <dgm:pt modelId="{33A3D64A-85D0-40A0-AB15-73FAC3790C28}" type="sibTrans" cxnId="{12E01307-87D5-4C25-AFBD-57ECF1B045F9}">
      <dgm:prSet/>
      <dgm:spPr/>
      <dgm:t>
        <a:bodyPr/>
        <a:lstStyle/>
        <a:p>
          <a:endParaRPr lang="en-GB"/>
        </a:p>
      </dgm:t>
    </dgm:pt>
    <dgm:pt modelId="{401E236A-DBAB-4923-8C9D-7F00673AC936}" type="pres">
      <dgm:prSet presAssocID="{17F81DEF-182C-4B15-9610-260793FD83CA}" presName="Name0" presStyleCnt="0">
        <dgm:presLayoutVars>
          <dgm:dir/>
          <dgm:animLvl val="lvl"/>
          <dgm:resizeHandles val="exact"/>
        </dgm:presLayoutVars>
      </dgm:prSet>
      <dgm:spPr/>
    </dgm:pt>
    <dgm:pt modelId="{7D7AD064-F1D2-48EB-A582-A8494FCCFBA0}" type="pres">
      <dgm:prSet presAssocID="{AECA119A-73C6-4B75-94F7-CF1C92A6EDD3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E228CE8-BD08-436D-BA9E-E40C7FDEE545}" type="pres">
      <dgm:prSet presAssocID="{7135C6BC-A9E4-4849-A5EA-7652D2F5776B}" presName="parTxOnlySpace" presStyleCnt="0"/>
      <dgm:spPr/>
    </dgm:pt>
    <dgm:pt modelId="{CD70DEC8-1462-4EC2-8583-2FC493A6BA44}" type="pres">
      <dgm:prSet presAssocID="{4E6120E8-1FB1-4D1A-8273-D8357BE540FA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E18A11D0-2DAE-461D-ADDB-837D74E12474}" type="pres">
      <dgm:prSet presAssocID="{0D53D5A5-07BC-4978-B308-F71E35A08E16}" presName="parTxOnlySpace" presStyleCnt="0"/>
      <dgm:spPr/>
    </dgm:pt>
    <dgm:pt modelId="{349C34DD-4330-4A57-ACB5-9FA4C8E9E47C}" type="pres">
      <dgm:prSet presAssocID="{71E44659-6532-432D-BCB1-47BB81DDEC05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80044264-B406-4FC9-A21A-41057B8BC479}" type="pres">
      <dgm:prSet presAssocID="{F62BC49B-BA3C-4D01-9CED-46FE8AAEABD5}" presName="parTxOnlySpace" presStyleCnt="0"/>
      <dgm:spPr/>
    </dgm:pt>
    <dgm:pt modelId="{3D16B7B1-4F38-448D-B070-22F3D6A6607F}" type="pres">
      <dgm:prSet presAssocID="{12E64FE0-FDFE-42F9-93A7-D64E08DBD16C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B73EF802-DDF8-499C-81A0-06B00A588D56}" type="presOf" srcId="{12E64FE0-FDFE-42F9-93A7-D64E08DBD16C}" destId="{3D16B7B1-4F38-448D-B070-22F3D6A6607F}" srcOrd="0" destOrd="0" presId="urn:microsoft.com/office/officeart/2005/8/layout/chevron1"/>
    <dgm:cxn modelId="{12E01307-87D5-4C25-AFBD-57ECF1B045F9}" srcId="{17F81DEF-182C-4B15-9610-260793FD83CA}" destId="{12E64FE0-FDFE-42F9-93A7-D64E08DBD16C}" srcOrd="3" destOrd="0" parTransId="{C15E9B9D-61CE-48AD-9986-B649CF2C1D60}" sibTransId="{33A3D64A-85D0-40A0-AB15-73FAC3790C28}"/>
    <dgm:cxn modelId="{8BE41963-E7D2-46C0-8E51-18A65ABFFB8D}" type="presOf" srcId="{4E6120E8-1FB1-4D1A-8273-D8357BE540FA}" destId="{CD70DEC8-1462-4EC2-8583-2FC493A6BA44}" srcOrd="0" destOrd="0" presId="urn:microsoft.com/office/officeart/2005/8/layout/chevron1"/>
    <dgm:cxn modelId="{CA64C456-6A26-46AA-BB8B-58904E1B99D7}" srcId="{17F81DEF-182C-4B15-9610-260793FD83CA}" destId="{AECA119A-73C6-4B75-94F7-CF1C92A6EDD3}" srcOrd="0" destOrd="0" parTransId="{5600089D-1DB1-4050-A762-0130B9AAC265}" sibTransId="{7135C6BC-A9E4-4849-A5EA-7652D2F5776B}"/>
    <dgm:cxn modelId="{268D35D2-F029-434C-AF71-1ED1180DE143}" type="presOf" srcId="{AECA119A-73C6-4B75-94F7-CF1C92A6EDD3}" destId="{7D7AD064-F1D2-48EB-A582-A8494FCCFBA0}" srcOrd="0" destOrd="0" presId="urn:microsoft.com/office/officeart/2005/8/layout/chevron1"/>
    <dgm:cxn modelId="{D20651DE-F6EF-4EB6-8D6C-B49FFAA889DE}" type="presOf" srcId="{17F81DEF-182C-4B15-9610-260793FD83CA}" destId="{401E236A-DBAB-4923-8C9D-7F00673AC936}" srcOrd="0" destOrd="0" presId="urn:microsoft.com/office/officeart/2005/8/layout/chevron1"/>
    <dgm:cxn modelId="{CE14DDDF-1894-48FA-843F-E57D0BB4EF1F}" type="presOf" srcId="{71E44659-6532-432D-BCB1-47BB81DDEC05}" destId="{349C34DD-4330-4A57-ACB5-9FA4C8E9E47C}" srcOrd="0" destOrd="0" presId="urn:microsoft.com/office/officeart/2005/8/layout/chevron1"/>
    <dgm:cxn modelId="{526D45F2-A845-4341-BC62-C92DD984C1DD}" srcId="{17F81DEF-182C-4B15-9610-260793FD83CA}" destId="{4E6120E8-1FB1-4D1A-8273-D8357BE540FA}" srcOrd="1" destOrd="0" parTransId="{AECA53AE-49DB-4113-A502-9FD15F0AC4F6}" sibTransId="{0D53D5A5-07BC-4978-B308-F71E35A08E16}"/>
    <dgm:cxn modelId="{D2A345F7-0D49-498D-BE94-E9B65AC77370}" srcId="{17F81DEF-182C-4B15-9610-260793FD83CA}" destId="{71E44659-6532-432D-BCB1-47BB81DDEC05}" srcOrd="2" destOrd="0" parTransId="{39D50506-BEE6-4337-B449-C836BEE52AF4}" sibTransId="{F62BC49B-BA3C-4D01-9CED-46FE8AAEABD5}"/>
    <dgm:cxn modelId="{0C9B635B-C8D8-4CEA-A400-5D0B494F154E}" type="presParOf" srcId="{401E236A-DBAB-4923-8C9D-7F00673AC936}" destId="{7D7AD064-F1D2-48EB-A582-A8494FCCFBA0}" srcOrd="0" destOrd="0" presId="urn:microsoft.com/office/officeart/2005/8/layout/chevron1"/>
    <dgm:cxn modelId="{6FB63564-AFBC-4013-9B41-809FFC1EF4BE}" type="presParOf" srcId="{401E236A-DBAB-4923-8C9D-7F00673AC936}" destId="{AE228CE8-BD08-436D-BA9E-E40C7FDEE545}" srcOrd="1" destOrd="0" presId="urn:microsoft.com/office/officeart/2005/8/layout/chevron1"/>
    <dgm:cxn modelId="{5DE3AD19-A079-4A17-9AF1-91F027C49DAB}" type="presParOf" srcId="{401E236A-DBAB-4923-8C9D-7F00673AC936}" destId="{CD70DEC8-1462-4EC2-8583-2FC493A6BA44}" srcOrd="2" destOrd="0" presId="urn:microsoft.com/office/officeart/2005/8/layout/chevron1"/>
    <dgm:cxn modelId="{C2614913-A9FE-47BD-8653-838A5E022CE5}" type="presParOf" srcId="{401E236A-DBAB-4923-8C9D-7F00673AC936}" destId="{E18A11D0-2DAE-461D-ADDB-837D74E12474}" srcOrd="3" destOrd="0" presId="urn:microsoft.com/office/officeart/2005/8/layout/chevron1"/>
    <dgm:cxn modelId="{7291CC45-9A99-4261-86D1-02B25C6A7909}" type="presParOf" srcId="{401E236A-DBAB-4923-8C9D-7F00673AC936}" destId="{349C34DD-4330-4A57-ACB5-9FA4C8E9E47C}" srcOrd="4" destOrd="0" presId="urn:microsoft.com/office/officeart/2005/8/layout/chevron1"/>
    <dgm:cxn modelId="{BE55B92E-3F3C-42BF-AC6E-FB1FEAC495C6}" type="presParOf" srcId="{401E236A-DBAB-4923-8C9D-7F00673AC936}" destId="{80044264-B406-4FC9-A21A-41057B8BC479}" srcOrd="5" destOrd="0" presId="urn:microsoft.com/office/officeart/2005/8/layout/chevron1"/>
    <dgm:cxn modelId="{BC8730E6-24D9-41CA-8046-763CCBF9BA8F}" type="presParOf" srcId="{401E236A-DBAB-4923-8C9D-7F00673AC936}" destId="{3D16B7B1-4F38-448D-B070-22F3D6A6607F}" srcOrd="6" destOrd="0" presId="urn:microsoft.com/office/officeart/2005/8/layout/chevron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F81DEF-182C-4B15-9610-260793FD83CA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AECA119A-73C6-4B75-94F7-CF1C92A6EDD3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err="1"/>
            <a:t>LEADai</a:t>
          </a:r>
          <a:r>
            <a:rPr lang="en-GB"/>
            <a:t> Agent operates natively inside DistillerSR forms, proposing structured safety fields and capturing reviewer corrections</a:t>
          </a:r>
        </a:p>
      </dgm:t>
    </dgm:pt>
    <dgm:pt modelId="{5600089D-1DB1-4050-A762-0130B9AAC265}" type="parTrans" cxnId="{CA64C456-6A26-46AA-BB8B-58904E1B99D7}">
      <dgm:prSet/>
      <dgm:spPr/>
      <dgm:t>
        <a:bodyPr/>
        <a:lstStyle/>
        <a:p>
          <a:endParaRPr lang="en-GB"/>
        </a:p>
      </dgm:t>
    </dgm:pt>
    <dgm:pt modelId="{7135C6BC-A9E4-4849-A5EA-7652D2F5776B}" type="sibTrans" cxnId="{CA64C456-6A26-46AA-BB8B-58904E1B99D7}">
      <dgm:prSet/>
      <dgm:spPr/>
      <dgm:t>
        <a:bodyPr/>
        <a:lstStyle/>
        <a:p>
          <a:endParaRPr lang="en-GB"/>
        </a:p>
      </dgm:t>
    </dgm:pt>
    <dgm:pt modelId="{4E6120E8-1FB1-4D1A-8273-D8357BE540FA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/>
            <a:t>Multi-modal parsing (text, tables, figures, registry results, labels)</a:t>
          </a:r>
        </a:p>
      </dgm:t>
    </dgm:pt>
    <dgm:pt modelId="{AECA53AE-49DB-4113-A502-9FD15F0AC4F6}" type="parTrans" cxnId="{526D45F2-A845-4341-BC62-C92DD984C1DD}">
      <dgm:prSet/>
      <dgm:spPr/>
      <dgm:t>
        <a:bodyPr/>
        <a:lstStyle/>
        <a:p>
          <a:endParaRPr lang="en-GB"/>
        </a:p>
      </dgm:t>
    </dgm:pt>
    <dgm:pt modelId="{0D53D5A5-07BC-4978-B308-F71E35A08E16}" type="sibTrans" cxnId="{526D45F2-A845-4341-BC62-C92DD984C1DD}">
      <dgm:prSet/>
      <dgm:spPr/>
      <dgm:t>
        <a:bodyPr/>
        <a:lstStyle/>
        <a:p>
          <a:endParaRPr lang="en-GB"/>
        </a:p>
      </dgm:t>
    </dgm:pt>
    <dgm:pt modelId="{71E44659-6532-432D-BCB1-47BB81DDEC05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/>
            <a:t>Ontology mapping (</a:t>
          </a:r>
          <a:r>
            <a:rPr lang="en-GB" err="1"/>
            <a:t>DrugBank</a:t>
          </a:r>
          <a:r>
            <a:rPr lang="en-GB"/>
            <a:t>, CTCAE, MedDRA) for normalization</a:t>
          </a:r>
        </a:p>
      </dgm:t>
    </dgm:pt>
    <dgm:pt modelId="{39D50506-BEE6-4337-B449-C836BEE52AF4}" type="parTrans" cxnId="{D2A345F7-0D49-498D-BE94-E9B65AC77370}">
      <dgm:prSet/>
      <dgm:spPr/>
      <dgm:t>
        <a:bodyPr/>
        <a:lstStyle/>
        <a:p>
          <a:endParaRPr lang="en-GB"/>
        </a:p>
      </dgm:t>
    </dgm:pt>
    <dgm:pt modelId="{F62BC49B-BA3C-4D01-9CED-46FE8AAEABD5}" type="sibTrans" cxnId="{D2A345F7-0D49-498D-BE94-E9B65AC77370}">
      <dgm:prSet/>
      <dgm:spPr/>
      <dgm:t>
        <a:bodyPr/>
        <a:lstStyle/>
        <a:p>
          <a:endParaRPr lang="en-GB"/>
        </a:p>
      </dgm:t>
    </dgm:pt>
    <dgm:pt modelId="{12E64FE0-FDFE-42F9-93A7-D64E08DBD16C}">
      <dgm:prSet phldrT="[Text]"/>
      <dgm:spPr/>
      <dgm:t>
        <a:bodyPr/>
        <a:lstStyle/>
        <a:p>
          <a:pPr>
            <a:buClrTx/>
            <a:buSzTx/>
            <a:buFont typeface="Arial" panose="020B0604020202020204" pitchFamily="34" charset="0"/>
            <a:buChar char="•"/>
          </a:pPr>
          <a:r>
            <a:rPr lang="en-GB"/>
            <a:t>RL monitoring, dual screening/conflict workflows, and transparent statistics</a:t>
          </a:r>
        </a:p>
      </dgm:t>
    </dgm:pt>
    <dgm:pt modelId="{C15E9B9D-61CE-48AD-9986-B649CF2C1D60}" type="parTrans" cxnId="{12E01307-87D5-4C25-AFBD-57ECF1B045F9}">
      <dgm:prSet/>
      <dgm:spPr/>
      <dgm:t>
        <a:bodyPr/>
        <a:lstStyle/>
        <a:p>
          <a:endParaRPr lang="en-GB"/>
        </a:p>
      </dgm:t>
    </dgm:pt>
    <dgm:pt modelId="{33A3D64A-85D0-40A0-AB15-73FAC3790C28}" type="sibTrans" cxnId="{12E01307-87D5-4C25-AFBD-57ECF1B045F9}">
      <dgm:prSet/>
      <dgm:spPr/>
      <dgm:t>
        <a:bodyPr/>
        <a:lstStyle/>
        <a:p>
          <a:endParaRPr lang="en-GB"/>
        </a:p>
      </dgm:t>
    </dgm:pt>
    <dgm:pt modelId="{401E236A-DBAB-4923-8C9D-7F00673AC936}" type="pres">
      <dgm:prSet presAssocID="{17F81DEF-182C-4B15-9610-260793FD83CA}" presName="Name0" presStyleCnt="0">
        <dgm:presLayoutVars>
          <dgm:dir/>
          <dgm:animLvl val="lvl"/>
          <dgm:resizeHandles val="exact"/>
        </dgm:presLayoutVars>
      </dgm:prSet>
      <dgm:spPr/>
    </dgm:pt>
    <dgm:pt modelId="{7D7AD064-F1D2-48EB-A582-A8494FCCFBA0}" type="pres">
      <dgm:prSet presAssocID="{AECA119A-73C6-4B75-94F7-CF1C92A6EDD3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E228CE8-BD08-436D-BA9E-E40C7FDEE545}" type="pres">
      <dgm:prSet presAssocID="{7135C6BC-A9E4-4849-A5EA-7652D2F5776B}" presName="parTxOnlySpace" presStyleCnt="0"/>
      <dgm:spPr/>
    </dgm:pt>
    <dgm:pt modelId="{CD70DEC8-1462-4EC2-8583-2FC493A6BA44}" type="pres">
      <dgm:prSet presAssocID="{4E6120E8-1FB1-4D1A-8273-D8357BE540FA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E18A11D0-2DAE-461D-ADDB-837D74E12474}" type="pres">
      <dgm:prSet presAssocID="{0D53D5A5-07BC-4978-B308-F71E35A08E16}" presName="parTxOnlySpace" presStyleCnt="0"/>
      <dgm:spPr/>
    </dgm:pt>
    <dgm:pt modelId="{349C34DD-4330-4A57-ACB5-9FA4C8E9E47C}" type="pres">
      <dgm:prSet presAssocID="{71E44659-6532-432D-BCB1-47BB81DDEC05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80044264-B406-4FC9-A21A-41057B8BC479}" type="pres">
      <dgm:prSet presAssocID="{F62BC49B-BA3C-4D01-9CED-46FE8AAEABD5}" presName="parTxOnlySpace" presStyleCnt="0"/>
      <dgm:spPr/>
    </dgm:pt>
    <dgm:pt modelId="{3D16B7B1-4F38-448D-B070-22F3D6A6607F}" type="pres">
      <dgm:prSet presAssocID="{12E64FE0-FDFE-42F9-93A7-D64E08DBD16C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B73EF802-DDF8-499C-81A0-06B00A588D56}" type="presOf" srcId="{12E64FE0-FDFE-42F9-93A7-D64E08DBD16C}" destId="{3D16B7B1-4F38-448D-B070-22F3D6A6607F}" srcOrd="0" destOrd="0" presId="urn:microsoft.com/office/officeart/2005/8/layout/chevron1"/>
    <dgm:cxn modelId="{12E01307-87D5-4C25-AFBD-57ECF1B045F9}" srcId="{17F81DEF-182C-4B15-9610-260793FD83CA}" destId="{12E64FE0-FDFE-42F9-93A7-D64E08DBD16C}" srcOrd="3" destOrd="0" parTransId="{C15E9B9D-61CE-48AD-9986-B649CF2C1D60}" sibTransId="{33A3D64A-85D0-40A0-AB15-73FAC3790C28}"/>
    <dgm:cxn modelId="{8BE41963-E7D2-46C0-8E51-18A65ABFFB8D}" type="presOf" srcId="{4E6120E8-1FB1-4D1A-8273-D8357BE540FA}" destId="{CD70DEC8-1462-4EC2-8583-2FC493A6BA44}" srcOrd="0" destOrd="0" presId="urn:microsoft.com/office/officeart/2005/8/layout/chevron1"/>
    <dgm:cxn modelId="{CA64C456-6A26-46AA-BB8B-58904E1B99D7}" srcId="{17F81DEF-182C-4B15-9610-260793FD83CA}" destId="{AECA119A-73C6-4B75-94F7-CF1C92A6EDD3}" srcOrd="0" destOrd="0" parTransId="{5600089D-1DB1-4050-A762-0130B9AAC265}" sibTransId="{7135C6BC-A9E4-4849-A5EA-7652D2F5776B}"/>
    <dgm:cxn modelId="{268D35D2-F029-434C-AF71-1ED1180DE143}" type="presOf" srcId="{AECA119A-73C6-4B75-94F7-CF1C92A6EDD3}" destId="{7D7AD064-F1D2-48EB-A582-A8494FCCFBA0}" srcOrd="0" destOrd="0" presId="urn:microsoft.com/office/officeart/2005/8/layout/chevron1"/>
    <dgm:cxn modelId="{D20651DE-F6EF-4EB6-8D6C-B49FFAA889DE}" type="presOf" srcId="{17F81DEF-182C-4B15-9610-260793FD83CA}" destId="{401E236A-DBAB-4923-8C9D-7F00673AC936}" srcOrd="0" destOrd="0" presId="urn:microsoft.com/office/officeart/2005/8/layout/chevron1"/>
    <dgm:cxn modelId="{CE14DDDF-1894-48FA-843F-E57D0BB4EF1F}" type="presOf" srcId="{71E44659-6532-432D-BCB1-47BB81DDEC05}" destId="{349C34DD-4330-4A57-ACB5-9FA4C8E9E47C}" srcOrd="0" destOrd="0" presId="urn:microsoft.com/office/officeart/2005/8/layout/chevron1"/>
    <dgm:cxn modelId="{526D45F2-A845-4341-BC62-C92DD984C1DD}" srcId="{17F81DEF-182C-4B15-9610-260793FD83CA}" destId="{4E6120E8-1FB1-4D1A-8273-D8357BE540FA}" srcOrd="1" destOrd="0" parTransId="{AECA53AE-49DB-4113-A502-9FD15F0AC4F6}" sibTransId="{0D53D5A5-07BC-4978-B308-F71E35A08E16}"/>
    <dgm:cxn modelId="{D2A345F7-0D49-498D-BE94-E9B65AC77370}" srcId="{17F81DEF-182C-4B15-9610-260793FD83CA}" destId="{71E44659-6532-432D-BCB1-47BB81DDEC05}" srcOrd="2" destOrd="0" parTransId="{39D50506-BEE6-4337-B449-C836BEE52AF4}" sibTransId="{F62BC49B-BA3C-4D01-9CED-46FE8AAEABD5}"/>
    <dgm:cxn modelId="{0C9B635B-C8D8-4CEA-A400-5D0B494F154E}" type="presParOf" srcId="{401E236A-DBAB-4923-8C9D-7F00673AC936}" destId="{7D7AD064-F1D2-48EB-A582-A8494FCCFBA0}" srcOrd="0" destOrd="0" presId="urn:microsoft.com/office/officeart/2005/8/layout/chevron1"/>
    <dgm:cxn modelId="{6FB63564-AFBC-4013-9B41-809FFC1EF4BE}" type="presParOf" srcId="{401E236A-DBAB-4923-8C9D-7F00673AC936}" destId="{AE228CE8-BD08-436D-BA9E-E40C7FDEE545}" srcOrd="1" destOrd="0" presId="urn:microsoft.com/office/officeart/2005/8/layout/chevron1"/>
    <dgm:cxn modelId="{5DE3AD19-A079-4A17-9AF1-91F027C49DAB}" type="presParOf" srcId="{401E236A-DBAB-4923-8C9D-7F00673AC936}" destId="{CD70DEC8-1462-4EC2-8583-2FC493A6BA44}" srcOrd="2" destOrd="0" presId="urn:microsoft.com/office/officeart/2005/8/layout/chevron1"/>
    <dgm:cxn modelId="{C2614913-A9FE-47BD-8653-838A5E022CE5}" type="presParOf" srcId="{401E236A-DBAB-4923-8C9D-7F00673AC936}" destId="{E18A11D0-2DAE-461D-ADDB-837D74E12474}" srcOrd="3" destOrd="0" presId="urn:microsoft.com/office/officeart/2005/8/layout/chevron1"/>
    <dgm:cxn modelId="{7291CC45-9A99-4261-86D1-02B25C6A7909}" type="presParOf" srcId="{401E236A-DBAB-4923-8C9D-7F00673AC936}" destId="{349C34DD-4330-4A57-ACB5-9FA4C8E9E47C}" srcOrd="4" destOrd="0" presId="urn:microsoft.com/office/officeart/2005/8/layout/chevron1"/>
    <dgm:cxn modelId="{BE55B92E-3F3C-42BF-AC6E-FB1FEAC495C6}" type="presParOf" srcId="{401E236A-DBAB-4923-8C9D-7F00673AC936}" destId="{80044264-B406-4FC9-A21A-41057B8BC479}" srcOrd="5" destOrd="0" presId="urn:microsoft.com/office/officeart/2005/8/layout/chevron1"/>
    <dgm:cxn modelId="{BC8730E6-24D9-41CA-8046-763CCBF9BA8F}" type="presParOf" srcId="{401E236A-DBAB-4923-8C9D-7F00673AC936}" destId="{3D16B7B1-4F38-448D-B070-22F3D6A6607F}" srcOrd="6" destOrd="0" presId="urn:microsoft.com/office/officeart/2005/8/layout/chevron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F81DEF-182C-4B15-9610-260793FD83CA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AECA119A-73C6-4B75-94F7-CF1C92A6EDD3}">
      <dgm:prSet phldrT="[Text]"/>
      <dgm:spPr>
        <a:solidFill>
          <a:srgbClr val="2DA573"/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err="1"/>
            <a:t>LEADai</a:t>
          </a:r>
          <a:r>
            <a:rPr lang="en-GB"/>
            <a:t> Agent runs inside DistillerSR, providing a DAISY-parity “Build-Your-Own Digitizer” experience. </a:t>
          </a:r>
        </a:p>
      </dgm:t>
    </dgm:pt>
    <dgm:pt modelId="{5600089D-1DB1-4050-A762-0130B9AAC265}" type="parTrans" cxnId="{CA64C456-6A26-46AA-BB8B-58904E1B99D7}">
      <dgm:prSet/>
      <dgm:spPr/>
      <dgm:t>
        <a:bodyPr/>
        <a:lstStyle/>
        <a:p>
          <a:endParaRPr lang="en-GB"/>
        </a:p>
      </dgm:t>
    </dgm:pt>
    <dgm:pt modelId="{7135C6BC-A9E4-4849-A5EA-7652D2F5776B}" type="sibTrans" cxnId="{CA64C456-6A26-46AA-BB8B-58904E1B99D7}">
      <dgm:prSet/>
      <dgm:spPr/>
      <dgm:t>
        <a:bodyPr/>
        <a:lstStyle/>
        <a:p>
          <a:endParaRPr lang="en-GB"/>
        </a:p>
      </dgm:t>
    </dgm:pt>
    <dgm:pt modelId="{4E6120E8-1FB1-4D1A-8273-D8357BE540FA}">
      <dgm:prSet phldrT="[Text]"/>
      <dgm:spPr>
        <a:solidFill>
          <a:srgbClr val="2DA573"/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/>
            <a:t>Multi-modal extraction from figures, tables, and text. </a:t>
          </a:r>
        </a:p>
      </dgm:t>
    </dgm:pt>
    <dgm:pt modelId="{AECA53AE-49DB-4113-A502-9FD15F0AC4F6}" type="parTrans" cxnId="{526D45F2-A845-4341-BC62-C92DD984C1DD}">
      <dgm:prSet/>
      <dgm:spPr/>
      <dgm:t>
        <a:bodyPr/>
        <a:lstStyle/>
        <a:p>
          <a:endParaRPr lang="en-GB"/>
        </a:p>
      </dgm:t>
    </dgm:pt>
    <dgm:pt modelId="{0D53D5A5-07BC-4978-B308-F71E35A08E16}" type="sibTrans" cxnId="{526D45F2-A845-4341-BC62-C92DD984C1DD}">
      <dgm:prSet/>
      <dgm:spPr/>
      <dgm:t>
        <a:bodyPr/>
        <a:lstStyle/>
        <a:p>
          <a:endParaRPr lang="en-GB"/>
        </a:p>
      </dgm:t>
    </dgm:pt>
    <dgm:pt modelId="{71E44659-6532-432D-BCB1-47BB81DDEC05}">
      <dgm:prSet phldrT="[Text]"/>
      <dgm:spPr>
        <a:solidFill>
          <a:srgbClr val="2DA573"/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/>
            <a:t>Ontology harmonization (</a:t>
          </a:r>
          <a:r>
            <a:rPr lang="en-GB" err="1"/>
            <a:t>DrugBank</a:t>
          </a:r>
          <a:r>
            <a:rPr lang="en-GB"/>
            <a:t>, units/conventions). </a:t>
          </a:r>
        </a:p>
      </dgm:t>
    </dgm:pt>
    <dgm:pt modelId="{39D50506-BEE6-4337-B449-C836BEE52AF4}" type="parTrans" cxnId="{D2A345F7-0D49-498D-BE94-E9B65AC77370}">
      <dgm:prSet/>
      <dgm:spPr/>
      <dgm:t>
        <a:bodyPr/>
        <a:lstStyle/>
        <a:p>
          <a:endParaRPr lang="en-GB"/>
        </a:p>
      </dgm:t>
    </dgm:pt>
    <dgm:pt modelId="{F62BC49B-BA3C-4D01-9CED-46FE8AAEABD5}" type="sibTrans" cxnId="{D2A345F7-0D49-498D-BE94-E9B65AC77370}">
      <dgm:prSet/>
      <dgm:spPr/>
      <dgm:t>
        <a:bodyPr/>
        <a:lstStyle/>
        <a:p>
          <a:endParaRPr lang="en-GB"/>
        </a:p>
      </dgm:t>
    </dgm:pt>
    <dgm:pt modelId="{12E64FE0-FDFE-42F9-93A7-D64E08DBD16C}">
      <dgm:prSet phldrT="[Text]"/>
      <dgm:spPr>
        <a:solidFill>
          <a:srgbClr val="2DA573"/>
        </a:solidFill>
      </dgm:spPr>
      <dgm:t>
        <a:bodyPr/>
        <a:lstStyle/>
        <a:p>
          <a:pPr>
            <a:buClrTx/>
            <a:buSzTx/>
            <a:buFont typeface="Arial" panose="020B0604020202020204" pitchFamily="34" charset="0"/>
            <a:buChar char="•"/>
          </a:pPr>
          <a:r>
            <a:rPr lang="en-GB"/>
            <a:t>RL monitoring, dual reviewer validation, and statistics dashboards.</a:t>
          </a:r>
        </a:p>
      </dgm:t>
    </dgm:pt>
    <dgm:pt modelId="{C15E9B9D-61CE-48AD-9986-B649CF2C1D60}" type="parTrans" cxnId="{12E01307-87D5-4C25-AFBD-57ECF1B045F9}">
      <dgm:prSet/>
      <dgm:spPr/>
      <dgm:t>
        <a:bodyPr/>
        <a:lstStyle/>
        <a:p>
          <a:endParaRPr lang="en-GB"/>
        </a:p>
      </dgm:t>
    </dgm:pt>
    <dgm:pt modelId="{33A3D64A-85D0-40A0-AB15-73FAC3790C28}" type="sibTrans" cxnId="{12E01307-87D5-4C25-AFBD-57ECF1B045F9}">
      <dgm:prSet/>
      <dgm:spPr/>
      <dgm:t>
        <a:bodyPr/>
        <a:lstStyle/>
        <a:p>
          <a:endParaRPr lang="en-GB"/>
        </a:p>
      </dgm:t>
    </dgm:pt>
    <dgm:pt modelId="{401E236A-DBAB-4923-8C9D-7F00673AC936}" type="pres">
      <dgm:prSet presAssocID="{17F81DEF-182C-4B15-9610-260793FD83CA}" presName="Name0" presStyleCnt="0">
        <dgm:presLayoutVars>
          <dgm:dir/>
          <dgm:animLvl val="lvl"/>
          <dgm:resizeHandles val="exact"/>
        </dgm:presLayoutVars>
      </dgm:prSet>
      <dgm:spPr/>
    </dgm:pt>
    <dgm:pt modelId="{7D7AD064-F1D2-48EB-A582-A8494FCCFBA0}" type="pres">
      <dgm:prSet presAssocID="{AECA119A-73C6-4B75-94F7-CF1C92A6EDD3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E228CE8-BD08-436D-BA9E-E40C7FDEE545}" type="pres">
      <dgm:prSet presAssocID="{7135C6BC-A9E4-4849-A5EA-7652D2F5776B}" presName="parTxOnlySpace" presStyleCnt="0"/>
      <dgm:spPr/>
    </dgm:pt>
    <dgm:pt modelId="{CD70DEC8-1462-4EC2-8583-2FC493A6BA44}" type="pres">
      <dgm:prSet presAssocID="{4E6120E8-1FB1-4D1A-8273-D8357BE540FA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E18A11D0-2DAE-461D-ADDB-837D74E12474}" type="pres">
      <dgm:prSet presAssocID="{0D53D5A5-07BC-4978-B308-F71E35A08E16}" presName="parTxOnlySpace" presStyleCnt="0"/>
      <dgm:spPr/>
    </dgm:pt>
    <dgm:pt modelId="{349C34DD-4330-4A57-ACB5-9FA4C8E9E47C}" type="pres">
      <dgm:prSet presAssocID="{71E44659-6532-432D-BCB1-47BB81DDEC05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80044264-B406-4FC9-A21A-41057B8BC479}" type="pres">
      <dgm:prSet presAssocID="{F62BC49B-BA3C-4D01-9CED-46FE8AAEABD5}" presName="parTxOnlySpace" presStyleCnt="0"/>
      <dgm:spPr/>
    </dgm:pt>
    <dgm:pt modelId="{3D16B7B1-4F38-448D-B070-22F3D6A6607F}" type="pres">
      <dgm:prSet presAssocID="{12E64FE0-FDFE-42F9-93A7-D64E08DBD16C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B73EF802-DDF8-499C-81A0-06B00A588D56}" type="presOf" srcId="{12E64FE0-FDFE-42F9-93A7-D64E08DBD16C}" destId="{3D16B7B1-4F38-448D-B070-22F3D6A6607F}" srcOrd="0" destOrd="0" presId="urn:microsoft.com/office/officeart/2005/8/layout/chevron1"/>
    <dgm:cxn modelId="{12E01307-87D5-4C25-AFBD-57ECF1B045F9}" srcId="{17F81DEF-182C-4B15-9610-260793FD83CA}" destId="{12E64FE0-FDFE-42F9-93A7-D64E08DBD16C}" srcOrd="3" destOrd="0" parTransId="{C15E9B9D-61CE-48AD-9986-B649CF2C1D60}" sibTransId="{33A3D64A-85D0-40A0-AB15-73FAC3790C28}"/>
    <dgm:cxn modelId="{8BE41963-E7D2-46C0-8E51-18A65ABFFB8D}" type="presOf" srcId="{4E6120E8-1FB1-4D1A-8273-D8357BE540FA}" destId="{CD70DEC8-1462-4EC2-8583-2FC493A6BA44}" srcOrd="0" destOrd="0" presId="urn:microsoft.com/office/officeart/2005/8/layout/chevron1"/>
    <dgm:cxn modelId="{CA64C456-6A26-46AA-BB8B-58904E1B99D7}" srcId="{17F81DEF-182C-4B15-9610-260793FD83CA}" destId="{AECA119A-73C6-4B75-94F7-CF1C92A6EDD3}" srcOrd="0" destOrd="0" parTransId="{5600089D-1DB1-4050-A762-0130B9AAC265}" sibTransId="{7135C6BC-A9E4-4849-A5EA-7652D2F5776B}"/>
    <dgm:cxn modelId="{268D35D2-F029-434C-AF71-1ED1180DE143}" type="presOf" srcId="{AECA119A-73C6-4B75-94F7-CF1C92A6EDD3}" destId="{7D7AD064-F1D2-48EB-A582-A8494FCCFBA0}" srcOrd="0" destOrd="0" presId="urn:microsoft.com/office/officeart/2005/8/layout/chevron1"/>
    <dgm:cxn modelId="{D20651DE-F6EF-4EB6-8D6C-B49FFAA889DE}" type="presOf" srcId="{17F81DEF-182C-4B15-9610-260793FD83CA}" destId="{401E236A-DBAB-4923-8C9D-7F00673AC936}" srcOrd="0" destOrd="0" presId="urn:microsoft.com/office/officeart/2005/8/layout/chevron1"/>
    <dgm:cxn modelId="{CE14DDDF-1894-48FA-843F-E57D0BB4EF1F}" type="presOf" srcId="{71E44659-6532-432D-BCB1-47BB81DDEC05}" destId="{349C34DD-4330-4A57-ACB5-9FA4C8E9E47C}" srcOrd="0" destOrd="0" presId="urn:microsoft.com/office/officeart/2005/8/layout/chevron1"/>
    <dgm:cxn modelId="{526D45F2-A845-4341-BC62-C92DD984C1DD}" srcId="{17F81DEF-182C-4B15-9610-260793FD83CA}" destId="{4E6120E8-1FB1-4D1A-8273-D8357BE540FA}" srcOrd="1" destOrd="0" parTransId="{AECA53AE-49DB-4113-A502-9FD15F0AC4F6}" sibTransId="{0D53D5A5-07BC-4978-B308-F71E35A08E16}"/>
    <dgm:cxn modelId="{D2A345F7-0D49-498D-BE94-E9B65AC77370}" srcId="{17F81DEF-182C-4B15-9610-260793FD83CA}" destId="{71E44659-6532-432D-BCB1-47BB81DDEC05}" srcOrd="2" destOrd="0" parTransId="{39D50506-BEE6-4337-B449-C836BEE52AF4}" sibTransId="{F62BC49B-BA3C-4D01-9CED-46FE8AAEABD5}"/>
    <dgm:cxn modelId="{0C9B635B-C8D8-4CEA-A400-5D0B494F154E}" type="presParOf" srcId="{401E236A-DBAB-4923-8C9D-7F00673AC936}" destId="{7D7AD064-F1D2-48EB-A582-A8494FCCFBA0}" srcOrd="0" destOrd="0" presId="urn:microsoft.com/office/officeart/2005/8/layout/chevron1"/>
    <dgm:cxn modelId="{6FB63564-AFBC-4013-9B41-809FFC1EF4BE}" type="presParOf" srcId="{401E236A-DBAB-4923-8C9D-7F00673AC936}" destId="{AE228CE8-BD08-436D-BA9E-E40C7FDEE545}" srcOrd="1" destOrd="0" presId="urn:microsoft.com/office/officeart/2005/8/layout/chevron1"/>
    <dgm:cxn modelId="{5DE3AD19-A079-4A17-9AF1-91F027C49DAB}" type="presParOf" srcId="{401E236A-DBAB-4923-8C9D-7F00673AC936}" destId="{CD70DEC8-1462-4EC2-8583-2FC493A6BA44}" srcOrd="2" destOrd="0" presId="urn:microsoft.com/office/officeart/2005/8/layout/chevron1"/>
    <dgm:cxn modelId="{C2614913-A9FE-47BD-8653-838A5E022CE5}" type="presParOf" srcId="{401E236A-DBAB-4923-8C9D-7F00673AC936}" destId="{E18A11D0-2DAE-461D-ADDB-837D74E12474}" srcOrd="3" destOrd="0" presId="urn:microsoft.com/office/officeart/2005/8/layout/chevron1"/>
    <dgm:cxn modelId="{7291CC45-9A99-4261-86D1-02B25C6A7909}" type="presParOf" srcId="{401E236A-DBAB-4923-8C9D-7F00673AC936}" destId="{349C34DD-4330-4A57-ACB5-9FA4C8E9E47C}" srcOrd="4" destOrd="0" presId="urn:microsoft.com/office/officeart/2005/8/layout/chevron1"/>
    <dgm:cxn modelId="{BE55B92E-3F3C-42BF-AC6E-FB1FEAC495C6}" type="presParOf" srcId="{401E236A-DBAB-4923-8C9D-7F00673AC936}" destId="{80044264-B406-4FC9-A21A-41057B8BC479}" srcOrd="5" destOrd="0" presId="urn:microsoft.com/office/officeart/2005/8/layout/chevron1"/>
    <dgm:cxn modelId="{BC8730E6-24D9-41CA-8046-763CCBF9BA8F}" type="presParOf" srcId="{401E236A-DBAB-4923-8C9D-7F00673AC936}" destId="{3D16B7B1-4F38-448D-B070-22F3D6A6607F}" srcOrd="6" destOrd="0" presId="urn:microsoft.com/office/officeart/2005/8/layout/chevron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7F81DEF-182C-4B15-9610-260793FD83CA}" type="doc">
      <dgm:prSet loTypeId="urn:microsoft.com/office/officeart/2005/8/layout/chevron1" loCatId="process" qsTypeId="urn:microsoft.com/office/officeart/2005/8/quickstyle/simple1" qsCatId="simple" csTypeId="urn:microsoft.com/office/officeart/2005/8/colors/accent6_2" csCatId="accent6" phldr="1"/>
      <dgm:spPr/>
    </dgm:pt>
    <dgm:pt modelId="{AECA119A-73C6-4B75-94F7-CF1C92A6EDD3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err="1"/>
            <a:t>LEADai</a:t>
          </a:r>
          <a:r>
            <a:rPr lang="en-GB"/>
            <a:t> Agent embedded in DistillerSR, connecting </a:t>
          </a:r>
          <a:r>
            <a:rPr lang="en-GB" err="1"/>
            <a:t>DrugBank</a:t>
          </a:r>
          <a:r>
            <a:rPr lang="en-GB"/>
            <a:t> ontologies and </a:t>
          </a:r>
          <a:r>
            <a:rPr lang="en-GB" err="1"/>
            <a:t>Bosonit</a:t>
          </a:r>
          <a:r>
            <a:rPr lang="en-GB"/>
            <a:t> Health spaces. </a:t>
          </a:r>
        </a:p>
      </dgm:t>
    </dgm:pt>
    <dgm:pt modelId="{5600089D-1DB1-4050-A762-0130B9AAC265}" type="parTrans" cxnId="{CA64C456-6A26-46AA-BB8B-58904E1B99D7}">
      <dgm:prSet/>
      <dgm:spPr/>
      <dgm:t>
        <a:bodyPr/>
        <a:lstStyle/>
        <a:p>
          <a:endParaRPr lang="en-GB"/>
        </a:p>
      </dgm:t>
    </dgm:pt>
    <dgm:pt modelId="{7135C6BC-A9E4-4849-A5EA-7652D2F5776B}" type="sibTrans" cxnId="{CA64C456-6A26-46AA-BB8B-58904E1B99D7}">
      <dgm:prSet/>
      <dgm:spPr/>
      <dgm:t>
        <a:bodyPr/>
        <a:lstStyle/>
        <a:p>
          <a:endParaRPr lang="en-GB"/>
        </a:p>
      </dgm:t>
    </dgm:pt>
    <dgm:pt modelId="{4E6120E8-1FB1-4D1A-8273-D8357BE540FA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/>
            <a:t>Multi-modal parsers for document text, tables, images, and supplementary materials. </a:t>
          </a:r>
        </a:p>
      </dgm:t>
    </dgm:pt>
    <dgm:pt modelId="{AECA53AE-49DB-4113-A502-9FD15F0AC4F6}" type="parTrans" cxnId="{526D45F2-A845-4341-BC62-C92DD984C1DD}">
      <dgm:prSet/>
      <dgm:spPr/>
      <dgm:t>
        <a:bodyPr/>
        <a:lstStyle/>
        <a:p>
          <a:endParaRPr lang="en-GB"/>
        </a:p>
      </dgm:t>
    </dgm:pt>
    <dgm:pt modelId="{0D53D5A5-07BC-4978-B308-F71E35A08E16}" type="sibTrans" cxnId="{526D45F2-A845-4341-BC62-C92DD984C1DD}">
      <dgm:prSet/>
      <dgm:spPr/>
      <dgm:t>
        <a:bodyPr/>
        <a:lstStyle/>
        <a:p>
          <a:endParaRPr lang="en-GB"/>
        </a:p>
      </dgm:t>
    </dgm:pt>
    <dgm:pt modelId="{71E44659-6532-432D-BCB1-47BB81DDEC05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/>
            <a:t>Users build per-field models for RWE/HEOR endpoints, monitor via RL dashboards and model cards. </a:t>
          </a:r>
        </a:p>
      </dgm:t>
    </dgm:pt>
    <dgm:pt modelId="{39D50506-BEE6-4337-B449-C836BEE52AF4}" type="parTrans" cxnId="{D2A345F7-0D49-498D-BE94-E9B65AC77370}">
      <dgm:prSet/>
      <dgm:spPr/>
      <dgm:t>
        <a:bodyPr/>
        <a:lstStyle/>
        <a:p>
          <a:endParaRPr lang="en-GB"/>
        </a:p>
      </dgm:t>
    </dgm:pt>
    <dgm:pt modelId="{F62BC49B-BA3C-4D01-9CED-46FE8AAEABD5}" type="sibTrans" cxnId="{D2A345F7-0D49-498D-BE94-E9B65AC77370}">
      <dgm:prSet/>
      <dgm:spPr/>
      <dgm:t>
        <a:bodyPr/>
        <a:lstStyle/>
        <a:p>
          <a:endParaRPr lang="en-GB"/>
        </a:p>
      </dgm:t>
    </dgm:pt>
    <dgm:pt modelId="{12E64FE0-FDFE-42F9-93A7-D64E08DBD16C}">
      <dgm:prSet phldrT="[Text]"/>
      <dgm:spPr/>
      <dgm:t>
        <a:bodyPr/>
        <a:lstStyle/>
        <a:p>
          <a:pPr>
            <a:buClrTx/>
            <a:buSzTx/>
            <a:buFont typeface="Arial" panose="020B0604020202020204" pitchFamily="34" charset="0"/>
            <a:buChar char="•"/>
          </a:pPr>
          <a:r>
            <a:rPr lang="en-GB"/>
            <a:t>Exportable templates and mapping rules for regulatory submissions.</a:t>
          </a:r>
        </a:p>
      </dgm:t>
    </dgm:pt>
    <dgm:pt modelId="{C15E9B9D-61CE-48AD-9986-B649CF2C1D60}" type="parTrans" cxnId="{12E01307-87D5-4C25-AFBD-57ECF1B045F9}">
      <dgm:prSet/>
      <dgm:spPr/>
      <dgm:t>
        <a:bodyPr/>
        <a:lstStyle/>
        <a:p>
          <a:endParaRPr lang="en-GB"/>
        </a:p>
      </dgm:t>
    </dgm:pt>
    <dgm:pt modelId="{33A3D64A-85D0-40A0-AB15-73FAC3790C28}" type="sibTrans" cxnId="{12E01307-87D5-4C25-AFBD-57ECF1B045F9}">
      <dgm:prSet/>
      <dgm:spPr/>
      <dgm:t>
        <a:bodyPr/>
        <a:lstStyle/>
        <a:p>
          <a:endParaRPr lang="en-GB"/>
        </a:p>
      </dgm:t>
    </dgm:pt>
    <dgm:pt modelId="{401E236A-DBAB-4923-8C9D-7F00673AC936}" type="pres">
      <dgm:prSet presAssocID="{17F81DEF-182C-4B15-9610-260793FD83CA}" presName="Name0" presStyleCnt="0">
        <dgm:presLayoutVars>
          <dgm:dir/>
          <dgm:animLvl val="lvl"/>
          <dgm:resizeHandles val="exact"/>
        </dgm:presLayoutVars>
      </dgm:prSet>
      <dgm:spPr/>
    </dgm:pt>
    <dgm:pt modelId="{7D7AD064-F1D2-48EB-A582-A8494FCCFBA0}" type="pres">
      <dgm:prSet presAssocID="{AECA119A-73C6-4B75-94F7-CF1C92A6EDD3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E228CE8-BD08-436D-BA9E-E40C7FDEE545}" type="pres">
      <dgm:prSet presAssocID="{7135C6BC-A9E4-4849-A5EA-7652D2F5776B}" presName="parTxOnlySpace" presStyleCnt="0"/>
      <dgm:spPr/>
    </dgm:pt>
    <dgm:pt modelId="{CD70DEC8-1462-4EC2-8583-2FC493A6BA44}" type="pres">
      <dgm:prSet presAssocID="{4E6120E8-1FB1-4D1A-8273-D8357BE540FA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E18A11D0-2DAE-461D-ADDB-837D74E12474}" type="pres">
      <dgm:prSet presAssocID="{0D53D5A5-07BC-4978-B308-F71E35A08E16}" presName="parTxOnlySpace" presStyleCnt="0"/>
      <dgm:spPr/>
    </dgm:pt>
    <dgm:pt modelId="{349C34DD-4330-4A57-ACB5-9FA4C8E9E47C}" type="pres">
      <dgm:prSet presAssocID="{71E44659-6532-432D-BCB1-47BB81DDEC05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80044264-B406-4FC9-A21A-41057B8BC479}" type="pres">
      <dgm:prSet presAssocID="{F62BC49B-BA3C-4D01-9CED-46FE8AAEABD5}" presName="parTxOnlySpace" presStyleCnt="0"/>
      <dgm:spPr/>
    </dgm:pt>
    <dgm:pt modelId="{3D16B7B1-4F38-448D-B070-22F3D6A6607F}" type="pres">
      <dgm:prSet presAssocID="{12E64FE0-FDFE-42F9-93A7-D64E08DBD16C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B73EF802-DDF8-499C-81A0-06B00A588D56}" type="presOf" srcId="{12E64FE0-FDFE-42F9-93A7-D64E08DBD16C}" destId="{3D16B7B1-4F38-448D-B070-22F3D6A6607F}" srcOrd="0" destOrd="0" presId="urn:microsoft.com/office/officeart/2005/8/layout/chevron1"/>
    <dgm:cxn modelId="{12E01307-87D5-4C25-AFBD-57ECF1B045F9}" srcId="{17F81DEF-182C-4B15-9610-260793FD83CA}" destId="{12E64FE0-FDFE-42F9-93A7-D64E08DBD16C}" srcOrd="3" destOrd="0" parTransId="{C15E9B9D-61CE-48AD-9986-B649CF2C1D60}" sibTransId="{33A3D64A-85D0-40A0-AB15-73FAC3790C28}"/>
    <dgm:cxn modelId="{8BE41963-E7D2-46C0-8E51-18A65ABFFB8D}" type="presOf" srcId="{4E6120E8-1FB1-4D1A-8273-D8357BE540FA}" destId="{CD70DEC8-1462-4EC2-8583-2FC493A6BA44}" srcOrd="0" destOrd="0" presId="urn:microsoft.com/office/officeart/2005/8/layout/chevron1"/>
    <dgm:cxn modelId="{CA64C456-6A26-46AA-BB8B-58904E1B99D7}" srcId="{17F81DEF-182C-4B15-9610-260793FD83CA}" destId="{AECA119A-73C6-4B75-94F7-CF1C92A6EDD3}" srcOrd="0" destOrd="0" parTransId="{5600089D-1DB1-4050-A762-0130B9AAC265}" sibTransId="{7135C6BC-A9E4-4849-A5EA-7652D2F5776B}"/>
    <dgm:cxn modelId="{268D35D2-F029-434C-AF71-1ED1180DE143}" type="presOf" srcId="{AECA119A-73C6-4B75-94F7-CF1C92A6EDD3}" destId="{7D7AD064-F1D2-48EB-A582-A8494FCCFBA0}" srcOrd="0" destOrd="0" presId="urn:microsoft.com/office/officeart/2005/8/layout/chevron1"/>
    <dgm:cxn modelId="{D20651DE-F6EF-4EB6-8D6C-B49FFAA889DE}" type="presOf" srcId="{17F81DEF-182C-4B15-9610-260793FD83CA}" destId="{401E236A-DBAB-4923-8C9D-7F00673AC936}" srcOrd="0" destOrd="0" presId="urn:microsoft.com/office/officeart/2005/8/layout/chevron1"/>
    <dgm:cxn modelId="{CE14DDDF-1894-48FA-843F-E57D0BB4EF1F}" type="presOf" srcId="{71E44659-6532-432D-BCB1-47BB81DDEC05}" destId="{349C34DD-4330-4A57-ACB5-9FA4C8E9E47C}" srcOrd="0" destOrd="0" presId="urn:microsoft.com/office/officeart/2005/8/layout/chevron1"/>
    <dgm:cxn modelId="{526D45F2-A845-4341-BC62-C92DD984C1DD}" srcId="{17F81DEF-182C-4B15-9610-260793FD83CA}" destId="{4E6120E8-1FB1-4D1A-8273-D8357BE540FA}" srcOrd="1" destOrd="0" parTransId="{AECA53AE-49DB-4113-A502-9FD15F0AC4F6}" sibTransId="{0D53D5A5-07BC-4978-B308-F71E35A08E16}"/>
    <dgm:cxn modelId="{D2A345F7-0D49-498D-BE94-E9B65AC77370}" srcId="{17F81DEF-182C-4B15-9610-260793FD83CA}" destId="{71E44659-6532-432D-BCB1-47BB81DDEC05}" srcOrd="2" destOrd="0" parTransId="{39D50506-BEE6-4337-B449-C836BEE52AF4}" sibTransId="{F62BC49B-BA3C-4D01-9CED-46FE8AAEABD5}"/>
    <dgm:cxn modelId="{0C9B635B-C8D8-4CEA-A400-5D0B494F154E}" type="presParOf" srcId="{401E236A-DBAB-4923-8C9D-7F00673AC936}" destId="{7D7AD064-F1D2-48EB-A582-A8494FCCFBA0}" srcOrd="0" destOrd="0" presId="urn:microsoft.com/office/officeart/2005/8/layout/chevron1"/>
    <dgm:cxn modelId="{6FB63564-AFBC-4013-9B41-809FFC1EF4BE}" type="presParOf" srcId="{401E236A-DBAB-4923-8C9D-7F00673AC936}" destId="{AE228CE8-BD08-436D-BA9E-E40C7FDEE545}" srcOrd="1" destOrd="0" presId="urn:microsoft.com/office/officeart/2005/8/layout/chevron1"/>
    <dgm:cxn modelId="{5DE3AD19-A079-4A17-9AF1-91F027C49DAB}" type="presParOf" srcId="{401E236A-DBAB-4923-8C9D-7F00673AC936}" destId="{CD70DEC8-1462-4EC2-8583-2FC493A6BA44}" srcOrd="2" destOrd="0" presId="urn:microsoft.com/office/officeart/2005/8/layout/chevron1"/>
    <dgm:cxn modelId="{C2614913-A9FE-47BD-8653-838A5E022CE5}" type="presParOf" srcId="{401E236A-DBAB-4923-8C9D-7F00673AC936}" destId="{E18A11D0-2DAE-461D-ADDB-837D74E12474}" srcOrd="3" destOrd="0" presId="urn:microsoft.com/office/officeart/2005/8/layout/chevron1"/>
    <dgm:cxn modelId="{7291CC45-9A99-4261-86D1-02B25C6A7909}" type="presParOf" srcId="{401E236A-DBAB-4923-8C9D-7F00673AC936}" destId="{349C34DD-4330-4A57-ACB5-9FA4C8E9E47C}" srcOrd="4" destOrd="0" presId="urn:microsoft.com/office/officeart/2005/8/layout/chevron1"/>
    <dgm:cxn modelId="{BE55B92E-3F3C-42BF-AC6E-FB1FEAC495C6}" type="presParOf" srcId="{401E236A-DBAB-4923-8C9D-7F00673AC936}" destId="{80044264-B406-4FC9-A21A-41057B8BC479}" srcOrd="5" destOrd="0" presId="urn:microsoft.com/office/officeart/2005/8/layout/chevron1"/>
    <dgm:cxn modelId="{BC8730E6-24D9-41CA-8046-763CCBF9BA8F}" type="presParOf" srcId="{401E236A-DBAB-4923-8C9D-7F00673AC936}" destId="{3D16B7B1-4F38-448D-B070-22F3D6A6607F}" srcOrd="6" destOrd="0" presId="urn:microsoft.com/office/officeart/2005/8/layout/chevron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93CFF5-077B-44D5-9251-2B4A8209C844}">
      <dsp:nvSpPr>
        <dsp:cNvPr id="0" name=""/>
        <dsp:cNvSpPr/>
      </dsp:nvSpPr>
      <dsp:spPr>
        <a:xfrm rot="5400000">
          <a:off x="6816183" y="-2945049"/>
          <a:ext cx="668848" cy="6729984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Foundational use case (SLR/general evidence synthesis primer)</a:t>
          </a:r>
          <a:endParaRPr lang="en-GB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Focus on PICO criteria and other details such as study type</a:t>
          </a:r>
          <a:endParaRPr lang="en-GB" sz="1700" kern="1200"/>
        </a:p>
      </dsp:txBody>
      <dsp:txXfrm rot="-5400000">
        <a:off x="3785615" y="118169"/>
        <a:ext cx="6697334" cy="603548"/>
      </dsp:txXfrm>
    </dsp:sp>
    <dsp:sp modelId="{4B4EFE2E-AC93-4F81-8E9C-A3343C07CDC2}">
      <dsp:nvSpPr>
        <dsp:cNvPr id="0" name=""/>
        <dsp:cNvSpPr/>
      </dsp:nvSpPr>
      <dsp:spPr>
        <a:xfrm>
          <a:off x="0" y="1912"/>
          <a:ext cx="3785616" cy="8360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SLR Data Extractor</a:t>
          </a:r>
          <a:endParaRPr lang="en-GB" sz="2300" kern="1200"/>
        </a:p>
      </dsp:txBody>
      <dsp:txXfrm>
        <a:off x="40813" y="42725"/>
        <a:ext cx="3703990" cy="754434"/>
      </dsp:txXfrm>
    </dsp:sp>
    <dsp:sp modelId="{FBA0DFA0-9A0B-403C-A570-04DBF5B22868}">
      <dsp:nvSpPr>
        <dsp:cNvPr id="0" name=""/>
        <dsp:cNvSpPr/>
      </dsp:nvSpPr>
      <dsp:spPr>
        <a:xfrm rot="5400000">
          <a:off x="6816183" y="-2067186"/>
          <a:ext cx="668848" cy="6729984"/>
        </a:xfrm>
        <a:prstGeom prst="round2SameRect">
          <a:avLst/>
        </a:prstGeom>
        <a:solidFill>
          <a:schemeClr val="accent5">
            <a:tint val="40000"/>
            <a:alpha val="90000"/>
            <a:hueOff val="-2986166"/>
            <a:satOff val="667"/>
            <a:lumOff val="100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2986166"/>
              <a:satOff val="667"/>
              <a:lumOff val="10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/>
            <a:t>Identify and link claims to evidence, with indicators of claim type and strength</a:t>
          </a:r>
        </a:p>
      </dsp:txBody>
      <dsp:txXfrm rot="-5400000">
        <a:off x="3785615" y="996032"/>
        <a:ext cx="6697334" cy="603548"/>
      </dsp:txXfrm>
    </dsp:sp>
    <dsp:sp modelId="{A4CA4BC4-572B-476E-A6D0-62C7A2B281DE}">
      <dsp:nvSpPr>
        <dsp:cNvPr id="0" name=""/>
        <dsp:cNvSpPr/>
      </dsp:nvSpPr>
      <dsp:spPr>
        <a:xfrm>
          <a:off x="0" y="879775"/>
          <a:ext cx="3785616" cy="836060"/>
        </a:xfrm>
        <a:prstGeom prst="roundRect">
          <a:avLst/>
        </a:prstGeom>
        <a:solidFill>
          <a:srgbClr val="4B2CA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Claim Substantiation Tool / Claim-Evidence Linker Tool</a:t>
          </a:r>
          <a:endParaRPr lang="en-GB" sz="2300" kern="1200"/>
        </a:p>
      </dsp:txBody>
      <dsp:txXfrm>
        <a:off x="40813" y="920588"/>
        <a:ext cx="3703990" cy="754434"/>
      </dsp:txXfrm>
    </dsp:sp>
    <dsp:sp modelId="{5901FE30-472B-4BD8-92AE-CDA9EBBF8C3F}">
      <dsp:nvSpPr>
        <dsp:cNvPr id="0" name=""/>
        <dsp:cNvSpPr/>
      </dsp:nvSpPr>
      <dsp:spPr>
        <a:xfrm rot="5400000">
          <a:off x="6816183" y="-1189323"/>
          <a:ext cx="668848" cy="6729984"/>
        </a:xfrm>
        <a:prstGeom prst="round2SameRect">
          <a:avLst/>
        </a:prstGeom>
        <a:solidFill>
          <a:schemeClr val="accent5">
            <a:tint val="40000"/>
            <a:alpha val="90000"/>
            <a:hueOff val="-5972333"/>
            <a:satOff val="1333"/>
            <a:lumOff val="200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5972333"/>
              <a:satOff val="1333"/>
              <a:lumOff val="20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Focus on AE extraction (Pharmacovigilance)</a:t>
          </a:r>
          <a:endParaRPr lang="en-GB" sz="1700" kern="1200"/>
        </a:p>
      </dsp:txBody>
      <dsp:txXfrm rot="-5400000">
        <a:off x="3785615" y="1873895"/>
        <a:ext cx="6697334" cy="603548"/>
      </dsp:txXfrm>
    </dsp:sp>
    <dsp:sp modelId="{57326D15-B2A4-4657-AEAF-E7F271C75C7A}">
      <dsp:nvSpPr>
        <dsp:cNvPr id="0" name=""/>
        <dsp:cNvSpPr/>
      </dsp:nvSpPr>
      <dsp:spPr>
        <a:xfrm>
          <a:off x="0" y="1757638"/>
          <a:ext cx="3785616" cy="836060"/>
        </a:xfrm>
        <a:prstGeom prst="round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Safety Profile Extractor</a:t>
          </a:r>
          <a:endParaRPr lang="en-GB" sz="2300" kern="1200"/>
        </a:p>
      </dsp:txBody>
      <dsp:txXfrm>
        <a:off x="40813" y="1798451"/>
        <a:ext cx="3703990" cy="754434"/>
      </dsp:txXfrm>
    </dsp:sp>
    <dsp:sp modelId="{EBCD1083-F0A3-4BE2-B34B-CB753B966072}">
      <dsp:nvSpPr>
        <dsp:cNvPr id="0" name=""/>
        <dsp:cNvSpPr/>
      </dsp:nvSpPr>
      <dsp:spPr>
        <a:xfrm rot="5400000">
          <a:off x="6816183" y="-311459"/>
          <a:ext cx="668848" cy="6729984"/>
        </a:xfrm>
        <a:prstGeom prst="round2SameRect">
          <a:avLst/>
        </a:prstGeom>
        <a:solidFill>
          <a:schemeClr val="accent5">
            <a:tint val="40000"/>
            <a:alpha val="90000"/>
            <a:hueOff val="-8958499"/>
            <a:satOff val="2000"/>
            <a:lumOff val="301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8958499"/>
              <a:satOff val="2000"/>
              <a:lumOff val="30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/>
            <a:t>Focus on extracting data from figures and other visual elements</a:t>
          </a:r>
        </a:p>
      </dsp:txBody>
      <dsp:txXfrm rot="-5400000">
        <a:off x="3785615" y="2751759"/>
        <a:ext cx="6697334" cy="603548"/>
      </dsp:txXfrm>
    </dsp:sp>
    <dsp:sp modelId="{6381C0B3-8F7C-4782-AE02-11E3C3D2294A}">
      <dsp:nvSpPr>
        <dsp:cNvPr id="0" name=""/>
        <dsp:cNvSpPr/>
      </dsp:nvSpPr>
      <dsp:spPr>
        <a:xfrm>
          <a:off x="0" y="2635502"/>
          <a:ext cx="3785616" cy="836060"/>
        </a:xfrm>
        <a:prstGeom prst="roundRect">
          <a:avLst/>
        </a:prstGeom>
        <a:solidFill>
          <a:srgbClr val="2DA573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Survival Chart Digitizer</a:t>
          </a:r>
          <a:endParaRPr lang="en-GB" sz="2300" kern="1200"/>
        </a:p>
      </dsp:txBody>
      <dsp:txXfrm>
        <a:off x="40813" y="2676315"/>
        <a:ext cx="3703990" cy="754434"/>
      </dsp:txXfrm>
    </dsp:sp>
    <dsp:sp modelId="{31F33DDB-317A-4009-9930-4CE032417E88}">
      <dsp:nvSpPr>
        <dsp:cNvPr id="0" name=""/>
        <dsp:cNvSpPr/>
      </dsp:nvSpPr>
      <dsp:spPr>
        <a:xfrm rot="5400000">
          <a:off x="6816183" y="566403"/>
          <a:ext cx="668848" cy="6729984"/>
        </a:xfrm>
        <a:prstGeom prst="round2SameRect">
          <a:avLst/>
        </a:prstGeom>
        <a:solidFill>
          <a:schemeClr val="accent5">
            <a:tint val="40000"/>
            <a:alpha val="90000"/>
            <a:hueOff val="-11944666"/>
            <a:satOff val="2667"/>
            <a:lumOff val="401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11944666"/>
              <a:satOff val="2667"/>
              <a:lumOff val="40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Focus on specific RWE/RWD types and outcomes</a:t>
          </a:r>
          <a:endParaRPr lang="en-GB" sz="1700" kern="1200"/>
        </a:p>
      </dsp:txBody>
      <dsp:txXfrm rot="-5400000">
        <a:off x="3785615" y="3629621"/>
        <a:ext cx="6697334" cy="603548"/>
      </dsp:txXfrm>
    </dsp:sp>
    <dsp:sp modelId="{90CA6A77-5185-4BEC-BBAC-6FA65D8D2B06}">
      <dsp:nvSpPr>
        <dsp:cNvPr id="0" name=""/>
        <dsp:cNvSpPr/>
      </dsp:nvSpPr>
      <dsp:spPr>
        <a:xfrm>
          <a:off x="0" y="3513365"/>
          <a:ext cx="3785616" cy="83606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RWE/HEOR Evidence Packager  </a:t>
          </a:r>
          <a:endParaRPr lang="en-GB" sz="2300" kern="1200"/>
        </a:p>
      </dsp:txBody>
      <dsp:txXfrm>
        <a:off x="40813" y="3554178"/>
        <a:ext cx="3703990" cy="7544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7AD064-F1D2-48EB-A582-A8494FCCFBA0}">
      <dsp:nvSpPr>
        <dsp:cNvPr id="0" name=""/>
        <dsp:cNvSpPr/>
      </dsp:nvSpPr>
      <dsp:spPr>
        <a:xfrm>
          <a:off x="5655" y="517604"/>
          <a:ext cx="3292078" cy="1316831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400" kern="1200" err="1"/>
            <a:t>LEADai</a:t>
          </a:r>
          <a:r>
            <a:rPr lang="en-GB" sz="1400" kern="1200"/>
            <a:t> Agent embedded in DistillerSR, harmonized with </a:t>
          </a:r>
          <a:r>
            <a:rPr lang="en-GB" sz="1400" kern="1200" err="1"/>
            <a:t>DrugBank</a:t>
          </a:r>
          <a:r>
            <a:rPr lang="en-GB" sz="1400" kern="1200"/>
            <a:t> ontologies and </a:t>
          </a:r>
          <a:r>
            <a:rPr lang="en-GB" sz="1400" kern="1200" err="1"/>
            <a:t>Bosonit</a:t>
          </a:r>
          <a:r>
            <a:rPr lang="en-GB" sz="1400" kern="1200"/>
            <a:t> Health spaces</a:t>
          </a:r>
        </a:p>
      </dsp:txBody>
      <dsp:txXfrm>
        <a:off x="664071" y="517604"/>
        <a:ext cx="1975247" cy="1316831"/>
      </dsp:txXfrm>
    </dsp:sp>
    <dsp:sp modelId="{CD70DEC8-1462-4EC2-8583-2FC493A6BA44}">
      <dsp:nvSpPr>
        <dsp:cNvPr id="0" name=""/>
        <dsp:cNvSpPr/>
      </dsp:nvSpPr>
      <dsp:spPr>
        <a:xfrm>
          <a:off x="2968525" y="517604"/>
          <a:ext cx="3292078" cy="1316831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400" kern="1200"/>
            <a:t>Multi-modal extraction (full texts, tables, figures, registry pages). </a:t>
          </a:r>
        </a:p>
      </dsp:txBody>
      <dsp:txXfrm>
        <a:off x="3626941" y="517604"/>
        <a:ext cx="1975247" cy="1316831"/>
      </dsp:txXfrm>
    </dsp:sp>
    <dsp:sp modelId="{349C34DD-4330-4A57-ACB5-9FA4C8E9E47C}">
      <dsp:nvSpPr>
        <dsp:cNvPr id="0" name=""/>
        <dsp:cNvSpPr/>
      </dsp:nvSpPr>
      <dsp:spPr>
        <a:xfrm>
          <a:off x="5931396" y="517604"/>
          <a:ext cx="3292078" cy="1316831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400" kern="1200"/>
            <a:t>Users define project-specific extraction needs, train per-field classifiers/extractors, and monitor learning via RL and statistic overview</a:t>
          </a:r>
        </a:p>
      </dsp:txBody>
      <dsp:txXfrm>
        <a:off x="6589812" y="517604"/>
        <a:ext cx="1975247" cy="1316831"/>
      </dsp:txXfrm>
    </dsp:sp>
    <dsp:sp modelId="{3D16B7B1-4F38-448D-B070-22F3D6A6607F}">
      <dsp:nvSpPr>
        <dsp:cNvPr id="0" name=""/>
        <dsp:cNvSpPr/>
      </dsp:nvSpPr>
      <dsp:spPr>
        <a:xfrm>
          <a:off x="8894266" y="517604"/>
          <a:ext cx="3292078" cy="1316831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Arial" panose="020B0604020202020204" pitchFamily="34" charset="0"/>
            <a:buNone/>
          </a:pPr>
          <a:r>
            <a:rPr lang="en-GB" sz="1400" kern="1200"/>
            <a:t>Human-in-the-loop feedback captured during extraction to improve policies and normalization</a:t>
          </a:r>
        </a:p>
      </dsp:txBody>
      <dsp:txXfrm>
        <a:off x="9552682" y="517604"/>
        <a:ext cx="1975247" cy="13168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7AD064-F1D2-48EB-A582-A8494FCCFBA0}">
      <dsp:nvSpPr>
        <dsp:cNvPr id="0" name=""/>
        <dsp:cNvSpPr/>
      </dsp:nvSpPr>
      <dsp:spPr>
        <a:xfrm>
          <a:off x="5655" y="517604"/>
          <a:ext cx="3292078" cy="1316831"/>
        </a:xfrm>
        <a:prstGeom prst="chevron">
          <a:avLst/>
        </a:prstGeom>
        <a:solidFill>
          <a:srgbClr val="4B2CA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500" kern="1200" err="1"/>
            <a:t>LEADai</a:t>
          </a:r>
          <a:r>
            <a:rPr lang="en-GB" sz="1500" kern="1200"/>
            <a:t> Agent embedded in DistillerSR, with DAISY-parity user control and RL monitoring</a:t>
          </a:r>
        </a:p>
      </dsp:txBody>
      <dsp:txXfrm>
        <a:off x="664071" y="517604"/>
        <a:ext cx="1975247" cy="1316831"/>
      </dsp:txXfrm>
    </dsp:sp>
    <dsp:sp modelId="{CD70DEC8-1462-4EC2-8583-2FC493A6BA44}">
      <dsp:nvSpPr>
        <dsp:cNvPr id="0" name=""/>
        <dsp:cNvSpPr/>
      </dsp:nvSpPr>
      <dsp:spPr>
        <a:xfrm>
          <a:off x="2968525" y="517604"/>
          <a:ext cx="3292078" cy="1316831"/>
        </a:xfrm>
        <a:prstGeom prst="chevron">
          <a:avLst/>
        </a:prstGeom>
        <a:solidFill>
          <a:srgbClr val="4B2CA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500" kern="1200"/>
            <a:t>Users build project-specific claim and evidence extractors, monitor improvements via dashboards</a:t>
          </a:r>
        </a:p>
      </dsp:txBody>
      <dsp:txXfrm>
        <a:off x="3626941" y="517604"/>
        <a:ext cx="1975247" cy="1316831"/>
      </dsp:txXfrm>
    </dsp:sp>
    <dsp:sp modelId="{349C34DD-4330-4A57-ACB5-9FA4C8E9E47C}">
      <dsp:nvSpPr>
        <dsp:cNvPr id="0" name=""/>
        <dsp:cNvSpPr/>
      </dsp:nvSpPr>
      <dsp:spPr>
        <a:xfrm>
          <a:off x="5931396" y="517604"/>
          <a:ext cx="3292078" cy="1316831"/>
        </a:xfrm>
        <a:prstGeom prst="chevron">
          <a:avLst/>
        </a:prstGeom>
        <a:solidFill>
          <a:srgbClr val="4B2CA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500" kern="1200"/>
            <a:t>Claim–Evidence Knowledge Graph generated, with timelines of claim evolution and gap analysis</a:t>
          </a:r>
        </a:p>
      </dsp:txBody>
      <dsp:txXfrm>
        <a:off x="6589812" y="517604"/>
        <a:ext cx="1975247" cy="1316831"/>
      </dsp:txXfrm>
    </dsp:sp>
    <dsp:sp modelId="{3D16B7B1-4F38-448D-B070-22F3D6A6607F}">
      <dsp:nvSpPr>
        <dsp:cNvPr id="0" name=""/>
        <dsp:cNvSpPr/>
      </dsp:nvSpPr>
      <dsp:spPr>
        <a:xfrm>
          <a:off x="8894266" y="517604"/>
          <a:ext cx="3292078" cy="1316831"/>
        </a:xfrm>
        <a:prstGeom prst="chevron">
          <a:avLst/>
        </a:prstGeom>
        <a:solidFill>
          <a:srgbClr val="4B2CA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Arial" panose="020B0604020202020204" pitchFamily="34" charset="0"/>
            <a:buNone/>
          </a:pPr>
          <a:r>
            <a:rPr lang="en-GB" sz="1500" kern="1200"/>
            <a:t>Multi-modal inputs: text, tables, figures, images, regulatory documents</a:t>
          </a:r>
        </a:p>
      </dsp:txBody>
      <dsp:txXfrm>
        <a:off x="9552682" y="517604"/>
        <a:ext cx="1975247" cy="131683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7AD064-F1D2-48EB-A582-A8494FCCFBA0}">
      <dsp:nvSpPr>
        <dsp:cNvPr id="0" name=""/>
        <dsp:cNvSpPr/>
      </dsp:nvSpPr>
      <dsp:spPr>
        <a:xfrm>
          <a:off x="5655" y="517604"/>
          <a:ext cx="3292078" cy="131683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300" kern="1200" err="1"/>
            <a:t>LEADai</a:t>
          </a:r>
          <a:r>
            <a:rPr lang="en-GB" sz="1300" kern="1200"/>
            <a:t> Agent operates natively inside DistillerSR forms, proposing structured safety fields and capturing reviewer corrections</a:t>
          </a:r>
        </a:p>
      </dsp:txBody>
      <dsp:txXfrm>
        <a:off x="664071" y="517604"/>
        <a:ext cx="1975247" cy="1316831"/>
      </dsp:txXfrm>
    </dsp:sp>
    <dsp:sp modelId="{CD70DEC8-1462-4EC2-8583-2FC493A6BA44}">
      <dsp:nvSpPr>
        <dsp:cNvPr id="0" name=""/>
        <dsp:cNvSpPr/>
      </dsp:nvSpPr>
      <dsp:spPr>
        <a:xfrm>
          <a:off x="2968525" y="517604"/>
          <a:ext cx="3292078" cy="131683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300" kern="1200"/>
            <a:t>Multi-modal parsing (text, tables, figures, registry results, labels)</a:t>
          </a:r>
        </a:p>
      </dsp:txBody>
      <dsp:txXfrm>
        <a:off x="3626941" y="517604"/>
        <a:ext cx="1975247" cy="1316831"/>
      </dsp:txXfrm>
    </dsp:sp>
    <dsp:sp modelId="{349C34DD-4330-4A57-ACB5-9FA4C8E9E47C}">
      <dsp:nvSpPr>
        <dsp:cNvPr id="0" name=""/>
        <dsp:cNvSpPr/>
      </dsp:nvSpPr>
      <dsp:spPr>
        <a:xfrm>
          <a:off x="5931396" y="517604"/>
          <a:ext cx="3292078" cy="131683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300" kern="1200"/>
            <a:t>Ontology mapping (</a:t>
          </a:r>
          <a:r>
            <a:rPr lang="en-GB" sz="1300" kern="1200" err="1"/>
            <a:t>DrugBank</a:t>
          </a:r>
          <a:r>
            <a:rPr lang="en-GB" sz="1300" kern="1200"/>
            <a:t>, CTCAE, MedDRA) for normalization</a:t>
          </a:r>
        </a:p>
      </dsp:txBody>
      <dsp:txXfrm>
        <a:off x="6589812" y="517604"/>
        <a:ext cx="1975247" cy="1316831"/>
      </dsp:txXfrm>
    </dsp:sp>
    <dsp:sp modelId="{3D16B7B1-4F38-448D-B070-22F3D6A6607F}">
      <dsp:nvSpPr>
        <dsp:cNvPr id="0" name=""/>
        <dsp:cNvSpPr/>
      </dsp:nvSpPr>
      <dsp:spPr>
        <a:xfrm>
          <a:off x="8894266" y="517604"/>
          <a:ext cx="3292078" cy="131683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Arial" panose="020B0604020202020204" pitchFamily="34" charset="0"/>
            <a:buNone/>
          </a:pPr>
          <a:r>
            <a:rPr lang="en-GB" sz="1300" kern="1200"/>
            <a:t>RL monitoring, dual screening/conflict workflows, and transparent statistics</a:t>
          </a:r>
        </a:p>
      </dsp:txBody>
      <dsp:txXfrm>
        <a:off x="9552682" y="517604"/>
        <a:ext cx="1975247" cy="131683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7AD064-F1D2-48EB-A582-A8494FCCFBA0}">
      <dsp:nvSpPr>
        <dsp:cNvPr id="0" name=""/>
        <dsp:cNvSpPr/>
      </dsp:nvSpPr>
      <dsp:spPr>
        <a:xfrm>
          <a:off x="5655" y="517604"/>
          <a:ext cx="3292078" cy="1316831"/>
        </a:xfrm>
        <a:prstGeom prst="chevron">
          <a:avLst/>
        </a:prstGeom>
        <a:solidFill>
          <a:srgbClr val="2DA573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500" kern="1200" err="1"/>
            <a:t>LEADai</a:t>
          </a:r>
          <a:r>
            <a:rPr lang="en-GB" sz="1500" kern="1200"/>
            <a:t> Agent runs inside DistillerSR, providing a DAISY-parity “Build-Your-Own Digitizer” experience. </a:t>
          </a:r>
        </a:p>
      </dsp:txBody>
      <dsp:txXfrm>
        <a:off x="664071" y="517604"/>
        <a:ext cx="1975247" cy="1316831"/>
      </dsp:txXfrm>
    </dsp:sp>
    <dsp:sp modelId="{CD70DEC8-1462-4EC2-8583-2FC493A6BA44}">
      <dsp:nvSpPr>
        <dsp:cNvPr id="0" name=""/>
        <dsp:cNvSpPr/>
      </dsp:nvSpPr>
      <dsp:spPr>
        <a:xfrm>
          <a:off x="2968525" y="517604"/>
          <a:ext cx="3292078" cy="1316831"/>
        </a:xfrm>
        <a:prstGeom prst="chevron">
          <a:avLst/>
        </a:prstGeom>
        <a:solidFill>
          <a:srgbClr val="2DA573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500" kern="1200"/>
            <a:t>Multi-modal extraction from figures, tables, and text. </a:t>
          </a:r>
        </a:p>
      </dsp:txBody>
      <dsp:txXfrm>
        <a:off x="3626941" y="517604"/>
        <a:ext cx="1975247" cy="1316831"/>
      </dsp:txXfrm>
    </dsp:sp>
    <dsp:sp modelId="{349C34DD-4330-4A57-ACB5-9FA4C8E9E47C}">
      <dsp:nvSpPr>
        <dsp:cNvPr id="0" name=""/>
        <dsp:cNvSpPr/>
      </dsp:nvSpPr>
      <dsp:spPr>
        <a:xfrm>
          <a:off x="5931396" y="517604"/>
          <a:ext cx="3292078" cy="1316831"/>
        </a:xfrm>
        <a:prstGeom prst="chevron">
          <a:avLst/>
        </a:prstGeom>
        <a:solidFill>
          <a:srgbClr val="2DA573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500" kern="1200"/>
            <a:t>Ontology harmonization (</a:t>
          </a:r>
          <a:r>
            <a:rPr lang="en-GB" sz="1500" kern="1200" err="1"/>
            <a:t>DrugBank</a:t>
          </a:r>
          <a:r>
            <a:rPr lang="en-GB" sz="1500" kern="1200"/>
            <a:t>, units/conventions). </a:t>
          </a:r>
        </a:p>
      </dsp:txBody>
      <dsp:txXfrm>
        <a:off x="6589812" y="517604"/>
        <a:ext cx="1975247" cy="1316831"/>
      </dsp:txXfrm>
    </dsp:sp>
    <dsp:sp modelId="{3D16B7B1-4F38-448D-B070-22F3D6A6607F}">
      <dsp:nvSpPr>
        <dsp:cNvPr id="0" name=""/>
        <dsp:cNvSpPr/>
      </dsp:nvSpPr>
      <dsp:spPr>
        <a:xfrm>
          <a:off x="8894266" y="517604"/>
          <a:ext cx="3292078" cy="1316831"/>
        </a:xfrm>
        <a:prstGeom prst="chevron">
          <a:avLst/>
        </a:prstGeom>
        <a:solidFill>
          <a:srgbClr val="2DA573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Arial" panose="020B0604020202020204" pitchFamily="34" charset="0"/>
            <a:buNone/>
          </a:pPr>
          <a:r>
            <a:rPr lang="en-GB" sz="1500" kern="1200"/>
            <a:t>RL monitoring, dual reviewer validation, and statistics dashboards.</a:t>
          </a:r>
        </a:p>
      </dsp:txBody>
      <dsp:txXfrm>
        <a:off x="9552682" y="517604"/>
        <a:ext cx="1975247" cy="131683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7AD064-F1D2-48EB-A582-A8494FCCFBA0}">
      <dsp:nvSpPr>
        <dsp:cNvPr id="0" name=""/>
        <dsp:cNvSpPr/>
      </dsp:nvSpPr>
      <dsp:spPr>
        <a:xfrm>
          <a:off x="5655" y="517604"/>
          <a:ext cx="3292078" cy="1316831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500" kern="1200" err="1"/>
            <a:t>LEADai</a:t>
          </a:r>
          <a:r>
            <a:rPr lang="en-GB" sz="1500" kern="1200"/>
            <a:t> Agent embedded in DistillerSR, connecting </a:t>
          </a:r>
          <a:r>
            <a:rPr lang="en-GB" sz="1500" kern="1200" err="1"/>
            <a:t>DrugBank</a:t>
          </a:r>
          <a:r>
            <a:rPr lang="en-GB" sz="1500" kern="1200"/>
            <a:t> ontologies and </a:t>
          </a:r>
          <a:r>
            <a:rPr lang="en-GB" sz="1500" kern="1200" err="1"/>
            <a:t>Bosonit</a:t>
          </a:r>
          <a:r>
            <a:rPr lang="en-GB" sz="1500" kern="1200"/>
            <a:t> Health spaces. </a:t>
          </a:r>
        </a:p>
      </dsp:txBody>
      <dsp:txXfrm>
        <a:off x="664071" y="517604"/>
        <a:ext cx="1975247" cy="1316831"/>
      </dsp:txXfrm>
    </dsp:sp>
    <dsp:sp modelId="{CD70DEC8-1462-4EC2-8583-2FC493A6BA44}">
      <dsp:nvSpPr>
        <dsp:cNvPr id="0" name=""/>
        <dsp:cNvSpPr/>
      </dsp:nvSpPr>
      <dsp:spPr>
        <a:xfrm>
          <a:off x="2968525" y="517604"/>
          <a:ext cx="3292078" cy="1316831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500" kern="1200"/>
            <a:t>Multi-modal parsers for document text, tables, images, and supplementary materials. </a:t>
          </a:r>
        </a:p>
      </dsp:txBody>
      <dsp:txXfrm>
        <a:off x="3626941" y="517604"/>
        <a:ext cx="1975247" cy="1316831"/>
      </dsp:txXfrm>
    </dsp:sp>
    <dsp:sp modelId="{349C34DD-4330-4A57-ACB5-9FA4C8E9E47C}">
      <dsp:nvSpPr>
        <dsp:cNvPr id="0" name=""/>
        <dsp:cNvSpPr/>
      </dsp:nvSpPr>
      <dsp:spPr>
        <a:xfrm>
          <a:off x="5931396" y="517604"/>
          <a:ext cx="3292078" cy="1316831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500" kern="1200"/>
            <a:t>Users build per-field models for RWE/HEOR endpoints, monitor via RL dashboards and model cards. </a:t>
          </a:r>
        </a:p>
      </dsp:txBody>
      <dsp:txXfrm>
        <a:off x="6589812" y="517604"/>
        <a:ext cx="1975247" cy="1316831"/>
      </dsp:txXfrm>
    </dsp:sp>
    <dsp:sp modelId="{3D16B7B1-4F38-448D-B070-22F3D6A6607F}">
      <dsp:nvSpPr>
        <dsp:cNvPr id="0" name=""/>
        <dsp:cNvSpPr/>
      </dsp:nvSpPr>
      <dsp:spPr>
        <a:xfrm>
          <a:off x="8894266" y="517604"/>
          <a:ext cx="3292078" cy="1316831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Arial" panose="020B0604020202020204" pitchFamily="34" charset="0"/>
            <a:buNone/>
          </a:pPr>
          <a:r>
            <a:rPr lang="en-GB" sz="1500" kern="1200"/>
            <a:t>Exportable templates and mapping rules for regulatory submissions.</a:t>
          </a:r>
        </a:p>
      </dsp:txBody>
      <dsp:txXfrm>
        <a:off x="9552682" y="517604"/>
        <a:ext cx="1975247" cy="13168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64086B-2069-4106-B840-7B2C7641886A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77ADD-627F-4EB0-84F6-272A4ACFA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407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Scibyte</a:t>
            </a:r>
            <a:r>
              <a:rPr lang="en-GB" dirty="0"/>
              <a:t>/</a:t>
            </a:r>
            <a:r>
              <a:rPr lang="en-GB" dirty="0" err="1"/>
              <a:t>scopus</a:t>
            </a:r>
            <a:r>
              <a:rPr lang="en-GB" dirty="0"/>
              <a:t>/Elsevier involvement for KG</a:t>
            </a:r>
          </a:p>
          <a:p>
            <a:endParaRPr lang="en-GB" dirty="0"/>
          </a:p>
          <a:p>
            <a:r>
              <a:rPr lang="en-GB" dirty="0"/>
              <a:t>Jira as collaboration environment – not great; need to set up an asynchronous opportunity</a:t>
            </a:r>
          </a:p>
          <a:p>
            <a:endParaRPr lang="en-GB" dirty="0"/>
          </a:p>
          <a:p>
            <a:r>
              <a:rPr lang="en-GB" dirty="0"/>
              <a:t>Publication concepts/plans for dissemination</a:t>
            </a:r>
          </a:p>
          <a:p>
            <a:endParaRPr lang="en-GB" dirty="0"/>
          </a:p>
          <a:p>
            <a:r>
              <a:rPr lang="en-GB" dirty="0"/>
              <a:t>Client survey – key need for extraction tool; what is the problem and what could be the blockers? What do you need to feel confident/comfortable with </a:t>
            </a:r>
            <a:r>
              <a:rPr lang="en-GB"/>
              <a:t>increased automation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877ADD-627F-4EB0-84F6-272A4ACFA6D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7251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Type of claim</a:t>
            </a:r>
          </a:p>
          <a:p>
            <a:r>
              <a:rPr lang="en-GB" dirty="0"/>
              <a:t>Product / Indication</a:t>
            </a:r>
          </a:p>
          <a:p>
            <a:r>
              <a:rPr lang="en-GB" dirty="0"/>
              <a:t>Evidence for claims</a:t>
            </a:r>
          </a:p>
          <a:p>
            <a:endParaRPr lang="en-GB" dirty="0"/>
          </a:p>
          <a:p>
            <a:r>
              <a:rPr lang="en-GB" dirty="0"/>
              <a:t>Claims and evidence as separate streams of ‘data’ – is the claim supported within the doc, or using external sources</a:t>
            </a:r>
          </a:p>
          <a:p>
            <a:r>
              <a:rPr lang="en-GB" dirty="0"/>
              <a:t>Agent to classify claim types + consider translation agent for non-English claims</a:t>
            </a:r>
          </a:p>
          <a:p>
            <a:r>
              <a:rPr lang="en-GB" dirty="0"/>
              <a:t>Validation agent to check/compare for linked data source – MCP interface</a:t>
            </a:r>
          </a:p>
          <a:p>
            <a:endParaRPr lang="en-GB" dirty="0"/>
          </a:p>
          <a:p>
            <a:r>
              <a:rPr lang="en-GB" dirty="0"/>
              <a:t>OMC Claims.ai – Christina Kim etc</a:t>
            </a:r>
          </a:p>
          <a:p>
            <a:endParaRPr lang="en-GB" dirty="0"/>
          </a:p>
          <a:p>
            <a:r>
              <a:rPr lang="en-GB" dirty="0"/>
              <a:t>Real-time validation of outputs – validation of process at point in time</a:t>
            </a:r>
          </a:p>
          <a:p>
            <a:endParaRPr lang="en-GB" dirty="0"/>
          </a:p>
          <a:p>
            <a:r>
              <a:rPr lang="en-GB" dirty="0"/>
              <a:t>Scientific sentiment vs emotional sentiment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877ADD-627F-4EB0-84F6-272A4ACFA6D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509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877ADD-627F-4EB0-84F6-272A4ACFA6DA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1381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Distiller input: integrate into dedicated workflow; </a:t>
            </a:r>
            <a:r>
              <a:rPr lang="en-GB" dirty="0" err="1"/>
              <a:t>Datarama</a:t>
            </a:r>
            <a:r>
              <a:rPr lang="en-GB" dirty="0"/>
              <a:t>-Plus</a:t>
            </a:r>
          </a:p>
          <a:p>
            <a:r>
              <a:rPr lang="en-GB" dirty="0" err="1"/>
              <a:t>HitL</a:t>
            </a:r>
            <a:r>
              <a:rPr lang="en-GB" dirty="0"/>
              <a:t> decision checking @ milestones</a:t>
            </a:r>
          </a:p>
          <a:p>
            <a:r>
              <a:rPr lang="en-GB" dirty="0"/>
              <a:t>KG to connect different related publications – purpose</a:t>
            </a:r>
          </a:p>
          <a:p>
            <a:endParaRPr lang="en-GB" dirty="0"/>
          </a:p>
          <a:p>
            <a:r>
              <a:rPr lang="en-GB" dirty="0"/>
              <a:t>Encode validation into product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877ADD-627F-4EB0-84F6-272A4ACFA6DA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8759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29DB6-6D7B-30C6-AA53-25C98D7036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5D5167-F371-11EF-BE66-B0B601D00F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EB1B7-FA2A-6570-E67E-F69837E5C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75F0-CC91-474B-A01E-AA0D743FCD7F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54388C-3B9F-569E-6F53-528F6BA5A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2D4724-7D02-C022-2338-27425AB0A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23F15-233B-4C98-950A-F6F8A0061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567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270D0-B8E7-EB64-471C-DDB2FCDD0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7D88F3-14F5-401E-8735-62D1DCFA2B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43339D-8401-A1B4-492B-FA0085AEA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75F0-CC91-474B-A01E-AA0D743FCD7F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340A7C-9A38-73E0-22D6-622A27774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61E64D-FA54-F8B2-08D4-10182AE6D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23F15-233B-4C98-950A-F6F8A0061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4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11FABD-8A74-E5E6-6CE0-51BFB33B8A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7F9E8A-C584-1B91-CD23-561A8291E2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B7AF29-3907-6E8E-0697-9521B4AED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75F0-CC91-474B-A01E-AA0D743FCD7F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17A9F-115C-506A-93C5-314266E72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13EB00-A6AE-A8F9-2233-E8CF1AE65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23F15-233B-4C98-950A-F6F8A0061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356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1129-47CB-22BC-F5F6-8B831E40B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8CCAF-6B92-D2CA-4FDA-BEDD1C399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C2D79E-828B-9F6B-1DDD-9FBE65817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75F0-CC91-474B-A01E-AA0D743FCD7F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8AF833-B342-040D-D953-A2A3CB520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B582A-4DDA-6634-9F87-929A8F4FE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23F15-233B-4C98-950A-F6F8A0061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802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D3147-3183-3F27-C4D5-EEF8D0717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39C44C-F89E-238E-45E9-F721633375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BC54A-5FC8-8205-CBBE-9E123EFB6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75F0-CC91-474B-A01E-AA0D743FCD7F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572F3C-B551-0BF2-3208-999A2333E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B0611D-8D16-771E-D942-274655DCA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23F15-233B-4C98-950A-F6F8A0061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089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7060C-3FF9-32E7-AE27-3DA5F55F8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38AA13-AA41-DBB8-5320-515948F41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01878A-CFA1-65AB-741F-4F3E410D29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EAE254-F1D0-B880-A3B9-609800C87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75F0-CC91-474B-A01E-AA0D743FCD7F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03CD9E-0375-C151-8D0E-F096CB586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170BDF-24EC-A9DE-7526-85672E772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23F15-233B-4C98-950A-F6F8A0061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8309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76EAD-16B3-F265-C52D-6C43F244D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002E85-DAB6-361B-9396-0951D83C0A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1BF976-B8EF-4AE5-9398-B11BF72C7B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1B14C2-6147-7F1F-997F-0C23F0DD9D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50BCDA-A336-7A17-4019-A68C9689D3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D59811-68AC-E5EA-76A6-DE52705F1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75F0-CC91-474B-A01E-AA0D743FCD7F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EA3B6B-9E67-4818-9AA7-22233FAF7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227CD2-5A3E-7D21-51DA-F8BA1B9B3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23F15-233B-4C98-950A-F6F8A0061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041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F11A9-8D84-2FCC-0749-005BE6C56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92D542-D43D-12E2-E1B5-5F6524A89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75F0-CC91-474B-A01E-AA0D743FCD7F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D6248D-A4E7-7970-A293-FBC2EB74D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DAFC4F-E5EF-1E84-DAF4-36BDCBAB4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23F15-233B-4C98-950A-F6F8A0061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715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2085CE-BB05-0127-B474-A69454196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75F0-CC91-474B-A01E-AA0D743FCD7F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018F50-1FD5-3972-E6FF-C175885DB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32DF42-C9B7-D007-0BB4-06AB252EF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23F15-233B-4C98-950A-F6F8A0061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1BF20-820B-52F2-C68B-CCB2927A8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D75AD-4DFD-423D-C541-4C4609D0A9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469DC5-71D5-D10A-B5E5-0C35D9E3CB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017D2A-A96F-35D9-6AAB-FCCD04F88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75F0-CC91-474B-A01E-AA0D743FCD7F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AE96F3-8122-94AE-B596-B6AB614FD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65FC19-BA44-F51C-FAFB-C259EFC2E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23F15-233B-4C98-950A-F6F8A0061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2873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A4819-EEFA-356E-920B-62176A63D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980C9C-179F-0E34-44BD-A0DD5B5314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FA5006-AF40-5BBB-51C8-E3860FF830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10C488-5BC3-5A97-04C0-4F0F355A2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75F0-CC91-474B-A01E-AA0D743FCD7F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3E0D7E-672B-1397-F4D8-E3480EF71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E983EB-51C4-2DE5-FF4E-39797432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23F15-233B-4C98-950A-F6F8A0061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889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9784CD-6501-F952-7443-523E78C08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5721AB-1441-80AE-89CB-E7412011B1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029C4F-F2DB-EE1F-D45F-C56A3F6D4B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1675F0-CC91-474B-A01E-AA0D743FCD7F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1041E5-CD5F-9A0F-691B-C26944CAF9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EBF012-53B1-8FD0-C663-490BB177C2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F23F15-233B-4C98-950A-F6F8A0061858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5F8994-64FE-9BE8-C19E-1AA8D7934F98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4633087" y="6642100"/>
            <a:ext cx="295433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Confidential - Not for Public Consumption or Distribution</a:t>
            </a:r>
          </a:p>
        </p:txBody>
      </p:sp>
    </p:spTree>
    <p:extLst>
      <p:ext uri="{BB962C8B-B14F-4D97-AF65-F5344CB8AC3E}">
        <p14:creationId xmlns:p14="http://schemas.microsoft.com/office/powerpoint/2010/main" val="3458135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E4F61-B977-9D35-7AB0-BF2DF95503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ITEA AIDSEL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020B29-59EF-5B27-EF0D-4507ECB9D5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Use Cases</a:t>
            </a:r>
          </a:p>
          <a:p>
            <a:r>
              <a:rPr lang="en-GB"/>
              <a:t>fully Automated AI Data Extraction from Scientific Literature</a:t>
            </a:r>
          </a:p>
        </p:txBody>
      </p:sp>
    </p:spTree>
    <p:extLst>
      <p:ext uri="{BB962C8B-B14F-4D97-AF65-F5344CB8AC3E}">
        <p14:creationId xmlns:p14="http://schemas.microsoft.com/office/powerpoint/2010/main" val="41243299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009E86-8793-7467-4C1A-C6010076A7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EA9CF-D2BE-6D9E-2076-6141DF108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/>
              <a:t>Use Case 4:</a:t>
            </a:r>
            <a:br>
              <a:rPr lang="en-GB"/>
            </a:br>
            <a:r>
              <a:rPr lang="en-US"/>
              <a:t>Survival Chart Digitizer</a:t>
            </a:r>
            <a:endParaRPr lang="en-GB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F46AD42-B590-008D-DA41-A88540D737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6905664"/>
              </p:ext>
            </p:extLst>
          </p:nvPr>
        </p:nvGraphicFramePr>
        <p:xfrm>
          <a:off x="723900" y="3516773"/>
          <a:ext cx="10744200" cy="2108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72100">
                  <a:extLst>
                    <a:ext uri="{9D8B030D-6E8A-4147-A177-3AD203B41FA5}">
                      <a16:colId xmlns:a16="http://schemas.microsoft.com/office/drawing/2014/main" val="451055654"/>
                    </a:ext>
                  </a:extLst>
                </a:gridCol>
                <a:gridCol w="5372100">
                  <a:extLst>
                    <a:ext uri="{9D8B030D-6E8A-4147-A177-3AD203B41FA5}">
                      <a16:colId xmlns:a16="http://schemas.microsoft.com/office/drawing/2014/main" val="18582393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/>
                        <a:t>Impact / Readiness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2282148"/>
                  </a:ext>
                </a:extLst>
              </a:tr>
              <a:tr h="74168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Extraction of data from tables and figures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Digitize time-to-event and outcome evidence from figures and complex tables (e.g., Kaplan–Meier, forest plots, waterfall plots) to accelerate quantitative synthesis and evidence deliverables.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Accelerates quantitative evidence packages, improves QA and auditability.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Reusable digitizer templates and training assets for cross-agency use.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Pilot plan: 12 months, with phased development of digitizer MVPs, scaling, and hardening.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949045"/>
                  </a:ext>
                </a:extLst>
              </a:tr>
            </a:tbl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6AECB72-0A67-7406-1B4C-9F97DAF5BE8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21827848"/>
              </p:ext>
            </p:extLst>
          </p:nvPr>
        </p:nvGraphicFramePr>
        <p:xfrm>
          <a:off x="0" y="1489197"/>
          <a:ext cx="12192000" cy="2352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91611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122091-154C-5ED0-9A04-631F0A01C2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C7CFD-E06A-8D93-8F2A-3F8F38F93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/>
              <a:t>Use Case 5:</a:t>
            </a:r>
            <a:br>
              <a:rPr lang="en-GB"/>
            </a:br>
            <a:r>
              <a:rPr lang="en-US"/>
              <a:t>RWE/HEOR Evidence Packager  </a:t>
            </a:r>
            <a:endParaRPr lang="en-GB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349EF18-5BD3-074A-A769-0BA2372871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9455875"/>
              </p:ext>
            </p:extLst>
          </p:nvPr>
        </p:nvGraphicFramePr>
        <p:xfrm>
          <a:off x="838200" y="3429000"/>
          <a:ext cx="10515600" cy="28947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451055654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858239302"/>
                    </a:ext>
                  </a:extLst>
                </a:gridCol>
              </a:tblGrid>
              <a:tr h="316123">
                <a:tc>
                  <a:txBody>
                    <a:bodyPr/>
                    <a:lstStyle/>
                    <a:p>
                      <a:r>
                        <a:rPr lang="en-GB" b="1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/>
                        <a:t>Impact / Readiness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2282148"/>
                  </a:ext>
                </a:extLst>
              </a:tr>
              <a:tr h="2528984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/>
                        <a:t>Package real-world evidence (RWE) and health economics/outcomes research (HEOR) from heterogeneous sources into submission-ready assets (tables, narratives, figures) with full provenance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Compresses weeks of RWE/HEOR table building into days, preserves reviewer control and auditability.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Shareable extractor templates and governance across 50+ agencies.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Pilot plan: 3 phases over 12 months, with field training, template expansion, and cross-agency rollout.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949045"/>
                  </a:ext>
                </a:extLst>
              </a:tr>
            </a:tbl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9A7B471-46FB-FB32-EAE3-ACC6DDF05A8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8696601"/>
              </p:ext>
            </p:extLst>
          </p:nvPr>
        </p:nvGraphicFramePr>
        <p:xfrm>
          <a:off x="0" y="1269841"/>
          <a:ext cx="12192000" cy="2352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470277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0D89C-EDD0-185C-97A7-5064795AC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Pending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C930C-AD63-1D84-2E70-B783623ABB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EU AI Act – have any of the consortium members examined how our project fits into the proposed framework?</a:t>
            </a:r>
          </a:p>
          <a:p>
            <a:r>
              <a:rPr lang="en-GB"/>
              <a:t>Distiller – Classifiers &amp; SEE</a:t>
            </a:r>
          </a:p>
          <a:p>
            <a:pPr lvl="1"/>
            <a:r>
              <a:rPr lang="en-GB"/>
              <a:t>We understand training data used for AI tools that support regulatory submissions requires clear provenance and licensing</a:t>
            </a:r>
          </a:p>
          <a:p>
            <a:pPr lvl="1"/>
            <a:r>
              <a:rPr lang="en-GB"/>
              <a:t>Was this required for Daisy/Classifiers, or ‘lower risk’ due to purely deterministic nature?</a:t>
            </a:r>
          </a:p>
        </p:txBody>
      </p:sp>
    </p:spTree>
    <p:extLst>
      <p:ext uri="{BB962C8B-B14F-4D97-AF65-F5344CB8AC3E}">
        <p14:creationId xmlns:p14="http://schemas.microsoft.com/office/powerpoint/2010/main" val="1128202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2D930-DA7D-1614-6499-258EAF238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27427-BFCB-F1C9-12F6-B422AC433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The AIDSEL project aims to develop an AI-driven data extraction system for scientific literature</a:t>
            </a:r>
          </a:p>
          <a:p>
            <a:r>
              <a:rPr lang="en-GB"/>
              <a:t>These use cases will facilitate testing of the system throughout development</a:t>
            </a:r>
          </a:p>
          <a:p>
            <a:r>
              <a:rPr lang="en-GB"/>
              <a:t>The ITEA collaborators, both funded and unfunded, will support this process</a:t>
            </a:r>
          </a:p>
        </p:txBody>
      </p:sp>
    </p:spTree>
    <p:extLst>
      <p:ext uri="{BB962C8B-B14F-4D97-AF65-F5344CB8AC3E}">
        <p14:creationId xmlns:p14="http://schemas.microsoft.com/office/powerpoint/2010/main" val="2354759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D0BEC-CB64-9597-7783-3EE8DF974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Use Cases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5D3D76F-62C0-3ED6-9C24-8BB6BD7AF5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493784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28412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7FA50-26E2-1EE2-06E0-7A8848097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Who are we working with?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2C0783C-411A-BB2B-BC7E-07B2C462A9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5857106"/>
              </p:ext>
            </p:extLst>
          </p:nvPr>
        </p:nvGraphicFramePr>
        <p:xfrm>
          <a:off x="838200" y="1825625"/>
          <a:ext cx="10515600" cy="358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2735">
                  <a:extLst>
                    <a:ext uri="{9D8B030D-6E8A-4147-A177-3AD203B41FA5}">
                      <a16:colId xmlns:a16="http://schemas.microsoft.com/office/drawing/2014/main" val="3110701961"/>
                    </a:ext>
                  </a:extLst>
                </a:gridCol>
                <a:gridCol w="7412865">
                  <a:extLst>
                    <a:ext uri="{9D8B030D-6E8A-4147-A177-3AD203B41FA5}">
                      <a16:colId xmlns:a16="http://schemas.microsoft.com/office/drawing/2014/main" val="34139619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Who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Their contribution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63882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err="1"/>
                        <a:t>DrugBank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/>
                        <a:t>Ontological Enrichment </a:t>
                      </a:r>
                      <a:r>
                        <a:rPr lang="en-GB"/>
                        <a:t>(Drug ontologies) e.g. names, </a:t>
                      </a:r>
                      <a:r>
                        <a:rPr lang="en-GB" err="1"/>
                        <a:t>MoAs</a:t>
                      </a:r>
                      <a:r>
                        <a:rPr lang="en-GB"/>
                        <a:t>, interactions etc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9170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err="1"/>
                        <a:t>Bosonit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/>
                        <a:t>Data Space Integration </a:t>
                      </a:r>
                      <a:r>
                        <a:rPr lang="en-GB"/>
                        <a:t>e.g. Data governance frameworks, ensuring that the system architecture can support regulatory use cases and pharmaceutical industry compliance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073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DistillerSR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/>
                        <a:t>Coordination</a:t>
                      </a:r>
                      <a:r>
                        <a:rPr lang="en-GB"/>
                        <a:t>; general support &amp; access to DistillerSR tools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6948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Adelphi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/>
                        <a:t>Agentic Data Extraction </a:t>
                      </a:r>
                      <a:r>
                        <a:rPr lang="en-GB"/>
                        <a:t>+ Subject Area Expertise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582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Unfunded partners e.g. Philips, University of Leiden, </a:t>
                      </a:r>
                      <a:r>
                        <a:rPr lang="en-GB" dirty="0" err="1"/>
                        <a:t>Biotronik</a:t>
                      </a:r>
                      <a:r>
                        <a:rPr lang="en-GB" dirty="0"/>
                        <a:t>, Ossur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Expertise, critical review, datasets, validation support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11115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1184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0D3BF8-E010-04F0-9EEF-9F51BFB7E3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7AFD4-F56B-F06D-E7F0-04980B9C0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indications could we cover?</a:t>
            </a:r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AE24CE95-330F-2AAB-43AA-0DC146BD41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3365999"/>
              </p:ext>
            </p:extLst>
          </p:nvPr>
        </p:nvGraphicFramePr>
        <p:xfrm>
          <a:off x="309714" y="1272540"/>
          <a:ext cx="11144865" cy="204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48136">
                  <a:extLst>
                    <a:ext uri="{9D8B030D-6E8A-4147-A177-3AD203B41FA5}">
                      <a16:colId xmlns:a16="http://schemas.microsoft.com/office/drawing/2014/main" val="3110701961"/>
                    </a:ext>
                  </a:extLst>
                </a:gridCol>
                <a:gridCol w="5796729">
                  <a:extLst>
                    <a:ext uri="{9D8B030D-6E8A-4147-A177-3AD203B41FA5}">
                      <a16:colId xmlns:a16="http://schemas.microsoft.com/office/drawing/2014/main" val="3413961970"/>
                    </a:ext>
                  </a:extLst>
                </a:gridCol>
              </a:tblGrid>
              <a:tr h="197845">
                <a:tc>
                  <a:txBody>
                    <a:bodyPr/>
                    <a:lstStyle/>
                    <a:p>
                      <a:r>
                        <a:rPr lang="en-GB" sz="1400"/>
                        <a:t>Who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Indication Experience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6388280"/>
                  </a:ext>
                </a:extLst>
              </a:tr>
              <a:tr h="197845">
                <a:tc>
                  <a:txBody>
                    <a:bodyPr/>
                    <a:lstStyle/>
                    <a:p>
                      <a:r>
                        <a:rPr lang="en-GB" sz="1400" err="1"/>
                        <a:t>DrugBank</a:t>
                      </a:r>
                      <a:endParaRPr lang="en-GB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Broad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9170723"/>
                  </a:ext>
                </a:extLst>
              </a:tr>
              <a:tr h="197845">
                <a:tc>
                  <a:txBody>
                    <a:bodyPr/>
                    <a:lstStyle/>
                    <a:p>
                      <a:r>
                        <a:rPr lang="en-GB" sz="1400" err="1"/>
                        <a:t>Bosonit</a:t>
                      </a:r>
                      <a:endParaRPr lang="en-GB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Broad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073333"/>
                  </a:ext>
                </a:extLst>
              </a:tr>
              <a:tr h="197845">
                <a:tc>
                  <a:txBody>
                    <a:bodyPr/>
                    <a:lstStyle/>
                    <a:p>
                      <a:r>
                        <a:rPr lang="en-GB" sz="1400"/>
                        <a:t>DistillerSR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Broad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6948711"/>
                  </a:ext>
                </a:extLst>
              </a:tr>
              <a:tr h="197845">
                <a:tc>
                  <a:txBody>
                    <a:bodyPr/>
                    <a:lstStyle/>
                    <a:p>
                      <a:r>
                        <a:rPr lang="en-GB" sz="1400"/>
                        <a:t>Adelphi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Broad – focus on Multiple Myeloma, Atopic Dermatitis, and Lupus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582802"/>
                  </a:ext>
                </a:extLst>
              </a:tr>
              <a:tr h="336337">
                <a:tc>
                  <a:txBody>
                    <a:bodyPr/>
                    <a:lstStyle/>
                    <a:p>
                      <a:r>
                        <a:rPr lang="en-GB" sz="1400"/>
                        <a:t>Unfunded partners e.g. Philips, University of Leiden, </a:t>
                      </a:r>
                      <a:r>
                        <a:rPr lang="en-GB" sz="1400" err="1"/>
                        <a:t>Biotronik</a:t>
                      </a:r>
                      <a:r>
                        <a:rPr lang="en-GB" sz="1400"/>
                        <a:t>, Ossur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Imaging &amp; Devices, Cardiology, Neuroscience, Translational Medicine &amp; RWE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1111545"/>
                  </a:ext>
                </a:extLst>
              </a:tr>
            </a:tbl>
          </a:graphicData>
        </a:graphic>
      </p:graphicFrame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6F47A7DF-671E-D0F5-7A79-480837FED54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3319681"/>
              </p:ext>
            </p:extLst>
          </p:nvPr>
        </p:nvGraphicFramePr>
        <p:xfrm>
          <a:off x="309713" y="3429000"/>
          <a:ext cx="11144865" cy="2995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6571">
                  <a:extLst>
                    <a:ext uri="{9D8B030D-6E8A-4147-A177-3AD203B41FA5}">
                      <a16:colId xmlns:a16="http://schemas.microsoft.com/office/drawing/2014/main" val="3306252203"/>
                    </a:ext>
                  </a:extLst>
                </a:gridCol>
                <a:gridCol w="2517058">
                  <a:extLst>
                    <a:ext uri="{9D8B030D-6E8A-4147-A177-3AD203B41FA5}">
                      <a16:colId xmlns:a16="http://schemas.microsoft.com/office/drawing/2014/main" val="2095126378"/>
                    </a:ext>
                  </a:extLst>
                </a:gridCol>
                <a:gridCol w="3342968">
                  <a:extLst>
                    <a:ext uri="{9D8B030D-6E8A-4147-A177-3AD203B41FA5}">
                      <a16:colId xmlns:a16="http://schemas.microsoft.com/office/drawing/2014/main" val="2677516277"/>
                    </a:ext>
                  </a:extLst>
                </a:gridCol>
                <a:gridCol w="3618268">
                  <a:extLst>
                    <a:ext uri="{9D8B030D-6E8A-4147-A177-3AD203B41FA5}">
                      <a16:colId xmlns:a16="http://schemas.microsoft.com/office/drawing/2014/main" val="169465513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/>
                        <a:t>Collaborator</a:t>
                      </a:r>
                    </a:p>
                  </a:txBody>
                  <a:tcPr marL="44401" marR="44401" marT="22201" marB="2220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/>
                        <a:t>Core Domain / Expertise</a:t>
                      </a:r>
                    </a:p>
                  </a:txBody>
                  <a:tcPr marL="44401" marR="44401" marT="22201" marB="2220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/>
                        <a:t>Strong Indication / Use-Case Fit</a:t>
                      </a:r>
                    </a:p>
                  </a:txBody>
                  <a:tcPr marL="44401" marR="44401" marT="22201" marB="2220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/>
                        <a:t>Potential Contributions / Data Types</a:t>
                      </a:r>
                    </a:p>
                  </a:txBody>
                  <a:tcPr marL="44401" marR="44401" marT="22201" marB="22201" anchor="ctr"/>
                </a:tc>
                <a:extLst>
                  <a:ext uri="{0D108BD9-81ED-4DB2-BD59-A6C34878D82A}">
                    <a16:rowId xmlns:a16="http://schemas.microsoft.com/office/drawing/2014/main" val="27026247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 b="1" dirty="0"/>
                        <a:t>Philips</a:t>
                      </a:r>
                      <a:endParaRPr lang="en-GB" sz="1400" dirty="0"/>
                    </a:p>
                  </a:txBody>
                  <a:tcPr marL="44401" marR="44401" marT="22201" marB="2220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/>
                        <a:t>Imaging, monitoring, diagnostics, workflow</a:t>
                      </a:r>
                    </a:p>
                  </a:txBody>
                  <a:tcPr marL="44401" marR="44401" marT="22201" marB="2220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/>
                        <a:t>Cardiovascular &amp; interventional, critical care, imaging-adjunct domains</a:t>
                      </a:r>
                    </a:p>
                  </a:txBody>
                  <a:tcPr marL="44401" marR="44401" marT="22201" marB="2220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/>
                        <a:t>Imaging metadata, procedural data, monitoring streams, assisting with extraction from device-adjacent domains</a:t>
                      </a:r>
                    </a:p>
                  </a:txBody>
                  <a:tcPr marL="44401" marR="44401" marT="22201" marB="22201" anchor="ctr"/>
                </a:tc>
                <a:extLst>
                  <a:ext uri="{0D108BD9-81ED-4DB2-BD59-A6C34878D82A}">
                    <a16:rowId xmlns:a16="http://schemas.microsoft.com/office/drawing/2014/main" val="39228123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 b="1"/>
                        <a:t>Leiden University / LUMC</a:t>
                      </a:r>
                      <a:endParaRPr lang="en-GB" sz="1400"/>
                    </a:p>
                  </a:txBody>
                  <a:tcPr marL="44401" marR="44401" marT="22201" marB="2220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/>
                        <a:t>Translational clinical research, neuroscience, drug / biomarker discovery</a:t>
                      </a:r>
                    </a:p>
                  </a:txBody>
                  <a:tcPr marL="44401" marR="44401" marT="22201" marB="2220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/>
                        <a:t>Neurology, oncology, regenerative medicine, immunology</a:t>
                      </a:r>
                    </a:p>
                  </a:txBody>
                  <a:tcPr marL="44401" marR="44401" marT="22201" marB="2220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 dirty="0"/>
                        <a:t>Clinical trials, biomarker panels, mechanistic evidence, imaging + clinical linkage</a:t>
                      </a:r>
                    </a:p>
                  </a:txBody>
                  <a:tcPr marL="44401" marR="44401" marT="22201" marB="22201" anchor="ctr"/>
                </a:tc>
                <a:extLst>
                  <a:ext uri="{0D108BD9-81ED-4DB2-BD59-A6C34878D82A}">
                    <a16:rowId xmlns:a16="http://schemas.microsoft.com/office/drawing/2014/main" val="11092134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 b="1"/>
                        <a:t>Adelphi</a:t>
                      </a:r>
                      <a:endParaRPr lang="en-GB" sz="1400"/>
                    </a:p>
                  </a:txBody>
                  <a:tcPr marL="44401" marR="44401" marT="22201" marB="2220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 dirty="0"/>
                        <a:t>Real-world evidence, disease modelling, registries</a:t>
                      </a:r>
                    </a:p>
                  </a:txBody>
                  <a:tcPr marL="44401" marR="44401" marT="22201" marB="2220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/>
                        <a:t>Multiple Myeloma, Atopic Dermatitis, Lupus, immunology / chronic disease</a:t>
                      </a:r>
                    </a:p>
                  </a:txBody>
                  <a:tcPr marL="44401" marR="44401" marT="22201" marB="2220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 dirty="0"/>
                        <a:t>Observational cohort data, registry data, literature synthesis, disease burden / claims data</a:t>
                      </a:r>
                    </a:p>
                  </a:txBody>
                  <a:tcPr marL="44401" marR="44401" marT="22201" marB="22201" anchor="ctr"/>
                </a:tc>
                <a:extLst>
                  <a:ext uri="{0D108BD9-81ED-4DB2-BD59-A6C34878D82A}">
                    <a16:rowId xmlns:a16="http://schemas.microsoft.com/office/drawing/2014/main" val="6941942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 b="1"/>
                        <a:t>Biotronik</a:t>
                      </a:r>
                      <a:endParaRPr lang="en-GB" sz="1400"/>
                    </a:p>
                  </a:txBody>
                  <a:tcPr marL="44401" marR="44401" marT="22201" marB="2220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/>
                        <a:t>Implantable cardiac devices, telemetry, monitoring, electraphysiology</a:t>
                      </a:r>
                    </a:p>
                  </a:txBody>
                  <a:tcPr marL="44401" marR="44401" marT="22201" marB="2220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/>
                        <a:t>Cardiology / electrophysiology, long-term implant surveillance, device safety, claims supporting device use</a:t>
                      </a:r>
                    </a:p>
                  </a:txBody>
                  <a:tcPr marL="44401" marR="44401" marT="22201" marB="2220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 dirty="0"/>
                        <a:t>Implant telemetry data, home monitoring streams, adverse event logs, lead / device performance data, claims ↔ device linking</a:t>
                      </a:r>
                    </a:p>
                  </a:txBody>
                  <a:tcPr marL="44401" marR="44401" marT="22201" marB="22201" anchor="ctr"/>
                </a:tc>
                <a:extLst>
                  <a:ext uri="{0D108BD9-81ED-4DB2-BD59-A6C34878D82A}">
                    <a16:rowId xmlns:a16="http://schemas.microsoft.com/office/drawing/2014/main" val="31160153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7016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F8A995-69E2-42BB-F846-E6AF061C4B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E1131-CC9B-864F-E626-C9D5E2C89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Possible data sources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1A9F9F2-396E-6759-81A8-34F2B4877D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9224830"/>
              </p:ext>
            </p:extLst>
          </p:nvPr>
        </p:nvGraphicFramePr>
        <p:xfrm>
          <a:off x="838200" y="1825625"/>
          <a:ext cx="10515600" cy="338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2735">
                  <a:extLst>
                    <a:ext uri="{9D8B030D-6E8A-4147-A177-3AD203B41FA5}">
                      <a16:colId xmlns:a16="http://schemas.microsoft.com/office/drawing/2014/main" val="3110701961"/>
                    </a:ext>
                  </a:extLst>
                </a:gridCol>
                <a:gridCol w="7412865">
                  <a:extLst>
                    <a:ext uri="{9D8B030D-6E8A-4147-A177-3AD203B41FA5}">
                      <a16:colId xmlns:a16="http://schemas.microsoft.com/office/drawing/2014/main" val="34139619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What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Source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63882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Full text articles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CC-BY licensed materials; allows for transformation; will require attribution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9170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Abstracts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/>
                        <a:t>CC-BY licensed materials; allows for transformation; will require attribution</a:t>
                      </a:r>
                    </a:p>
                    <a:p>
                      <a:endParaRPr lang="en-GB"/>
                    </a:p>
                    <a:p>
                      <a:r>
                        <a:rPr lang="en-GB"/>
                        <a:t>Dummy data -  this will allow exploration of different abstract styles and study types e.g. Clinical, SLR, HEOR etc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073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Figures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CC-BY licensed figures</a:t>
                      </a:r>
                    </a:p>
                    <a:p>
                      <a:r>
                        <a:rPr lang="en-GB" dirty="0"/>
                        <a:t>Dummy data – this will allow exploration of different chart styles, and data types e.g. quality, size, etc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69487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2249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9CBDB-5A4E-163B-8224-F3A2A3023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Use Case 1:</a:t>
            </a:r>
            <a:br>
              <a:rPr lang="en-GB"/>
            </a:br>
            <a:r>
              <a:rPr lang="en-GB"/>
              <a:t>SLR Data Extractor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3E35B30-C3B5-D8D1-212D-3DB594DF93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4140279"/>
              </p:ext>
            </p:extLst>
          </p:nvPr>
        </p:nvGraphicFramePr>
        <p:xfrm>
          <a:off x="920545" y="3666823"/>
          <a:ext cx="10350910" cy="2931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75455">
                  <a:extLst>
                    <a:ext uri="{9D8B030D-6E8A-4147-A177-3AD203B41FA5}">
                      <a16:colId xmlns:a16="http://schemas.microsoft.com/office/drawing/2014/main" val="451055654"/>
                    </a:ext>
                  </a:extLst>
                </a:gridCol>
                <a:gridCol w="5175455">
                  <a:extLst>
                    <a:ext uri="{9D8B030D-6E8A-4147-A177-3AD203B41FA5}">
                      <a16:colId xmlns:a16="http://schemas.microsoft.com/office/drawing/2014/main" val="18582393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800" b="1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1"/>
                        <a:t>Impact / Readiness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2282148"/>
                  </a:ext>
                </a:extLst>
              </a:tr>
              <a:tr h="111252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/>
                        <a:t>Foundational use case for general evidence synthesis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/>
                        <a:t>Accelerate and standardize high-fidelity evidence extraction for systematic literature reviews (SLRs), ensuring auditable provenance and reviewer control within DistillerSR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/>
                        <a:t>Automate extraction of PICO criteria, study types, and structures outcomes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/>
                        <a:t>Consistent, scalable extraction across 50+ agencies with reusable templates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/>
                        <a:t>Faster delivery on evidence programs (SLRs, safety summaries, PROs, HEOR, claim tracking) with audit-ready provenance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/>
                        <a:t>Pilot plan: 12 weeks, with phased schema finalization, training, scaling, and RL updates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949045"/>
                  </a:ext>
                </a:extLst>
              </a:tr>
            </a:tbl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B52F2AF-1337-F4A8-1330-B743D4613C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479073"/>
              </p:ext>
            </p:extLst>
          </p:nvPr>
        </p:nvGraphicFramePr>
        <p:xfrm>
          <a:off x="0" y="1427964"/>
          <a:ext cx="12192000" cy="2352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1717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EA028-F4E0-759A-5F6F-EC083FCF9A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075E4-E07C-9FCB-AFEC-75E54E558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/>
              <a:t>Use Case 2:</a:t>
            </a:r>
            <a:br>
              <a:rPr lang="en-GB"/>
            </a:br>
            <a:r>
              <a:rPr lang="en-GB"/>
              <a:t>Claim Substantiation Tool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D4B3CCD-AB21-E203-4ECA-925A978C37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1573530"/>
              </p:ext>
            </p:extLst>
          </p:nvPr>
        </p:nvGraphicFramePr>
        <p:xfrm>
          <a:off x="645242" y="3472180"/>
          <a:ext cx="10901516" cy="2926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50758">
                  <a:extLst>
                    <a:ext uri="{9D8B030D-6E8A-4147-A177-3AD203B41FA5}">
                      <a16:colId xmlns:a16="http://schemas.microsoft.com/office/drawing/2014/main" val="451055654"/>
                    </a:ext>
                  </a:extLst>
                </a:gridCol>
                <a:gridCol w="5450758">
                  <a:extLst>
                    <a:ext uri="{9D8B030D-6E8A-4147-A177-3AD203B41FA5}">
                      <a16:colId xmlns:a16="http://schemas.microsoft.com/office/drawing/2014/main" val="1858239302"/>
                    </a:ext>
                  </a:extLst>
                </a:gridCol>
              </a:tblGrid>
              <a:tr h="177619">
                <a:tc>
                  <a:txBody>
                    <a:bodyPr/>
                    <a:lstStyle/>
                    <a:p>
                      <a:r>
                        <a:rPr lang="en-GB" b="1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/>
                        <a:t>Impact / Readiness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2282148"/>
                  </a:ext>
                </a:extLst>
              </a:tr>
              <a:tr h="179565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Identification of medical claims with linking to source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Detect scientific, medical, and marketing claims across documents and link each claim to supporting or conflicting evidence, with full provenance and auditability inside DistillerSR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Differentiated competitive intelligence and medical affairs offering, deployable across 50+ agencies.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Material time savings on claim curation and substantiation; higher confidence with auditable provenance.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Pilot plan: 12 weeks, with schema configuration, training/testing, and supervised production.</a:t>
                      </a:r>
                    </a:p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949045"/>
                  </a:ext>
                </a:extLst>
              </a:tr>
            </a:tbl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629E397-066E-B5F0-E830-7C6ED8A382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23538509"/>
              </p:ext>
            </p:extLst>
          </p:nvPr>
        </p:nvGraphicFramePr>
        <p:xfrm>
          <a:off x="0" y="1120140"/>
          <a:ext cx="12192000" cy="2352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07685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F728AD-570B-1770-00C6-39A96573BD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A417C-02A4-9DD1-BEB8-F0FA84E7E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/>
              <a:t>Use Case 3:</a:t>
            </a:r>
            <a:br>
              <a:rPr lang="en-GB"/>
            </a:br>
            <a:r>
              <a:rPr lang="en-US"/>
              <a:t>Safety Profile Extractor</a:t>
            </a:r>
            <a:endParaRPr lang="en-GB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17E4C3A-7EE1-225B-E10F-FA7C85F950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5516304"/>
              </p:ext>
            </p:extLst>
          </p:nvPr>
        </p:nvGraphicFramePr>
        <p:xfrm>
          <a:off x="773059" y="3639839"/>
          <a:ext cx="10645878" cy="265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22939">
                  <a:extLst>
                    <a:ext uri="{9D8B030D-6E8A-4147-A177-3AD203B41FA5}">
                      <a16:colId xmlns:a16="http://schemas.microsoft.com/office/drawing/2014/main" val="451055654"/>
                    </a:ext>
                  </a:extLst>
                </a:gridCol>
                <a:gridCol w="5322939">
                  <a:extLst>
                    <a:ext uri="{9D8B030D-6E8A-4147-A177-3AD203B41FA5}">
                      <a16:colId xmlns:a16="http://schemas.microsoft.com/office/drawing/2014/main" val="1858239302"/>
                    </a:ext>
                  </a:extLst>
                </a:gridCol>
              </a:tblGrid>
              <a:tr h="127466">
                <a:tc>
                  <a:txBody>
                    <a:bodyPr/>
                    <a:lstStyle/>
                    <a:p>
                      <a:r>
                        <a:rPr lang="en-GB" b="1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/>
                        <a:t>Impact / Readiness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2282148"/>
                  </a:ext>
                </a:extLst>
              </a:tr>
              <a:tr h="1194337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Extraction of safety data from text, tables, and figures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Deliver a DAISY-parity “build-your-own” Safety Extractor for DistillerSR, enabling reviewers to train and manage project-specific extractors for adverse events, severity/grade, discontinuations, dose–response, and drug–drug interactions.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Accelerates safety narratives and signal detection, improves consistency and auditability.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Reusable extractor templates per therapeutic area (TA) for cross-agency deployment.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Pilot plan: 90 days, with schema configuration, extractor training, human review, and RL harvesting.</a:t>
                      </a:r>
                    </a:p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949045"/>
                  </a:ext>
                </a:extLst>
              </a:tr>
            </a:tbl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531129CA-EE36-DFF2-0A6F-F92C96A586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89479194"/>
              </p:ext>
            </p:extLst>
          </p:nvPr>
        </p:nvGraphicFramePr>
        <p:xfrm>
          <a:off x="-2" y="1415108"/>
          <a:ext cx="12192000" cy="2352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8661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2813e9f-c1d1-4093-947b-893262f7eac5">
      <Terms xmlns="http://schemas.microsoft.com/office/infopath/2007/PartnerControls"/>
    </lcf76f155ced4ddcb4097134ff3c332f>
    <TaxCatchAll xmlns="21a752d9-d9bf-4b75-9ea4-1515e1c5ec0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DC4D79801F884988E3170AF8555AD5" ma:contentTypeVersion="10" ma:contentTypeDescription="Create a new document." ma:contentTypeScope="" ma:versionID="8f7bb9e6bee814808d161de96d356afa">
  <xsd:schema xmlns:xsd="http://www.w3.org/2001/XMLSchema" xmlns:xs="http://www.w3.org/2001/XMLSchema" xmlns:p="http://schemas.microsoft.com/office/2006/metadata/properties" xmlns:ns2="a2813e9f-c1d1-4093-947b-893262f7eac5" xmlns:ns3="21a752d9-d9bf-4b75-9ea4-1515e1c5ec0d" targetNamespace="http://schemas.microsoft.com/office/2006/metadata/properties" ma:root="true" ma:fieldsID="871822abcdf0f55d274527da79bd3e22" ns2:_="" ns3:_="">
    <xsd:import namespace="a2813e9f-c1d1-4093-947b-893262f7eac5"/>
    <xsd:import namespace="21a752d9-d9bf-4b75-9ea4-1515e1c5ec0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813e9f-c1d1-4093-947b-893262f7ea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6a257fb-28f5-49c4-92c3-d49665e8e1d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a752d9-d9bf-4b75-9ea4-1515e1c5ec0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7dd65f0-2325-4bb7-864d-d1d6f5052356}" ma:internalName="TaxCatchAll" ma:showField="CatchAllData" ma:web="21a752d9-d9bf-4b75-9ea4-1515e1c5ec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BB7D7BE-7600-4F5F-ACCD-340A6CEB748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EAB88B-C5A1-476B-AA41-F9809C6A0C5C}">
  <ds:schemaRefs>
    <ds:schemaRef ds:uri="http://schemas.microsoft.com/office/2006/metadata/properties"/>
    <ds:schemaRef ds:uri="http://schemas.microsoft.com/office/infopath/2007/PartnerControls"/>
    <ds:schemaRef ds:uri="a2813e9f-c1d1-4093-947b-893262f7eac5"/>
    <ds:schemaRef ds:uri="21a752d9-d9bf-4b75-9ea4-1515e1c5ec0d"/>
  </ds:schemaRefs>
</ds:datastoreItem>
</file>

<file path=customXml/itemProps3.xml><?xml version="1.0" encoding="utf-8"?>
<ds:datastoreItem xmlns:ds="http://schemas.openxmlformats.org/officeDocument/2006/customXml" ds:itemID="{A98BCCF9-BCC1-4BE2-8113-60D5DC0D12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2813e9f-c1d1-4093-947b-893262f7eac5"/>
    <ds:schemaRef ds:uri="21a752d9-d9bf-4b75-9ea4-1515e1c5ec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1518</Words>
  <Application>Microsoft Office PowerPoint</Application>
  <PresentationFormat>Widescreen</PresentationFormat>
  <Paragraphs>171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Office Theme</vt:lpstr>
      <vt:lpstr>ITEA AIDSEL</vt:lpstr>
      <vt:lpstr>Context</vt:lpstr>
      <vt:lpstr>Use Cases</vt:lpstr>
      <vt:lpstr>Who are we working with?</vt:lpstr>
      <vt:lpstr>What indications could we cover?</vt:lpstr>
      <vt:lpstr>Possible data sources</vt:lpstr>
      <vt:lpstr>Use Case 1: SLR Data Extractor</vt:lpstr>
      <vt:lpstr>Use Case 2: Claim Substantiation Tool</vt:lpstr>
      <vt:lpstr>Use Case 3: Safety Profile Extractor</vt:lpstr>
      <vt:lpstr>Use Case 4: Survival Chart Digitizer</vt:lpstr>
      <vt:lpstr>Use Case 5: RWE/HEOR Evidence Packager  </vt:lpstr>
      <vt:lpstr>Pending Questions</vt:lpstr>
    </vt:vector>
  </TitlesOfParts>
  <Company>Omnicom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Rosie Morland (AiHC)</dc:creator>
  <cp:lastModifiedBy>Rosie Morland (Omnicom)</cp:lastModifiedBy>
  <cp:revision>2</cp:revision>
  <dcterms:created xsi:type="dcterms:W3CDTF">2025-10-06T15:49:57Z</dcterms:created>
  <dcterms:modified xsi:type="dcterms:W3CDTF">2026-03-24T16:14:57Z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e19d756-792e-42a1-bcad-4cb9051ddd2d_Enabled">
    <vt:lpwstr>true</vt:lpwstr>
  </property>
  <property fmtid="{D5CDD505-2E9C-101B-9397-08002B2CF9AE}" pid="3" name="MSIP_Label_8e19d756-792e-42a1-bcad-4cb9051ddd2d_SetDate">
    <vt:lpwstr>2025-10-06T16:17:53Z</vt:lpwstr>
  </property>
  <property fmtid="{D5CDD505-2E9C-101B-9397-08002B2CF9AE}" pid="4" name="MSIP_Label_8e19d756-792e-42a1-bcad-4cb9051ddd2d_Method">
    <vt:lpwstr>Standard</vt:lpwstr>
  </property>
  <property fmtid="{D5CDD505-2E9C-101B-9397-08002B2CF9AE}" pid="5" name="MSIP_Label_8e19d756-792e-42a1-bcad-4cb9051ddd2d_Name">
    <vt:lpwstr>Confidential</vt:lpwstr>
  </property>
  <property fmtid="{D5CDD505-2E9C-101B-9397-08002B2CF9AE}" pid="6" name="MSIP_Label_8e19d756-792e-42a1-bcad-4cb9051ddd2d_SiteId">
    <vt:lpwstr>41eb501a-f671-4ce0-a5bf-b64168c3705f</vt:lpwstr>
  </property>
  <property fmtid="{D5CDD505-2E9C-101B-9397-08002B2CF9AE}" pid="7" name="MSIP_Label_8e19d756-792e-42a1-bcad-4cb9051ddd2d_ActionId">
    <vt:lpwstr>40a83c21-c6d0-4655-a4b0-4859b4e658b7</vt:lpwstr>
  </property>
  <property fmtid="{D5CDD505-2E9C-101B-9397-08002B2CF9AE}" pid="8" name="MSIP_Label_8e19d756-792e-42a1-bcad-4cb9051ddd2d_ContentBits">
    <vt:lpwstr>2</vt:lpwstr>
  </property>
  <property fmtid="{D5CDD505-2E9C-101B-9397-08002B2CF9AE}" pid="9" name="MSIP_Label_8e19d756-792e-42a1-bcad-4cb9051ddd2d_Tag">
    <vt:lpwstr>10, 3, 0, 1</vt:lpwstr>
  </property>
  <property fmtid="{D5CDD505-2E9C-101B-9397-08002B2CF9AE}" pid="10" name="ClassificationContentMarkingFooterLocations">
    <vt:lpwstr>Office Theme:8</vt:lpwstr>
  </property>
  <property fmtid="{D5CDD505-2E9C-101B-9397-08002B2CF9AE}" pid="11" name="ClassificationContentMarkingFooterText">
    <vt:lpwstr>Confidential - Not for Public Consumption or Distribution</vt:lpwstr>
  </property>
  <property fmtid="{D5CDD505-2E9C-101B-9397-08002B2CF9AE}" pid="12" name="ContentTypeId">
    <vt:lpwstr>0x010100C0DC4D79801F884988E3170AF8555AD5</vt:lpwstr>
  </property>
  <property fmtid="{D5CDD505-2E9C-101B-9397-08002B2CF9AE}" pid="13" name="MediaServiceImageTags">
    <vt:lpwstr/>
  </property>
</Properties>
</file>