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B457D6-09F8-F1A5-09D1-1886D57644A0}" v="38" dt="2026-05-28T08:26:37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Stijl, gemiddeld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A174F-FC62-F500-1D19-80F859855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4F5C4F0-DE49-9678-F367-697BA6597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0F566-EEC3-597D-AA2A-31D7862CF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EC6BA4-697B-8666-D44D-B452D261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37DA48-2846-5AA4-9AF3-1DAE1EABF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05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85C48E-5AE0-A447-988F-9A87F4B4E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2C57682-36A0-B586-2B3A-5F2F728CD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C2AA75-9B98-FEFD-65DB-E8D12C4F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2045DF-BD74-DE2D-7EEA-138BDF90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50899E-1C0E-9C26-9C64-04DDF5CD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2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301B7D0-052D-3F20-734B-9189273DA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5B6BAE5-9258-73E3-5082-D0F2FA886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608018-5A90-CA6C-8BB9-547EED82F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EE9D91-2B24-6149-E2F4-F6E8C7817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76600D-3610-FE3D-C9CD-B56B072C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060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C64212-86A9-5057-0392-4CCC8FB70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022772-B7DA-D1A5-89E0-CC52AA8C9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051623-63EF-64DE-0C19-FA2A8594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00FD98-8FF8-A6F7-C3AD-00F75DB6B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F2A5EE-B62E-253C-5901-B412B402D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58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E69BE5-AB29-10A8-7462-54809522C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319C4F-3A5E-18DF-25C5-91E0FC989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FAC258-CBC0-9D4A-A8F8-F82239B33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073E6C-C0F4-39E8-1315-3036DA06D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3F18C1-4BF5-3A84-A87A-44EDB38C3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13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FD1056-E56F-A0D0-1DCF-2AA4834C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9B321A-0D1C-0B6E-E8AE-F2EF8CF1C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E568015-00FD-BE53-DD50-B1160F103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F3598A-F991-5E82-EB15-C742EC64F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4C3AF4-05BA-94BF-6B90-D5391D9C5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5307B4-AB17-1C59-2EE9-A69F992B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105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99E63-3EB8-FDC7-05D4-F46F93564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AA0E5E-733F-E112-30ED-AB60B1F53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7C8BD8-6CF4-9F14-3EBC-7C84E6D92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C2DA6F7-8B16-1561-08BF-F1DF2D4C41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AC1D638-EACA-7AD4-7687-4E86DBC83D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95A0A5C-DFAE-4251-E266-E15373BB8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D771905-390D-9126-45CD-75DBD370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FF1541-4FE8-1FCE-21EF-8D74D2AA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5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9EDB78-F982-EF9F-9A5B-955F401B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EA34F77-7D6D-2C6C-DCAE-D1C104ED8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7E3A484-43C5-83F7-9A44-BC638A4D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4127024-F555-1DD4-BB78-B1ABF813C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9564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FC0AEE-00DC-FBAF-E07B-48D060568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5D27582-B355-6311-1AAD-83514DDCA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D5FAEE-0178-2710-B855-6408F16C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165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1D949-4BB5-F3CA-6D28-51CED6F32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6AED6-FE04-1AC4-1613-B4F238A46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0C7E903-FDCC-2301-E106-B87679AE8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A53580E-283D-6CC3-B5ED-77E7F44F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F69D59-9CE6-3F58-DE3F-4F3289F10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0BFCE4A-AD42-61B1-4750-607399F0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473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FCFED-E34D-576B-B075-87C15C95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54E5842-0F0B-F789-14A7-70261782D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0DFD606-7270-2809-52FB-C05E859B1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C627AA-ABD5-42BA-B14C-FB9F9240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6299F2F-C193-7227-30D5-585F37259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E849AFC-29AB-D88E-13F4-AC493B83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634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B440856-263A-5047-929F-48F6A642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B0B78FB-6B1B-CDAB-7D66-43C907401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50E494-847E-1DED-7E4A-5B3BEC63F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4A45FC-5795-495C-9F77-5CD55440FEE3}" type="datetimeFigureOut">
              <a:rPr lang="nl-NL" smtClean="0"/>
              <a:t>28-5-2026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D34306-A727-50BD-A868-C4D90B4EF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177548-AE8A-5003-9615-5D0AB27E9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B43638-9E4E-49B4-B42E-A287D5DFAD5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713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421841D1-61F6-D5B2-626D-B84C6C294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057238"/>
              </p:ext>
            </p:extLst>
          </p:nvPr>
        </p:nvGraphicFramePr>
        <p:xfrm>
          <a:off x="-10155" y="-6860"/>
          <a:ext cx="12188293" cy="645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1858">
                  <a:extLst>
                    <a:ext uri="{9D8B030D-6E8A-4147-A177-3AD203B41FA5}">
                      <a16:colId xmlns:a16="http://schemas.microsoft.com/office/drawing/2014/main" val="68727922"/>
                    </a:ext>
                  </a:extLst>
                </a:gridCol>
                <a:gridCol w="1232898">
                  <a:extLst>
                    <a:ext uri="{9D8B030D-6E8A-4147-A177-3AD203B41FA5}">
                      <a16:colId xmlns:a16="http://schemas.microsoft.com/office/drawing/2014/main" val="2330949521"/>
                    </a:ext>
                  </a:extLst>
                </a:gridCol>
                <a:gridCol w="1148135">
                  <a:extLst>
                    <a:ext uri="{9D8B030D-6E8A-4147-A177-3AD203B41FA5}">
                      <a16:colId xmlns:a16="http://schemas.microsoft.com/office/drawing/2014/main" val="3911072269"/>
                    </a:ext>
                  </a:extLst>
                </a:gridCol>
                <a:gridCol w="1209782">
                  <a:extLst>
                    <a:ext uri="{9D8B030D-6E8A-4147-A177-3AD203B41FA5}">
                      <a16:colId xmlns:a16="http://schemas.microsoft.com/office/drawing/2014/main" val="3343282527"/>
                    </a:ext>
                  </a:extLst>
                </a:gridCol>
                <a:gridCol w="1510300">
                  <a:extLst>
                    <a:ext uri="{9D8B030D-6E8A-4147-A177-3AD203B41FA5}">
                      <a16:colId xmlns:a16="http://schemas.microsoft.com/office/drawing/2014/main" val="859674674"/>
                    </a:ext>
                  </a:extLst>
                </a:gridCol>
                <a:gridCol w="4230384">
                  <a:extLst>
                    <a:ext uri="{9D8B030D-6E8A-4147-A177-3AD203B41FA5}">
                      <a16:colId xmlns:a16="http://schemas.microsoft.com/office/drawing/2014/main" val="1766566605"/>
                    </a:ext>
                  </a:extLst>
                </a:gridCol>
                <a:gridCol w="2224936">
                  <a:extLst>
                    <a:ext uri="{9D8B030D-6E8A-4147-A177-3AD203B41FA5}">
                      <a16:colId xmlns:a16="http://schemas.microsoft.com/office/drawing/2014/main" val="561627446"/>
                    </a:ext>
                  </a:extLst>
                </a:gridCol>
              </a:tblGrid>
              <a:tr h="175688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600" b="1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Context &amp; </a:t>
                      </a:r>
                      <a:r>
                        <a:rPr lang="nl-NL" sz="600" b="1" i="0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Location</a:t>
                      </a:r>
                      <a:endParaRPr lang="en-US" b="1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1" u="sng" kern="1200" dirty="0">
                          <a:solidFill>
                            <a:srgbClr val="000000"/>
                          </a:solidFill>
                          <a:effectLst/>
                        </a:rPr>
                        <a:t>Emergency Call </a:t>
                      </a:r>
                      <a:endParaRPr lang="en-US" sz="600" b="1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600" b="0" kern="1200" dirty="0">
                          <a:solidFill>
                            <a:srgbClr val="000000"/>
                          </a:solidFill>
                          <a:effectLst/>
                        </a:rPr>
                        <a:t>Patient or bystanders calls 112/911 and start conversation with the </a:t>
                      </a:r>
                      <a:r>
                        <a:rPr lang="en-US" sz="600" b="0" u="none" kern="1200" dirty="0">
                          <a:solidFill>
                            <a:srgbClr val="000000"/>
                          </a:solidFill>
                          <a:effectLst/>
                        </a:rPr>
                        <a:t>emergency dispatchers</a:t>
                      </a:r>
                      <a:r>
                        <a:rPr lang="en-US" sz="600" b="0" u="sng" kern="12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en-US" sz="600" b="0" kern="1200" dirty="0">
                          <a:solidFill>
                            <a:srgbClr val="000000"/>
                          </a:solidFill>
                          <a:effectLst/>
                        </a:rPr>
                        <a:t>(911 operators)</a:t>
                      </a:r>
                      <a:br>
                        <a:rPr lang="en-US" sz="600" b="0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en-US" sz="600" b="0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</a:rPr>
                        <a:t>Goal:</a:t>
                      </a:r>
                      <a:r>
                        <a:rPr lang="en-US" sz="600" b="0" kern="1200" dirty="0">
                          <a:solidFill>
                            <a:srgbClr val="000000"/>
                          </a:solidFill>
                          <a:effectLst/>
                        </a:rPr>
                        <a:t> Assess the emergency severity and to potentially assist </a:t>
                      </a:r>
                    </a:p>
                    <a:p>
                      <a:pPr lvl="0" algn="ctr">
                        <a:buNone/>
                      </a:pPr>
                      <a:endParaRPr lang="en-US" sz="600" b="0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</a:rPr>
                        <a:t>Location:</a:t>
                      </a:r>
                      <a:r>
                        <a:rPr lang="en-US" sz="600" b="0" kern="1200" dirty="0">
                          <a:solidFill>
                            <a:srgbClr val="000000"/>
                          </a:solidFill>
                          <a:effectLst/>
                        </a:rPr>
                        <a:t> Emergency dispatcher office and patient location</a:t>
                      </a:r>
                    </a:p>
                    <a:p>
                      <a:pPr algn="ctr"/>
                      <a:endParaRPr lang="nl-NL" sz="6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u="sng" kern="1200" dirty="0">
                          <a:solidFill>
                            <a:srgbClr val="000000"/>
                          </a:solidFill>
                          <a:effectLst/>
                        </a:rPr>
                        <a:t>A1 ALERT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Communication between Emergency dispatcher and Emergency Medical Services (EMS)</a:t>
                      </a:r>
                    </a:p>
                    <a:p>
                      <a:pPr lvl="0" algn="ctr">
                        <a:buNone/>
                      </a:pPr>
                      <a:endParaRPr lang="en-US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Goal: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To get an ambulance/helicopter to the emergency location</a:t>
                      </a:r>
                      <a:b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</a:br>
                      <a:endParaRPr lang="en-US" sz="6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Location: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Emergency Medical Services Post (their office, multiple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offices per organization(?))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or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Default location on the road</a:t>
                      </a:r>
                      <a:endParaRPr lang="nl-NL" b="0"/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u="sng" kern="1200" dirty="0">
                          <a:solidFill>
                            <a:srgbClr val="000000"/>
                          </a:solidFill>
                          <a:effectLst/>
                        </a:rPr>
                        <a:t>DRIVE TO PATIENT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EMS drives to the patient</a:t>
                      </a:r>
                    </a:p>
                    <a:p>
                      <a:pPr lvl="0" algn="ctr">
                        <a:buNone/>
                      </a:pPr>
                      <a:endParaRPr lang="en-US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Goal: 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Arrive as quick as possible at the patient with the best preparation as possible. </a:t>
                      </a:r>
                    </a:p>
                    <a:p>
                      <a:pPr lvl="0" algn="ctr">
                        <a:buNone/>
                      </a:pPr>
                      <a:endParaRPr lang="en-US" sz="6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Location: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Underway to patient</a:t>
                      </a:r>
                      <a:endParaRPr lang="nl-NL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u="sng" kern="1200" dirty="0">
                          <a:solidFill>
                            <a:srgbClr val="000000"/>
                          </a:solidFill>
                          <a:effectLst/>
                        </a:rPr>
                        <a:t>MEDICAL TREATMENT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Situation indication and first aid by EMS:  Monitoring, Reanimation, Stabilization, Scoop and run, and decide Hospital destination</a:t>
                      </a:r>
                    </a:p>
                    <a:p>
                      <a:pPr lvl="0" algn="ctr">
                        <a:buNone/>
                      </a:pPr>
                      <a:endParaRPr lang="en-US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Goal: 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provide suitable care for the patient and transport to fitting hospital.</a:t>
                      </a:r>
                    </a:p>
                    <a:p>
                      <a:pPr lvl="0" algn="ctr">
                        <a:buNone/>
                      </a:pPr>
                      <a:endParaRPr lang="en-US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Location: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Patient location</a:t>
                      </a:r>
                    </a:p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u="sng" kern="1200" dirty="0">
                          <a:solidFill>
                            <a:srgbClr val="000000"/>
                          </a:solidFill>
                          <a:effectLst/>
                        </a:rPr>
                        <a:t>TRANSPORT TO HOSPITAL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EMS calls STIP nurse ED 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indicating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ED availability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EMS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provides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pre-alert information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STIP nurse 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according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the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SBAR</a:t>
                      </a:r>
                    </a:p>
                    <a:p>
                      <a:pPr lvl="0" algn="ctr">
                        <a:buNone/>
                      </a:pPr>
                      <a:endParaRPr lang="nl-NL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STIP nurse assembles 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and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alerts ED team, </a:t>
                      </a:r>
                      <a:endParaRPr lang="nl-NL" dirty="0"/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STIP nurse handovers pre-alert information ED nurse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ED nurse handovers pre-alert information in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the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Team Briefing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ED team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ED team starts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preparations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patient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arrival</a:t>
                      </a:r>
                      <a:endParaRPr lang="nl-NL" sz="600" b="0" i="0" u="none" strike="noStrike" kern="1200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Patient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arrives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at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the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hospital</a:t>
                      </a:r>
                      <a:endParaRPr lang="nl-NL" sz="600" b="0" i="0" u="none" strike="noStrike" kern="1200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endParaRPr lang="nl-NL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Goal: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Receive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information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according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the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SBAR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assemble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and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prepare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for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suitable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treatment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once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the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patient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arrives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.</a:t>
                      </a:r>
                      <a:b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</a:br>
                      <a:endParaRPr lang="nl-NL" sz="600" b="0" i="0" u="none" strike="noStrike" kern="1200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1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Location</a:t>
                      </a:r>
                      <a:r>
                        <a:rPr lang="nl-NL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: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Underway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hospital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and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in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the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hospital</a:t>
                      </a:r>
                      <a:endParaRPr lang="nl-NL" sz="600" b="0" i="0" u="none" strike="noStrike" kern="1200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u="sng" kern="1200" dirty="0">
                          <a:solidFill>
                            <a:srgbClr val="000000"/>
                          </a:solidFill>
                          <a:effectLst/>
                        </a:rPr>
                        <a:t>HOSPITAL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Patient arrives at the hospital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EMS information handover to ED team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Further in hospital treatment</a:t>
                      </a:r>
                    </a:p>
                    <a:p>
                      <a:pPr lvl="0" algn="ctr">
                        <a:buNone/>
                      </a:pPr>
                      <a:endParaRPr lang="en-US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Goal: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Correct and detailed handover of the patient and pursue fitting treatment.</a:t>
                      </a:r>
                      <a:b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</a:br>
                      <a:endParaRPr lang="en-US" sz="600" b="0" i="0" u="none" strike="noStrike" kern="1200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1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Location: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Hospital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899517"/>
                  </a:ext>
                </a:extLst>
              </a:tr>
              <a:tr h="174917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600" b="1" err="1"/>
                        <a:t>Phase</a:t>
                      </a:r>
                      <a:endParaRPr lang="nl-NL" sz="600" b="1" dirty="0" err="1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NL" sz="6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T w="12700">
                      <a:solidFill>
                        <a:schemeClr val="tx1"/>
                      </a:solidFill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NL" sz="600" b="1" u="sng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638520"/>
                  </a:ext>
                </a:extLst>
              </a:tr>
              <a:tr h="1579651">
                <a:tc>
                  <a:txBody>
                    <a:bodyPr/>
                    <a:lstStyle/>
                    <a:p>
                      <a:pPr algn="ctr"/>
                      <a:r>
                        <a:rPr lang="nl-NL" sz="600" b="1" dirty="0"/>
                        <a:t>Information exchange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600" b="1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Information </a:t>
                      </a:r>
                      <a:r>
                        <a:rPr lang="nl-NL" sz="600" b="1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collected</a:t>
                      </a:r>
                      <a:r>
                        <a:rPr lang="nl-NL" sz="600" b="1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:</a:t>
                      </a:r>
                      <a:endParaRPr lang="en-US" sz="600" b="1" dirty="0">
                        <a:latin typeface="Aptos Display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Location</a:t>
                      </a:r>
                      <a:endParaRPr lang="en-US" sz="600" err="1">
                        <a:latin typeface="Aptos Display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Stituation</a:t>
                      </a:r>
                      <a:endParaRPr lang="nl-NL" sz="600" err="1">
                        <a:latin typeface="Aptos Display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Severity</a:t>
                      </a:r>
                      <a:br>
                        <a:rPr lang="en-US" dirty="0"/>
                      </a:br>
                      <a:endParaRPr lang="en-US" sz="600">
                        <a:latin typeface="Aptos Display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600" b="1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Using:</a:t>
                      </a:r>
                      <a:br>
                        <a:rPr lang="nl-NL" sz="600" b="1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</a:b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1. Mobile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phone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 </a:t>
                      </a:r>
                      <a:endParaRPr lang="nl-NL" sz="600">
                        <a:latin typeface="Aptos Display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2.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Tooling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to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detect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GPS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locaton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from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phone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emegrency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</a:t>
                      </a:r>
                      <a:r>
                        <a:rPr lang="nl-NL" sz="600" b="0" i="0" u="none" strike="noStrike" noProof="0" err="1">
                          <a:solidFill>
                            <a:srgbClr val="000000"/>
                          </a:solidFill>
                          <a:latin typeface="Aptos Display"/>
                        </a:rPr>
                        <a:t>dispatcher</a:t>
                      </a:r>
                      <a:r>
                        <a:rPr lang="nl-NL" sz="600" b="0" i="0" u="none" strike="noStrike" noProof="0" dirty="0">
                          <a:solidFill>
                            <a:srgbClr val="000000"/>
                          </a:solidFill>
                          <a:latin typeface="Aptos Display"/>
                        </a:rPr>
                        <a:t> - Information System GMS, C2000</a:t>
                      </a:r>
                      <a:endParaRPr lang="nl-NL" sz="600" dirty="0">
                        <a:latin typeface="Aptos Display"/>
                      </a:endParaRPr>
                    </a:p>
                    <a:p>
                      <a:pPr lvl="0" algn="ctr">
                        <a:buNone/>
                      </a:pPr>
                      <a:endParaRPr lang="nl-NL" sz="600" b="1" dirty="0"/>
                    </a:p>
                  </a:txBody>
                  <a:tcPr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</a:rPr>
                        <a:t>Information collected: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Patient location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endParaRPr lang="en-US" sz="600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</a:rPr>
                        <a:t>Using:</a:t>
                      </a:r>
                      <a:b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600" b="0" kern="1200" dirty="0">
                          <a:solidFill>
                            <a:srgbClr val="000000"/>
                          </a:solidFill>
                          <a:effectLst/>
                        </a:rPr>
                        <a:t>1. Mobile phone</a:t>
                      </a:r>
                    </a:p>
                    <a:p>
                      <a:pPr algn="ctr"/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2. Emergency Information System (GMS / C2000)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3. Pager</a:t>
                      </a:r>
                    </a:p>
                    <a:p>
                      <a:pPr algn="ctr"/>
                      <a:br>
                        <a:rPr lang="en-US" sz="600" dirty="0">
                          <a:effectLst/>
                        </a:rPr>
                      </a:br>
                      <a:endParaRPr lang="nl-NL" sz="6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1" kern="1200" dirty="0">
                          <a:solidFill>
                            <a:srgbClr val="000000"/>
                          </a:solidFill>
                          <a:effectLst/>
                        </a:rPr>
                        <a:t>Information: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Assessing the information collected by the emergency dispatcher</a:t>
                      </a:r>
                      <a:endParaRPr lang="en-US" sz="6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endParaRPr lang="en-US" sz="600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Medical intervention/diagnosis preparation (mentally)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br>
                        <a:rPr lang="en-US" sz="600" dirty="0">
                          <a:effectLst/>
                        </a:rPr>
                      </a:br>
                      <a:r>
                        <a:rPr lang="en-US" sz="600" b="1" dirty="0">
                          <a:effectLst/>
                        </a:rPr>
                        <a:t>Using:</a:t>
                      </a:r>
                      <a:br>
                        <a:rPr lang="en-US" sz="600" b="0" dirty="0">
                          <a:effectLst/>
                        </a:rPr>
                      </a:br>
                      <a:r>
                        <a:rPr lang="en-US" sz="600" b="0" dirty="0">
                          <a:effectLst/>
                        </a:rPr>
                        <a:t>1. Mobile phone</a:t>
                      </a:r>
                      <a:endParaRPr lang="en-US" sz="600" b="0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2. Emergency Information System (GMS / C2000)</a:t>
                      </a:r>
                      <a:endParaRPr lang="en-US" dirty="0"/>
                    </a:p>
                    <a:p>
                      <a:pPr lvl="0" algn="ctr">
                        <a:buNone/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3.  In  ambulance communication system (MDT) &amp; GPS (C2000)</a:t>
                      </a:r>
                      <a:endParaRPr lang="en-US" sz="6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4. Pager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5. </a:t>
                      </a:r>
                      <a:r>
                        <a:rPr lang="en-US" sz="60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Portophone</a:t>
                      </a:r>
                      <a:endParaRPr lang="en-US" dirty="0" err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Information: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Assessing the information based on patient interaction, vital measurements and situation. </a:t>
                      </a:r>
                    </a:p>
                    <a:p>
                      <a:pPr lvl="0" algn="ctr">
                        <a:buNone/>
                      </a:pPr>
                      <a:endParaRPr lang="en-US" sz="6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Using:</a:t>
                      </a:r>
                      <a:b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1.</a:t>
                      </a:r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In ambulance communication system (MDT) &amp; GPS (C2000)</a:t>
                      </a:r>
                      <a:endParaRPr lang="nl-NL" sz="600" b="1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2. Pager</a:t>
                      </a:r>
                      <a:endParaRPr lang="nl-NL" sz="6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3.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Portophone</a:t>
                      </a:r>
                      <a:endParaRPr lang="nl-NL" sz="600" err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Information: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Patient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information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and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condition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according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to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SBAR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Specialist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necessary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for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specific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case</a:t>
                      </a:r>
                    </a:p>
                    <a:p>
                      <a:pPr lvl="0" algn="ctr">
                        <a:buNone/>
                      </a:pPr>
                      <a:endParaRPr lang="nl-NL" sz="600" b="0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Using:</a:t>
                      </a:r>
                      <a:b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1. In ambulance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communication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system (MDT) &amp; GPS</a:t>
                      </a:r>
                      <a:b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2.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Portophone</a:t>
                      </a:r>
                      <a:endParaRPr lang="nl-NL" sz="600" b="1" kern="1200" err="1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3. Mobile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phone</a:t>
                      </a: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 EMS</a:t>
                      </a:r>
                      <a:endParaRPr lang="nl-NL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4.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Hosptial</a:t>
                      </a: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phone</a:t>
                      </a: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 STIP nurse</a:t>
                      </a:r>
                      <a:endParaRPr lang="nl-NL" sz="6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Information:</a:t>
                      </a:r>
                      <a:b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Patient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information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and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condition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according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to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SBAR</a:t>
                      </a:r>
                      <a:endParaRPr lang="nl-NL" sz="600" b="1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Identifying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present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specialists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and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assigning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b="0" kern="1200" err="1">
                          <a:solidFill>
                            <a:srgbClr val="000000"/>
                          </a:solidFill>
                          <a:effectLst/>
                        </a:rPr>
                        <a:t>roles</a:t>
                      </a:r>
                      <a: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  <a:t>  in shockroom</a:t>
                      </a:r>
                      <a:endParaRPr lang="nl-NL" sz="600" b="1" kern="12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b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br>
                        <a:rPr lang="nl-NL" sz="600" b="0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  <a:t>Using:</a:t>
                      </a:r>
                      <a:br>
                        <a:rPr lang="nl-NL" sz="600" b="1" kern="1200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1. In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ambualnce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communication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system (MDT) &amp; GPS</a:t>
                      </a:r>
                      <a:endParaRPr lang="nl-NL" sz="600" b="1" kern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2.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Verbally</a:t>
                      </a: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 information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handover</a:t>
                      </a:r>
                      <a:endParaRPr lang="nl-NL" sz="600" kern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3. EMS tablet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4. EPIC system shockroom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392571"/>
                  </a:ext>
                </a:extLst>
              </a:tr>
              <a:tr h="878440">
                <a:tc>
                  <a:txBody>
                    <a:bodyPr/>
                    <a:lstStyle/>
                    <a:p>
                      <a:pPr algn="ctr"/>
                      <a:r>
                        <a:rPr lang="nl-NL" sz="600" b="1" err="1"/>
                        <a:t>Involved</a:t>
                      </a:r>
                      <a:endParaRPr lang="nl-NL" sz="600" b="1"/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1.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Emergency</a:t>
                      </a:r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nl-NL" sz="600" kern="1200" err="1">
                          <a:solidFill>
                            <a:srgbClr val="000000"/>
                          </a:solidFill>
                          <a:effectLst/>
                        </a:rPr>
                        <a:t>dispatcher</a:t>
                      </a:r>
                      <a:endParaRPr lang="nl-NL" sz="600" kern="1200" dirty="0" err="1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2. EMS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1.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Emergency</a:t>
                      </a: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nl-NL" sz="600" b="0" i="0" u="none" strike="noStrike" kern="1200" noProof="0" err="1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dispatcher</a:t>
                      </a:r>
                      <a:endParaRPr lang="nl-NL" sz="600" b="0" i="0" u="none" strike="noStrike" kern="1200" noProof="0" dirty="0" err="1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2. EMS</a:t>
                      </a:r>
                      <a:endParaRPr lang="nl-NL" b="0" i="0" u="none" strike="noStrike" noProof="0" dirty="0">
                        <a:latin typeface="Apto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nl-NL" sz="6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1. EMS</a:t>
                      </a:r>
                      <a:endParaRPr lang="en-US" dirty="0"/>
                    </a:p>
                  </a:txBody>
                  <a:tcPr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1. EMS</a:t>
                      </a:r>
                      <a:endParaRPr lang="nl-NL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2. STIP nurse</a:t>
                      </a:r>
                      <a:endParaRPr lang="nl-NL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3. ED nurse</a:t>
                      </a:r>
                      <a:endParaRPr lang="nl-NL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nl-NL" sz="600" kern="1200" dirty="0">
                          <a:solidFill>
                            <a:srgbClr val="000000"/>
                          </a:solidFill>
                          <a:effectLst/>
                        </a:rPr>
                        <a:t>4. ED team</a:t>
                      </a:r>
                      <a:endParaRPr lang="nl-NL" sz="6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1. EMS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2. ED nurse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600" kern="1200" dirty="0">
                          <a:solidFill>
                            <a:srgbClr val="000000"/>
                          </a:solidFill>
                          <a:effectLst/>
                        </a:rPr>
                        <a:t>3. ED team</a:t>
                      </a:r>
                      <a:endParaRPr lang="en-US" sz="6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95745"/>
                  </a:ext>
                </a:extLst>
              </a:tr>
              <a:tr h="423808">
                <a:tc>
                  <a:txBody>
                    <a:bodyPr/>
                    <a:lstStyle/>
                    <a:p>
                      <a:pPr algn="ctr"/>
                      <a:r>
                        <a:rPr lang="nl-NL" sz="600" b="1" err="1"/>
                        <a:t>Innovative</a:t>
                      </a:r>
                      <a:r>
                        <a:rPr lang="nl-NL" sz="600" b="1" dirty="0"/>
                        <a:t> </a:t>
                      </a:r>
                      <a:r>
                        <a:rPr lang="nl-NL" sz="600" b="1" err="1"/>
                        <a:t>ideas</a:t>
                      </a:r>
                      <a:endParaRPr lang="nl-NL" sz="600" b="1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379349"/>
                  </a:ext>
                </a:extLst>
              </a:tr>
            </a:tbl>
          </a:graphicData>
        </a:graphic>
      </p:graphicFrame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4AF4A36-329E-7F97-D715-7CFEB6A71880}"/>
              </a:ext>
            </a:extLst>
          </p:cNvPr>
          <p:cNvCxnSpPr>
            <a:cxnSpLocks/>
          </p:cNvCxnSpPr>
          <p:nvPr/>
        </p:nvCxnSpPr>
        <p:spPr>
          <a:xfrm>
            <a:off x="2370943" y="1795503"/>
            <a:ext cx="1609" cy="163379"/>
          </a:xfrm>
          <a:prstGeom prst="straightConnector1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Star: 8 Points 7">
            <a:extLst>
              <a:ext uri="{FF2B5EF4-FFF2-40B4-BE49-F238E27FC236}">
                <a16:creationId xmlns:a16="http://schemas.microsoft.com/office/drawing/2014/main" id="{90E23E75-AD3B-63E4-3654-445D1BE4FFCC}"/>
              </a:ext>
            </a:extLst>
          </p:cNvPr>
          <p:cNvSpPr/>
          <p:nvPr/>
        </p:nvSpPr>
        <p:spPr>
          <a:xfrm>
            <a:off x="919816" y="1989419"/>
            <a:ext cx="294752" cy="294753"/>
          </a:xfrm>
          <a:prstGeom prst="star8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CA18472-1014-1878-B73A-D1356E897566}"/>
              </a:ext>
            </a:extLst>
          </p:cNvPr>
          <p:cNvCxnSpPr/>
          <p:nvPr/>
        </p:nvCxnSpPr>
        <p:spPr>
          <a:xfrm>
            <a:off x="625658" y="2127196"/>
            <a:ext cx="289170" cy="2606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F8E24A66-DAB2-122A-CF77-1F3EF44898B5}"/>
              </a:ext>
            </a:extLst>
          </p:cNvPr>
          <p:cNvSpPr/>
          <p:nvPr/>
        </p:nvSpPr>
        <p:spPr>
          <a:xfrm>
            <a:off x="1345315" y="2024804"/>
            <a:ext cx="232960" cy="235706"/>
          </a:xfrm>
          <a:prstGeom prst="flowChartConnector">
            <a:avLst/>
          </a:prstGeom>
          <a:solidFill>
            <a:schemeClr val="tx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405F3AB4-B3AD-0B46-3723-12F7112A764E}"/>
              </a:ext>
            </a:extLst>
          </p:cNvPr>
          <p:cNvSpPr/>
          <p:nvPr/>
        </p:nvSpPr>
        <p:spPr>
          <a:xfrm>
            <a:off x="1339384" y="2014468"/>
            <a:ext cx="236137" cy="23613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9E80647-7CAC-0A91-D821-FAE7942B9EDD}"/>
              </a:ext>
            </a:extLst>
          </p:cNvPr>
          <p:cNvCxnSpPr>
            <a:cxnSpLocks/>
          </p:cNvCxnSpPr>
          <p:nvPr/>
        </p:nvCxnSpPr>
        <p:spPr>
          <a:xfrm flipH="1">
            <a:off x="1216279" y="2135568"/>
            <a:ext cx="121136" cy="2605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D64B5D7-3F63-4A02-DDF4-8B10FC3B219A}"/>
              </a:ext>
            </a:extLst>
          </p:cNvPr>
          <p:cNvCxnSpPr>
            <a:cxnSpLocks/>
          </p:cNvCxnSpPr>
          <p:nvPr/>
        </p:nvCxnSpPr>
        <p:spPr>
          <a:xfrm>
            <a:off x="1580840" y="2127198"/>
            <a:ext cx="8096738" cy="2015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DC1BC82F-BCB5-3762-9F0F-0F1DF59A01C5}"/>
              </a:ext>
            </a:extLst>
          </p:cNvPr>
          <p:cNvSpPr/>
          <p:nvPr/>
        </p:nvSpPr>
        <p:spPr>
          <a:xfrm>
            <a:off x="2249963" y="1998501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440B5AF-B40B-B0FE-420D-FDEE15E6ED15}"/>
              </a:ext>
            </a:extLst>
          </p:cNvPr>
          <p:cNvSpPr/>
          <p:nvPr/>
        </p:nvSpPr>
        <p:spPr>
          <a:xfrm>
            <a:off x="3715841" y="1953677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82A410-617E-16E6-EFFE-F672574EAC07}"/>
              </a:ext>
            </a:extLst>
          </p:cNvPr>
          <p:cNvSpPr txBox="1"/>
          <p:nvPr/>
        </p:nvSpPr>
        <p:spPr>
          <a:xfrm>
            <a:off x="1998157" y="2673463"/>
            <a:ext cx="515742" cy="1816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1951FA-7711-F34F-AB5A-65AD4B625D00}"/>
              </a:ext>
            </a:extLst>
          </p:cNvPr>
          <p:cNvSpPr txBox="1"/>
          <p:nvPr/>
        </p:nvSpPr>
        <p:spPr>
          <a:xfrm>
            <a:off x="664708" y="1828691"/>
            <a:ext cx="795460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dirty="0"/>
              <a:t>Emergency call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1DFDA8-414B-4D1C-9A83-D6BF4D51328E}"/>
              </a:ext>
            </a:extLst>
          </p:cNvPr>
          <p:cNvSpPr txBox="1"/>
          <p:nvPr/>
        </p:nvSpPr>
        <p:spPr>
          <a:xfrm>
            <a:off x="1275982" y="1828689"/>
            <a:ext cx="795460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dirty="0"/>
              <a:t>Triage</a:t>
            </a:r>
            <a:endParaRPr lang="en-US" dirty="0" err="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F93265-CE3B-78ED-6324-6C46B8E17872}"/>
              </a:ext>
            </a:extLst>
          </p:cNvPr>
          <p:cNvSpPr txBox="1"/>
          <p:nvPr/>
        </p:nvSpPr>
        <p:spPr>
          <a:xfrm>
            <a:off x="1850414" y="1765939"/>
            <a:ext cx="5997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dirty="0"/>
              <a:t>Emergency dispatcher alerts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0580F6-8F6C-831A-9C85-545764920A2F}"/>
              </a:ext>
            </a:extLst>
          </p:cNvPr>
          <p:cNvSpPr txBox="1"/>
          <p:nvPr/>
        </p:nvSpPr>
        <p:spPr>
          <a:xfrm>
            <a:off x="3062323" y="1801797"/>
            <a:ext cx="893873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/>
              <a:t>EMS triage</a:t>
            </a:r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F3B9455-983C-8CC6-664B-31EB50BD26EF}"/>
              </a:ext>
            </a:extLst>
          </p:cNvPr>
          <p:cNvCxnSpPr>
            <a:cxnSpLocks/>
          </p:cNvCxnSpPr>
          <p:nvPr/>
        </p:nvCxnSpPr>
        <p:spPr>
          <a:xfrm flipV="1">
            <a:off x="2423523" y="2326435"/>
            <a:ext cx="1749726" cy="694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8CC9FAC1-DC48-7421-4A0E-B205CE7E5D1E}"/>
              </a:ext>
            </a:extLst>
          </p:cNvPr>
          <p:cNvSpPr/>
          <p:nvPr/>
        </p:nvSpPr>
        <p:spPr>
          <a:xfrm>
            <a:off x="4143947" y="2309232"/>
            <a:ext cx="37576" cy="46835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1C51998D-8683-A35A-000D-5C90C4E56376}"/>
              </a:ext>
            </a:extLst>
          </p:cNvPr>
          <p:cNvSpPr/>
          <p:nvPr/>
        </p:nvSpPr>
        <p:spPr>
          <a:xfrm>
            <a:off x="2431687" y="2300268"/>
            <a:ext cx="37576" cy="46835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5FF51C-D270-721C-94B3-FA24E2808CD4}"/>
              </a:ext>
            </a:extLst>
          </p:cNvPr>
          <p:cNvSpPr txBox="1"/>
          <p:nvPr/>
        </p:nvSpPr>
        <p:spPr>
          <a:xfrm>
            <a:off x="2415190" y="2196244"/>
            <a:ext cx="635573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i="1" dirty="0">
                <a:solidFill>
                  <a:schemeClr val="bg1">
                    <a:lumMod val="49000"/>
                  </a:schemeClr>
                </a:solidFill>
              </a:rPr>
              <a:t>15 min max.</a:t>
            </a:r>
            <a:endParaRPr lang="en-US" i="1">
              <a:solidFill>
                <a:schemeClr val="bg1">
                  <a:lumMod val="49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67F48-7956-0B5F-AFB8-BD1D117B2BEF}"/>
              </a:ext>
            </a:extLst>
          </p:cNvPr>
          <p:cNvSpPr txBox="1"/>
          <p:nvPr/>
        </p:nvSpPr>
        <p:spPr>
          <a:xfrm>
            <a:off x="3510558" y="2357606"/>
            <a:ext cx="768367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dirty="0"/>
              <a:t>Arrival at patient</a:t>
            </a: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7BE29452-DE9F-F1B9-85EE-5DE26FB5BAC9}"/>
              </a:ext>
            </a:extLst>
          </p:cNvPr>
          <p:cNvSpPr/>
          <p:nvPr/>
        </p:nvSpPr>
        <p:spPr>
          <a:xfrm>
            <a:off x="4761821" y="2009567"/>
            <a:ext cx="232960" cy="235706"/>
          </a:xfrm>
          <a:prstGeom prst="flowChartConnector">
            <a:avLst/>
          </a:prstGeom>
          <a:solidFill>
            <a:schemeClr val="tx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F3429991-8180-ACCD-535C-A4315C02C50C}"/>
              </a:ext>
            </a:extLst>
          </p:cNvPr>
          <p:cNvSpPr/>
          <p:nvPr/>
        </p:nvSpPr>
        <p:spPr>
          <a:xfrm>
            <a:off x="4467594" y="2000273"/>
            <a:ext cx="232960" cy="235706"/>
          </a:xfrm>
          <a:prstGeom prst="flowChartConnector">
            <a:avLst/>
          </a:prstGeom>
          <a:solidFill>
            <a:schemeClr val="tx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EAA1AD06-5DA8-80FF-38E1-94E9CBC73A04}"/>
              </a:ext>
            </a:extLst>
          </p:cNvPr>
          <p:cNvSpPr/>
          <p:nvPr/>
        </p:nvSpPr>
        <p:spPr>
          <a:xfrm>
            <a:off x="4757498" y="1989939"/>
            <a:ext cx="236137" cy="23613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69DF0F-5535-CF4E-9395-737E6A1B2F79}"/>
              </a:ext>
            </a:extLst>
          </p:cNvPr>
          <p:cNvSpPr txBox="1"/>
          <p:nvPr/>
        </p:nvSpPr>
        <p:spPr>
          <a:xfrm>
            <a:off x="4281120" y="2232504"/>
            <a:ext cx="58907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/>
              <a:t>Triage</a:t>
            </a:r>
            <a:r>
              <a:rPr lang="en-US" sz="600" dirty="0"/>
              <a:t> &amp; medical intervention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88DB862-DEAD-7700-6945-7FBE46AB51CC}"/>
              </a:ext>
            </a:extLst>
          </p:cNvPr>
          <p:cNvCxnSpPr>
            <a:cxnSpLocks/>
          </p:cNvCxnSpPr>
          <p:nvPr/>
        </p:nvCxnSpPr>
        <p:spPr>
          <a:xfrm>
            <a:off x="2362382" y="1788553"/>
            <a:ext cx="2206121" cy="10174"/>
          </a:xfrm>
          <a:prstGeom prst="straightConnector1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755119DD-4BAF-D662-1C13-08517984E48A}"/>
              </a:ext>
            </a:extLst>
          </p:cNvPr>
          <p:cNvSpPr/>
          <p:nvPr/>
        </p:nvSpPr>
        <p:spPr>
          <a:xfrm rot="10800000">
            <a:off x="2328958" y="1891318"/>
            <a:ext cx="76189" cy="58607"/>
          </a:xfrm>
          <a:prstGeom prst="triangl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FB3C0B9-B8D6-E502-7CFB-940A6CC32B45}"/>
              </a:ext>
            </a:extLst>
          </p:cNvPr>
          <p:cNvSpPr txBox="1"/>
          <p:nvPr/>
        </p:nvSpPr>
        <p:spPr>
          <a:xfrm>
            <a:off x="4614423" y="1765533"/>
            <a:ext cx="84008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Patient transported hospital of choice</a:t>
            </a:r>
            <a:endParaRPr lang="en-US" dirty="0" err="1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18DB941C-7216-0437-E153-45159F6E2FD1}"/>
              </a:ext>
            </a:extLst>
          </p:cNvPr>
          <p:cNvSpPr/>
          <p:nvPr/>
        </p:nvSpPr>
        <p:spPr>
          <a:xfrm>
            <a:off x="4752856" y="2538484"/>
            <a:ext cx="232960" cy="235706"/>
          </a:xfrm>
          <a:prstGeom prst="flowChartConnector">
            <a:avLst/>
          </a:prstGeom>
          <a:solidFill>
            <a:schemeClr val="tx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FBBA0FA4-E427-0BD1-C78D-80C8BD724CB9}"/>
              </a:ext>
            </a:extLst>
          </p:cNvPr>
          <p:cNvSpPr/>
          <p:nvPr/>
        </p:nvSpPr>
        <p:spPr>
          <a:xfrm>
            <a:off x="2319993" y="2258871"/>
            <a:ext cx="76189" cy="58607"/>
          </a:xfrm>
          <a:prstGeom prst="triangl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47DB1F2-7E36-4E7D-4D7D-22C12996A09C}"/>
              </a:ext>
            </a:extLst>
          </p:cNvPr>
          <p:cNvCxnSpPr/>
          <p:nvPr/>
        </p:nvCxnSpPr>
        <p:spPr>
          <a:xfrm>
            <a:off x="4870817" y="2186287"/>
            <a:ext cx="8942" cy="35715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A7F9D16-3456-D106-5055-26A46178899D}"/>
              </a:ext>
            </a:extLst>
          </p:cNvPr>
          <p:cNvCxnSpPr>
            <a:cxnSpLocks/>
          </p:cNvCxnSpPr>
          <p:nvPr/>
        </p:nvCxnSpPr>
        <p:spPr>
          <a:xfrm flipV="1">
            <a:off x="2369733" y="2676056"/>
            <a:ext cx="2502762" cy="6952"/>
          </a:xfrm>
          <a:prstGeom prst="straightConnector1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594A72C-1DA8-B1A5-D12F-9767327C4614}"/>
              </a:ext>
            </a:extLst>
          </p:cNvPr>
          <p:cNvCxnSpPr>
            <a:cxnSpLocks/>
          </p:cNvCxnSpPr>
          <p:nvPr/>
        </p:nvCxnSpPr>
        <p:spPr>
          <a:xfrm>
            <a:off x="2361504" y="2329320"/>
            <a:ext cx="8942" cy="35715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3EB7779F-ABBB-B58A-D755-68CC63C207B9}"/>
              </a:ext>
            </a:extLst>
          </p:cNvPr>
          <p:cNvSpPr txBox="1"/>
          <p:nvPr/>
        </p:nvSpPr>
        <p:spPr>
          <a:xfrm>
            <a:off x="4530215" y="2821354"/>
            <a:ext cx="6900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Patient is not transported to hospital</a:t>
            </a:r>
            <a:endParaRPr lang="en-US" dirty="0" err="1"/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2B63544A-6DF5-4367-B2B3-3ED5E251967C}"/>
              </a:ext>
            </a:extLst>
          </p:cNvPr>
          <p:cNvSpPr/>
          <p:nvPr/>
        </p:nvSpPr>
        <p:spPr>
          <a:xfrm>
            <a:off x="5795653" y="2007465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29464A0-AE41-BF0C-B527-83414CC0FDC7}"/>
              </a:ext>
            </a:extLst>
          </p:cNvPr>
          <p:cNvCxnSpPr>
            <a:cxnSpLocks/>
          </p:cNvCxnSpPr>
          <p:nvPr/>
        </p:nvCxnSpPr>
        <p:spPr>
          <a:xfrm>
            <a:off x="5910722" y="2231110"/>
            <a:ext cx="8942" cy="35715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E81348A0-56BC-F0D9-629D-FC20542F87B2}"/>
              </a:ext>
            </a:extLst>
          </p:cNvPr>
          <p:cNvSpPr/>
          <p:nvPr/>
        </p:nvSpPr>
        <p:spPr>
          <a:xfrm>
            <a:off x="5795652" y="2518453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CB657E00-B30A-CBEA-D3D7-6D0828294D0E}"/>
              </a:ext>
            </a:extLst>
          </p:cNvPr>
          <p:cNvSpPr/>
          <p:nvPr/>
        </p:nvSpPr>
        <p:spPr>
          <a:xfrm>
            <a:off x="6082522" y="2007463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21B816-4A8A-2F60-D769-8C41732B48FE}"/>
              </a:ext>
            </a:extLst>
          </p:cNvPr>
          <p:cNvSpPr txBox="1"/>
          <p:nvPr/>
        </p:nvSpPr>
        <p:spPr>
          <a:xfrm>
            <a:off x="5687368" y="1739847"/>
            <a:ext cx="109109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dirty="0"/>
              <a:t>EMS calls STIP nurse for hospital availability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B1ED9C-C144-FAED-8340-185D2F551029}"/>
              </a:ext>
            </a:extLst>
          </p:cNvPr>
          <p:cNvCxnSpPr>
            <a:cxnSpLocks/>
          </p:cNvCxnSpPr>
          <p:nvPr/>
        </p:nvCxnSpPr>
        <p:spPr>
          <a:xfrm flipV="1">
            <a:off x="6027334" y="2622675"/>
            <a:ext cx="3951822" cy="6950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79309BE-2FA8-0449-4EB7-A04AC7FDE5A0}"/>
              </a:ext>
            </a:extLst>
          </p:cNvPr>
          <p:cNvSpPr txBox="1"/>
          <p:nvPr/>
        </p:nvSpPr>
        <p:spPr>
          <a:xfrm>
            <a:off x="6199967" y="2151015"/>
            <a:ext cx="929733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b="1" dirty="0"/>
              <a:t>Pre-alert handover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D8BCDA-7259-3F10-EADA-F847015A9675}"/>
              </a:ext>
            </a:extLst>
          </p:cNvPr>
          <p:cNvSpPr txBox="1"/>
          <p:nvPr/>
        </p:nvSpPr>
        <p:spPr>
          <a:xfrm>
            <a:off x="5653120" y="2769982"/>
            <a:ext cx="58907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Patient </a:t>
            </a:r>
            <a:endParaRPr lang="en-US" dirty="0" err="1"/>
          </a:p>
          <a:p>
            <a:pPr algn="ctr"/>
            <a:r>
              <a:rPr lang="en-US" sz="600" dirty="0"/>
              <a:t>registration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1F3988-02A5-AB5A-705B-D063607047C9}"/>
              </a:ext>
            </a:extLst>
          </p:cNvPr>
          <p:cNvSpPr txBox="1"/>
          <p:nvPr/>
        </p:nvSpPr>
        <p:spPr>
          <a:xfrm>
            <a:off x="5966885" y="2769983"/>
            <a:ext cx="92973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ED team set-up by STIP nurse</a:t>
            </a:r>
            <a:endParaRPr lang="en-US" dirty="0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62BCF63C-F203-CF00-E260-4457F30E8AAA}"/>
              </a:ext>
            </a:extLst>
          </p:cNvPr>
          <p:cNvSpPr/>
          <p:nvPr/>
        </p:nvSpPr>
        <p:spPr>
          <a:xfrm>
            <a:off x="6082523" y="2518452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C4EEC5C7-7C35-9B83-8C63-ACBC06E586F1}"/>
              </a:ext>
            </a:extLst>
          </p:cNvPr>
          <p:cNvSpPr/>
          <p:nvPr/>
        </p:nvSpPr>
        <p:spPr>
          <a:xfrm>
            <a:off x="6665229" y="2518452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9725A8-DA9E-9815-7E25-FBF099E23024}"/>
              </a:ext>
            </a:extLst>
          </p:cNvPr>
          <p:cNvSpPr txBox="1"/>
          <p:nvPr/>
        </p:nvSpPr>
        <p:spPr>
          <a:xfrm>
            <a:off x="6204099" y="2349850"/>
            <a:ext cx="1193635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STIP nurse alerts ED team</a:t>
            </a:r>
            <a:endParaRPr lang="en-US" dirty="0"/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8200AD5E-A888-0F1F-C240-089B8E327E44}"/>
              </a:ext>
            </a:extLst>
          </p:cNvPr>
          <p:cNvSpPr/>
          <p:nvPr/>
        </p:nvSpPr>
        <p:spPr>
          <a:xfrm>
            <a:off x="8332664" y="2527417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1D85BB9E-7588-02B2-0B3A-777DEFA7E462}"/>
              </a:ext>
            </a:extLst>
          </p:cNvPr>
          <p:cNvSpPr/>
          <p:nvPr/>
        </p:nvSpPr>
        <p:spPr>
          <a:xfrm>
            <a:off x="7391370" y="3020475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E112B4D3-FB4D-7C96-DF9C-AEE7CDAE69EE}"/>
              </a:ext>
            </a:extLst>
          </p:cNvPr>
          <p:cNvSpPr/>
          <p:nvPr/>
        </p:nvSpPr>
        <p:spPr>
          <a:xfrm>
            <a:off x="8834687" y="2518451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58E94B2D-80D6-ED0A-D287-4AEFF05D66BB}"/>
              </a:ext>
            </a:extLst>
          </p:cNvPr>
          <p:cNvSpPr/>
          <p:nvPr/>
        </p:nvSpPr>
        <p:spPr>
          <a:xfrm>
            <a:off x="9256029" y="2518452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D68A64E3-8B76-918A-3DCA-FA4FE870001A}"/>
              </a:ext>
            </a:extLst>
          </p:cNvPr>
          <p:cNvSpPr/>
          <p:nvPr/>
        </p:nvSpPr>
        <p:spPr>
          <a:xfrm>
            <a:off x="9686335" y="2025393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DEBCE5D-7F98-2713-9E24-9A9A121FD2B7}"/>
              </a:ext>
            </a:extLst>
          </p:cNvPr>
          <p:cNvCxnSpPr/>
          <p:nvPr/>
        </p:nvCxnSpPr>
        <p:spPr>
          <a:xfrm>
            <a:off x="6830250" y="2742814"/>
            <a:ext cx="562491" cy="326780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9529B50-0781-2E68-4EF7-792F5731BB43}"/>
              </a:ext>
            </a:extLst>
          </p:cNvPr>
          <p:cNvCxnSpPr/>
          <p:nvPr/>
        </p:nvCxnSpPr>
        <p:spPr>
          <a:xfrm flipV="1">
            <a:off x="7628452" y="3141475"/>
            <a:ext cx="1074901" cy="10225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9C64DEB-0768-D5AD-F7C1-8A50EE5A0000}"/>
              </a:ext>
            </a:extLst>
          </p:cNvPr>
          <p:cNvCxnSpPr/>
          <p:nvPr/>
        </p:nvCxnSpPr>
        <p:spPr>
          <a:xfrm flipV="1">
            <a:off x="8689150" y="2757851"/>
            <a:ext cx="223355" cy="386742"/>
          </a:xfrm>
          <a:prstGeom prst="straightConnector1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4C815B19-3FD7-F749-FF88-C76D2613D929}"/>
              </a:ext>
            </a:extLst>
          </p:cNvPr>
          <p:cNvSpPr txBox="1"/>
          <p:nvPr/>
        </p:nvSpPr>
        <p:spPr>
          <a:xfrm>
            <a:off x="6827497" y="3254077"/>
            <a:ext cx="1467614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STIP nurse handover ED nurse</a:t>
            </a:r>
            <a:endParaRPr lang="en-US" sz="60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0B21345-B239-BB17-791C-7A8D6A1CC16B}"/>
              </a:ext>
            </a:extLst>
          </p:cNvPr>
          <p:cNvSpPr txBox="1"/>
          <p:nvPr/>
        </p:nvSpPr>
        <p:spPr>
          <a:xfrm>
            <a:off x="7916758" y="2348239"/>
            <a:ext cx="831120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ED team arrival ED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9354A29-CF5E-E256-3904-400C71FB4572}"/>
              </a:ext>
            </a:extLst>
          </p:cNvPr>
          <p:cNvSpPr txBox="1"/>
          <p:nvPr/>
        </p:nvSpPr>
        <p:spPr>
          <a:xfrm>
            <a:off x="8566648" y="2260203"/>
            <a:ext cx="83112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Team Briefing, </a:t>
            </a:r>
            <a:r>
              <a:rPr lang="en-US" sz="600" b="1" dirty="0"/>
              <a:t>Handover I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E3D3A14-C92C-64BA-295E-0D56BA868373}"/>
              </a:ext>
            </a:extLst>
          </p:cNvPr>
          <p:cNvSpPr txBox="1"/>
          <p:nvPr/>
        </p:nvSpPr>
        <p:spPr>
          <a:xfrm>
            <a:off x="8979024" y="2811986"/>
            <a:ext cx="831120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ED preparation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B29022C-2F0D-B2A1-F86F-A4BFA91A58B4}"/>
              </a:ext>
            </a:extLst>
          </p:cNvPr>
          <p:cNvSpPr txBox="1"/>
          <p:nvPr/>
        </p:nvSpPr>
        <p:spPr>
          <a:xfrm>
            <a:off x="9051447" y="1835234"/>
            <a:ext cx="933861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Patient arrival hospital</a:t>
            </a:r>
            <a:endParaRPr lang="en-US" dirty="0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A9ECAC1-BB95-686A-AB13-02E1BF9B1373}"/>
              </a:ext>
            </a:extLst>
          </p:cNvPr>
          <p:cNvCxnSpPr/>
          <p:nvPr/>
        </p:nvCxnSpPr>
        <p:spPr>
          <a:xfrm flipV="1">
            <a:off x="9949924" y="2394178"/>
            <a:ext cx="404264" cy="228137"/>
          </a:xfrm>
          <a:prstGeom prst="straightConnector1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Flowchart: Connector 73">
            <a:extLst>
              <a:ext uri="{FF2B5EF4-FFF2-40B4-BE49-F238E27FC236}">
                <a16:creationId xmlns:a16="http://schemas.microsoft.com/office/drawing/2014/main" id="{A983D1D5-CC81-D27C-8291-C86A9A94A168}"/>
              </a:ext>
            </a:extLst>
          </p:cNvPr>
          <p:cNvSpPr/>
          <p:nvPr/>
        </p:nvSpPr>
        <p:spPr>
          <a:xfrm>
            <a:off x="10233181" y="2267440"/>
            <a:ext cx="232960" cy="235706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D26EBF8-7C26-D8E4-A755-82CAA67B2809}"/>
              </a:ext>
            </a:extLst>
          </p:cNvPr>
          <p:cNvCxnSpPr/>
          <p:nvPr/>
        </p:nvCxnSpPr>
        <p:spPr>
          <a:xfrm>
            <a:off x="9945917" y="2154514"/>
            <a:ext cx="295030" cy="178087"/>
          </a:xfrm>
          <a:prstGeom prst="straightConnector1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646F0342-BCF8-41B3-CD01-DE25CF3836EE}"/>
              </a:ext>
            </a:extLst>
          </p:cNvPr>
          <p:cNvCxnSpPr/>
          <p:nvPr/>
        </p:nvCxnSpPr>
        <p:spPr>
          <a:xfrm>
            <a:off x="10469344" y="2380608"/>
            <a:ext cx="1703293" cy="0"/>
          </a:xfrm>
          <a:prstGeom prst="straightConnector1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Flowchart: Connector 77">
            <a:extLst>
              <a:ext uri="{FF2B5EF4-FFF2-40B4-BE49-F238E27FC236}">
                <a16:creationId xmlns:a16="http://schemas.microsoft.com/office/drawing/2014/main" id="{6060CE92-C11E-58F1-A8BF-867C588FD1E3}"/>
              </a:ext>
            </a:extLst>
          </p:cNvPr>
          <p:cNvSpPr/>
          <p:nvPr/>
        </p:nvSpPr>
        <p:spPr>
          <a:xfrm>
            <a:off x="10554629" y="2269214"/>
            <a:ext cx="232960" cy="235706"/>
          </a:xfrm>
          <a:prstGeom prst="flowChartConnector">
            <a:avLst/>
          </a:prstGeom>
          <a:solidFill>
            <a:schemeClr val="tx1"/>
          </a:solidFill>
          <a:ln w="57150"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034F8D0-E8F7-A883-2F39-066671206D88}"/>
              </a:ext>
            </a:extLst>
          </p:cNvPr>
          <p:cNvSpPr txBox="1"/>
          <p:nvPr/>
        </p:nvSpPr>
        <p:spPr>
          <a:xfrm>
            <a:off x="9884458" y="1999018"/>
            <a:ext cx="113591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Handover EMS to ED team, </a:t>
            </a:r>
            <a:endParaRPr lang="en-US"/>
          </a:p>
          <a:p>
            <a:pPr algn="ctr"/>
            <a:r>
              <a:rPr lang="en-US" sz="600" b="1" dirty="0"/>
              <a:t>Handover II</a:t>
            </a:r>
            <a:endParaRPr lang="en-US" b="1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20377F3-92F4-1E6A-C715-AEEAD8C6864B}"/>
              </a:ext>
            </a:extLst>
          </p:cNvPr>
          <p:cNvSpPr txBox="1"/>
          <p:nvPr/>
        </p:nvSpPr>
        <p:spPr>
          <a:xfrm>
            <a:off x="10303785" y="2587463"/>
            <a:ext cx="7283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dirty="0"/>
              <a:t>Start treatment interventions patient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E59C0CE-4682-1D75-29F3-8281D811CDB4}"/>
              </a:ext>
            </a:extLst>
          </p:cNvPr>
          <p:cNvCxnSpPr/>
          <p:nvPr/>
        </p:nvCxnSpPr>
        <p:spPr>
          <a:xfrm flipH="1">
            <a:off x="4568384" y="1789944"/>
            <a:ext cx="1714" cy="443502"/>
          </a:xfrm>
          <a:prstGeom prst="straightConnector1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9691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61E594A7010A4990DE57D0DA03F216" ma:contentTypeVersion="13" ma:contentTypeDescription="Een nieuw document maken." ma:contentTypeScope="" ma:versionID="0ffadf0f86c5b8896202644f364ac52a">
  <xsd:schema xmlns:xsd="http://www.w3.org/2001/XMLSchema" xmlns:xs="http://www.w3.org/2001/XMLSchema" xmlns:p="http://schemas.microsoft.com/office/2006/metadata/properties" xmlns:ns2="796c9f15-a796-493b-867e-af6e967cc455" xmlns:ns3="55887b6c-d829-44d4-a996-8f86b341f397" targetNamespace="http://schemas.microsoft.com/office/2006/metadata/properties" ma:root="true" ma:fieldsID="866b5a80f216531d24785d240b092df4" ns2:_="" ns3:_="">
    <xsd:import namespace="796c9f15-a796-493b-867e-af6e967cc455"/>
    <xsd:import namespace="55887b6c-d829-44d4-a996-8f86b341f3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c9f15-a796-493b-867e-af6e967cc4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433ac669-86af-4723-9d99-66b044ad06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87b6c-d829-44d4-a996-8f86b341f39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3fa7d2-e73d-4837-81f8-931583ec1333}" ma:internalName="TaxCatchAll" ma:showField="CatchAllData" ma:web="55887b6c-d829-44d4-a996-8f86b341f3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887b6c-d829-44d4-a996-8f86b341f397" xsi:nil="true"/>
    <lcf76f155ced4ddcb4097134ff3c332f xmlns="796c9f15-a796-493b-867e-af6e967cc45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9354FF-2462-4809-84D3-A9F0D270BD9F}"/>
</file>

<file path=customXml/itemProps2.xml><?xml version="1.0" encoding="utf-8"?>
<ds:datastoreItem xmlns:ds="http://schemas.openxmlformats.org/officeDocument/2006/customXml" ds:itemID="{91D2E331-7995-4D79-9A42-3D028C3B1F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506EB5-4BCB-446A-B224-BD80F08336BD}">
  <ds:schemaRefs>
    <ds:schemaRef ds:uri="7951be1a-4a3e-4eff-8842-bbb73268417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Kantoorthema</vt:lpstr>
      <vt:lpstr>PowerPoint Presentation</vt:lpstr>
    </vt:vector>
  </TitlesOfParts>
  <Company>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Veltink, J.M. (Jet)</dc:creator>
  <cp:revision>969</cp:revision>
  <dcterms:created xsi:type="dcterms:W3CDTF">2025-08-12T13:13:27Z</dcterms:created>
  <dcterms:modified xsi:type="dcterms:W3CDTF">2026-05-28T10:53:54Z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0x0101000161E594A7010A4990DE57D0DA03F216</vt:lpwstr>
  </property>
</Properties>
</file>