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95" r:id="rId2"/>
    <p:sldId id="475" r:id="rId3"/>
    <p:sldId id="478" r:id="rId4"/>
    <p:sldId id="476" r:id="rId5"/>
    <p:sldId id="467" r:id="rId6"/>
    <p:sldId id="468" r:id="rId7"/>
    <p:sldId id="470" r:id="rId8"/>
    <p:sldId id="471" r:id="rId9"/>
    <p:sldId id="477" r:id="rId10"/>
  </p:sldIdLst>
  <p:sldSz cx="9144000" cy="6858000" type="screen4x3"/>
  <p:notesSz cx="6797675"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201">
          <p15:clr>
            <a:srgbClr val="A4A3A4"/>
          </p15:clr>
        </p15:guide>
        <p15:guide id="2" pos="3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guide id="3" orient="horz" pos="3127">
          <p15:clr>
            <a:srgbClr val="A4A3A4"/>
          </p15:clr>
        </p15:guide>
        <p15:guide id="4"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651"/>
    <a:srgbClr val="004621"/>
    <a:srgbClr val="006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04"/>
    <p:restoredTop sz="96441" autoAdjust="0"/>
  </p:normalViewPr>
  <p:slideViewPr>
    <p:cSldViewPr>
      <p:cViewPr>
        <p:scale>
          <a:sx n="83" d="100"/>
          <a:sy n="83" d="100"/>
        </p:scale>
        <p:origin x="-1363" y="-120"/>
      </p:cViewPr>
      <p:guideLst>
        <p:guide orient="horz" pos="4201"/>
        <p:guide pos="34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90" d="100"/>
          <a:sy n="90" d="100"/>
        </p:scale>
        <p:origin x="-3744" y="-96"/>
      </p:cViewPr>
      <p:guideLst>
        <p:guide orient="horz" pos="2880"/>
        <p:guide orient="horz" pos="3127"/>
        <p:guide pos="216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D0E893DD-2550-44B0-8DB7-EF908CE380FD}" type="datetimeFigureOut">
              <a:rPr lang="nl-NL" smtClean="0"/>
              <a:t>11-1-2018</a:t>
            </a:fld>
            <a:endParaRPr lang="nl-NL"/>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C96CAD8C-ED6C-4C3B-926F-8744773A8263}" type="slidenum">
              <a:rPr lang="nl-NL" smtClean="0"/>
              <a:t>‹N°›</a:t>
            </a:fld>
            <a:endParaRPr lang="nl-NL"/>
          </a:p>
        </p:txBody>
      </p:sp>
    </p:spTree>
    <p:extLst>
      <p:ext uri="{BB962C8B-B14F-4D97-AF65-F5344CB8AC3E}">
        <p14:creationId xmlns:p14="http://schemas.microsoft.com/office/powerpoint/2010/main" val="2281732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31F0134E-AD50-439B-A1DF-00523C931F74}" type="datetimeFigureOut">
              <a:rPr lang="fr-FR" smtClean="0"/>
              <a:t>11/01/2018</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8E1FF32D-15AF-43EF-9243-FCFE8B0EAFFE}" type="slidenum">
              <a:rPr lang="fr-FR" smtClean="0"/>
              <a:t>‹N°›</a:t>
            </a:fld>
            <a:endParaRPr lang="fr-FR"/>
          </a:p>
        </p:txBody>
      </p:sp>
    </p:spTree>
    <p:extLst>
      <p:ext uri="{BB962C8B-B14F-4D97-AF65-F5344CB8AC3E}">
        <p14:creationId xmlns:p14="http://schemas.microsoft.com/office/powerpoint/2010/main" val="3118624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fld id="{8E1FF32D-15AF-43EF-9243-FCFE8B0EAFFE}" type="slidenum">
              <a:rPr lang="fr-FR" smtClean="0"/>
              <a:t>2</a:t>
            </a:fld>
            <a:endParaRPr lang="fr-FR"/>
          </a:p>
        </p:txBody>
      </p:sp>
    </p:spTree>
    <p:extLst>
      <p:ext uri="{BB962C8B-B14F-4D97-AF65-F5344CB8AC3E}">
        <p14:creationId xmlns:p14="http://schemas.microsoft.com/office/powerpoint/2010/main" val="3477026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fld id="{8E1FF32D-15AF-43EF-9243-FCFE8B0EAFFE}" type="slidenum">
              <a:rPr lang="fr-FR" smtClean="0"/>
              <a:t>4</a:t>
            </a:fld>
            <a:endParaRPr lang="fr-FR"/>
          </a:p>
        </p:txBody>
      </p:sp>
    </p:spTree>
    <p:extLst>
      <p:ext uri="{BB962C8B-B14F-4D97-AF65-F5344CB8AC3E}">
        <p14:creationId xmlns:p14="http://schemas.microsoft.com/office/powerpoint/2010/main" val="605180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fld id="{8E1FF32D-15AF-43EF-9243-FCFE8B0EAFFE}" type="slidenum">
              <a:rPr lang="fr-FR" smtClean="0"/>
              <a:t>5</a:t>
            </a:fld>
            <a:endParaRPr lang="fr-FR"/>
          </a:p>
        </p:txBody>
      </p:sp>
    </p:spTree>
    <p:extLst>
      <p:ext uri="{BB962C8B-B14F-4D97-AF65-F5344CB8AC3E}">
        <p14:creationId xmlns:p14="http://schemas.microsoft.com/office/powerpoint/2010/main" val="6683459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fld id="{8E1FF32D-15AF-43EF-9243-FCFE8B0EAFFE}" type="slidenum">
              <a:rPr lang="fr-FR" smtClean="0"/>
              <a:t>7</a:t>
            </a:fld>
            <a:endParaRPr lang="fr-FR"/>
          </a:p>
        </p:txBody>
      </p:sp>
    </p:spTree>
    <p:extLst>
      <p:ext uri="{BB962C8B-B14F-4D97-AF65-F5344CB8AC3E}">
        <p14:creationId xmlns:p14="http://schemas.microsoft.com/office/powerpoint/2010/main" val="12671068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fld id="{8E1FF32D-15AF-43EF-9243-FCFE8B0EAFFE}" type="slidenum">
              <a:rPr lang="fr-FR" smtClean="0"/>
              <a:t>8</a:t>
            </a:fld>
            <a:endParaRPr lang="fr-FR"/>
          </a:p>
        </p:txBody>
      </p:sp>
    </p:spTree>
    <p:extLst>
      <p:ext uri="{BB962C8B-B14F-4D97-AF65-F5344CB8AC3E}">
        <p14:creationId xmlns:p14="http://schemas.microsoft.com/office/powerpoint/2010/main" val="22208183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95536" y="548680"/>
            <a:ext cx="8280920" cy="1181993"/>
          </a:xfrm>
        </p:spPr>
        <p:txBody>
          <a:bodyPr wrap="square" anchor="b" anchorCtr="0">
            <a:noAutofit/>
          </a:bodyPr>
          <a:lstStyle>
            <a:lvl1pPr algn="l">
              <a:defRPr sz="3400">
                <a:solidFill>
                  <a:schemeClr val="bg1"/>
                </a:solidFill>
                <a:latin typeface="Arial" pitchFamily="34" charset="0"/>
                <a:cs typeface="Arial" pitchFamily="34" charset="0"/>
              </a:defRPr>
            </a:lvl1pPr>
          </a:lstStyle>
          <a:p>
            <a:r>
              <a:rPr lang="en-US" dirty="0"/>
              <a:t>Title of your presentation </a:t>
            </a:r>
            <a:br>
              <a:rPr lang="en-US" dirty="0"/>
            </a:br>
            <a:r>
              <a:rPr lang="de-DE" dirty="0"/>
              <a:t>(Arial bold 34 pts)</a:t>
            </a:r>
            <a:endParaRPr lang="nl-NL" dirty="0"/>
          </a:p>
        </p:txBody>
      </p:sp>
      <p:sp>
        <p:nvSpPr>
          <p:cNvPr id="3" name="Subtitle 2"/>
          <p:cNvSpPr>
            <a:spLocks noGrp="1"/>
          </p:cNvSpPr>
          <p:nvPr>
            <p:ph type="subTitle" idx="1" hasCustomPrompt="1"/>
          </p:nvPr>
        </p:nvSpPr>
        <p:spPr>
          <a:xfrm>
            <a:off x="395536" y="1844824"/>
            <a:ext cx="7272808" cy="864096"/>
          </a:xfrm>
        </p:spPr>
        <p:txBody>
          <a:bodyPr>
            <a:noAutofit/>
          </a:bodyPr>
          <a:lstStyle>
            <a:lvl1pPr marL="0" indent="0" algn="l">
              <a:buNone/>
              <a:defRPr sz="2000">
                <a:solidFill>
                  <a:schemeClr val="bg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a:t>Event/Occasion, date (Arial regular 20 </a:t>
            </a:r>
            <a:r>
              <a:rPr lang="en-GB" noProof="0" dirty="0" err="1"/>
              <a:t>pts</a:t>
            </a:r>
            <a:r>
              <a:rPr lang="en-GB" noProof="0" dirty="0"/>
              <a:t>) </a:t>
            </a:r>
          </a:p>
          <a:p>
            <a:r>
              <a:rPr lang="en-GB" noProof="0" dirty="0"/>
              <a:t>Name of the speaker (Arial regular 20 </a:t>
            </a:r>
            <a:r>
              <a:rPr lang="en-GB" noProof="0" dirty="0" err="1"/>
              <a:t>pts</a:t>
            </a:r>
            <a:r>
              <a:rPr lang="en-GB" noProof="0" dirty="0"/>
              <a:t>)</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eparator 6">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395536" y="404664"/>
            <a:ext cx="8280920" cy="1470025"/>
          </a:xfrm>
        </p:spPr>
        <p:txBody>
          <a:bodyPr>
            <a:noAutofit/>
          </a:bodyPr>
          <a:lstStyle>
            <a:lvl1pPr algn="l">
              <a:defRPr sz="2800" b="1">
                <a:solidFill>
                  <a:schemeClr val="bg1"/>
                </a:solidFill>
                <a:latin typeface="Arial" pitchFamily="34" charset="0"/>
                <a:cs typeface="Arial" pitchFamily="34" charset="0"/>
              </a:defRPr>
            </a:lvl1pPr>
          </a:lstStyle>
          <a:p>
            <a:r>
              <a:rPr lang="en-GB" noProof="0" dirty="0"/>
              <a:t>Title of your separator slide </a:t>
            </a:r>
            <a:br>
              <a:rPr lang="en-GB" noProof="0" dirty="0"/>
            </a:br>
            <a:r>
              <a:rPr lang="en-GB" noProof="0" dirty="0"/>
              <a:t>(Arial bold 28 </a:t>
            </a:r>
            <a:r>
              <a:rPr lang="en-GB" noProof="0" dirty="0" err="1"/>
              <a:t>pts</a:t>
            </a:r>
            <a:r>
              <a:rPr lang="en-GB" noProof="0" dirty="0"/>
              <a:t>)</a:t>
            </a:r>
          </a:p>
        </p:txBody>
      </p:sp>
    </p:spTree>
    <p:extLst>
      <p:ext uri="{BB962C8B-B14F-4D97-AF65-F5344CB8AC3E}">
        <p14:creationId xmlns:p14="http://schemas.microsoft.com/office/powerpoint/2010/main" val="1118479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1_Separator 6">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395536" y="404664"/>
            <a:ext cx="8280920" cy="1470025"/>
          </a:xfrm>
        </p:spPr>
        <p:txBody>
          <a:bodyPr>
            <a:noAutofit/>
          </a:bodyPr>
          <a:lstStyle>
            <a:lvl1pPr algn="l">
              <a:defRPr sz="2800" b="1">
                <a:solidFill>
                  <a:schemeClr val="bg1"/>
                </a:solidFill>
                <a:latin typeface="Arial" pitchFamily="34" charset="0"/>
                <a:cs typeface="Arial" pitchFamily="34" charset="0"/>
              </a:defRPr>
            </a:lvl1pPr>
          </a:lstStyle>
          <a:p>
            <a:r>
              <a:rPr lang="en-GB" noProof="0" dirty="0"/>
              <a:t>Title of your separator slide </a:t>
            </a:r>
            <a:br>
              <a:rPr lang="en-GB" noProof="0" dirty="0"/>
            </a:br>
            <a:r>
              <a:rPr lang="en-GB" noProof="0" dirty="0"/>
              <a:t>(Arial bold 28 </a:t>
            </a:r>
            <a:r>
              <a:rPr lang="en-GB" noProof="0" dirty="0" err="1"/>
              <a:t>pts</a:t>
            </a:r>
            <a:r>
              <a:rPr lang="en-GB" noProof="0" dirty="0"/>
              <a:t>)</a:t>
            </a:r>
          </a:p>
        </p:txBody>
      </p:sp>
    </p:spTree>
    <p:extLst>
      <p:ext uri="{BB962C8B-B14F-4D97-AF65-F5344CB8AC3E}">
        <p14:creationId xmlns:p14="http://schemas.microsoft.com/office/powerpoint/2010/main" val="2367736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8000" y="144000"/>
            <a:ext cx="6228000" cy="828000"/>
          </a:xfrm>
        </p:spPr>
        <p:txBody>
          <a:bodyPr/>
          <a:lstStyle>
            <a:lvl1pPr>
              <a:defRPr>
                <a:solidFill>
                  <a:srgbClr val="00A651"/>
                </a:solidFill>
              </a:defRPr>
            </a:lvl1pPr>
          </a:lstStyle>
          <a:p>
            <a:r>
              <a:rPr lang="en-GB" noProof="0" dirty="0"/>
              <a:t>Title of your slide (Arial bold 24 </a:t>
            </a:r>
            <a:r>
              <a:rPr lang="en-GB" noProof="0" dirty="0" err="1"/>
              <a:t>pts</a:t>
            </a:r>
            <a:r>
              <a:rPr lang="en-GB" noProof="0" dirty="0"/>
              <a:t>)</a:t>
            </a:r>
            <a:br>
              <a:rPr lang="en-GB" noProof="0" dirty="0"/>
            </a:br>
            <a:r>
              <a:rPr lang="en-GB" noProof="0" dirty="0"/>
              <a:t>Subtitle - if applicable - (Arial bold 24 </a:t>
            </a:r>
            <a:r>
              <a:rPr lang="en-GB" noProof="0" dirty="0" err="1"/>
              <a:t>pts</a:t>
            </a:r>
            <a:r>
              <a:rPr lang="en-GB" noProof="0" dirty="0"/>
              <a:t>)</a:t>
            </a:r>
          </a:p>
        </p:txBody>
      </p:sp>
      <p:sp>
        <p:nvSpPr>
          <p:cNvPr id="8" name="Content Placeholder 2"/>
          <p:cNvSpPr>
            <a:spLocks noGrp="1"/>
          </p:cNvSpPr>
          <p:nvPr>
            <p:ph idx="1" hasCustomPrompt="1"/>
          </p:nvPr>
        </p:nvSpPr>
        <p:spPr>
          <a:xfrm>
            <a:off x="468000" y="1332000"/>
            <a:ext cx="8352472" cy="5040000"/>
          </a:xfrm>
        </p:spPr>
        <p:txBody>
          <a:bodyPr>
            <a:noAutofit/>
          </a:bodyPr>
          <a:lstStyle>
            <a:lvl1pPr marL="342900" marR="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
              <a:tabLst/>
              <a:defRPr sz="2200" baseline="0"/>
            </a:lvl1pPr>
            <a:lvl2pPr>
              <a:defRPr sz="2000"/>
            </a:lvl2pPr>
            <a:lvl3pPr>
              <a:defRPr sz="1800"/>
            </a:lvl3pPr>
            <a:lvl4pPr>
              <a:defRPr sz="1600"/>
            </a:lvl4pPr>
            <a:lvl5pPr>
              <a:defRPr sz="1600"/>
            </a:lvl5pPr>
          </a:lstStyle>
          <a:p>
            <a:pPr marL="0" marR="0" lvl="0" indent="0" algn="l" defTabSz="914400" rtl="0" eaLnBrk="1" fontAlgn="auto" latinLnBrk="0" hangingPunct="1">
              <a:lnSpc>
                <a:spcPct val="100000"/>
              </a:lnSpc>
              <a:spcBef>
                <a:spcPct val="20000"/>
              </a:spcBef>
              <a:spcAft>
                <a:spcPts val="0"/>
              </a:spcAft>
              <a:buClrTx/>
              <a:buSzTx/>
              <a:buFont typeface="Wingdings" panose="05000000000000000000" pitchFamily="2" charset="2"/>
              <a:buNone/>
              <a:tabLst/>
              <a:defRPr/>
            </a:pPr>
            <a:r>
              <a:rPr lang="en-GB" noProof="0" dirty="0"/>
              <a:t>Click to edit Master text styles (22 </a:t>
            </a:r>
            <a:r>
              <a:rPr lang="en-GB" noProof="0" dirty="0" err="1"/>
              <a:t>pts</a:t>
            </a:r>
            <a:r>
              <a:rPr lang="en-GB" noProof="0" dirty="0"/>
              <a:t>)</a:t>
            </a:r>
          </a:p>
          <a:p>
            <a:pPr lvl="0"/>
            <a:endParaRPr lang="en-GB" noProof="0" dirty="0"/>
          </a:p>
          <a:p>
            <a:pPr lvl="0"/>
            <a:r>
              <a:rPr lang="en-GB" noProof="0" dirty="0"/>
              <a:t>Click to edit Master text styles (22 </a:t>
            </a:r>
            <a:r>
              <a:rPr lang="en-GB" noProof="0" dirty="0" err="1"/>
              <a:t>pts</a:t>
            </a:r>
            <a:r>
              <a:rPr lang="en-GB" noProof="0" dirty="0"/>
              <a:t>)</a:t>
            </a:r>
          </a:p>
          <a:p>
            <a:pPr lvl="1"/>
            <a:r>
              <a:rPr lang="en-GB" noProof="0" dirty="0"/>
              <a:t>Second level (20 </a:t>
            </a:r>
            <a:r>
              <a:rPr lang="en-GB" noProof="0" dirty="0" err="1"/>
              <a:t>pts</a:t>
            </a:r>
            <a:r>
              <a:rPr lang="en-GB" noProof="0" dirty="0"/>
              <a:t>)</a:t>
            </a:r>
          </a:p>
          <a:p>
            <a:pPr lvl="2"/>
            <a:r>
              <a:rPr lang="en-GB" noProof="0" dirty="0"/>
              <a:t>Third level (18 </a:t>
            </a:r>
            <a:r>
              <a:rPr lang="en-GB" noProof="0" dirty="0" err="1"/>
              <a:t>pts</a:t>
            </a:r>
            <a:r>
              <a:rPr lang="en-GB" noProof="0" dirty="0"/>
              <a:t>)</a:t>
            </a:r>
          </a:p>
          <a:p>
            <a:pPr lvl="3"/>
            <a:r>
              <a:rPr lang="en-GB" noProof="0" dirty="0"/>
              <a:t>Fourth level (16 </a:t>
            </a:r>
            <a:r>
              <a:rPr lang="en-GB" noProof="0" dirty="0" err="1"/>
              <a:t>pts</a:t>
            </a:r>
            <a:r>
              <a:rPr lang="en-GB" noProof="0" dirty="0"/>
              <a:t>)</a:t>
            </a:r>
          </a:p>
          <a:p>
            <a:pPr lvl="4"/>
            <a:r>
              <a:rPr lang="en-GB" noProof="0" dirty="0"/>
              <a:t>Fifth level (16 </a:t>
            </a:r>
            <a:r>
              <a:rPr lang="en-GB" noProof="0" dirty="0" err="1"/>
              <a:t>pts</a:t>
            </a:r>
            <a:r>
              <a:rPr lang="en-GB" noProof="0" dirty="0"/>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lis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 name="Content Placeholder 2"/>
          <p:cNvSpPr>
            <a:spLocks noGrp="1"/>
          </p:cNvSpPr>
          <p:nvPr>
            <p:ph idx="1"/>
          </p:nvPr>
        </p:nvSpPr>
        <p:spPr>
          <a:xfrm>
            <a:off x="468000" y="1332000"/>
            <a:ext cx="8352472" cy="5040000"/>
          </a:xfrm>
        </p:spPr>
        <p:txBody>
          <a:bodyPr>
            <a:normAutofit/>
          </a:bodyPr>
          <a:lstStyle>
            <a:lvl1pPr marL="0" indent="0">
              <a:buNone/>
              <a:defRPr sz="2200" baseline="0"/>
            </a:lvl1pPr>
            <a:lvl2pPr>
              <a:defRPr sz="2000"/>
            </a:lvl2pPr>
            <a:lvl3pPr>
              <a:defRPr sz="1800"/>
            </a:lvl3pPr>
            <a:lvl4pPr>
              <a:defRPr sz="1600"/>
            </a:lvl4pPr>
            <a:lvl5pPr>
              <a:defRPr sz="1600"/>
            </a:lvl5pPr>
          </a:lstStyle>
          <a:p>
            <a:pPr lvl="0"/>
            <a:r>
              <a:rPr lang="en-US" noProof="0"/>
              <a:t>Click to edit Master text styles</a:t>
            </a:r>
          </a:p>
        </p:txBody>
      </p:sp>
      <p:sp>
        <p:nvSpPr>
          <p:cNvPr id="2" name="Title 1"/>
          <p:cNvSpPr>
            <a:spLocks noGrp="1"/>
          </p:cNvSpPr>
          <p:nvPr>
            <p:ph type="title" hasCustomPrompt="1"/>
          </p:nvPr>
        </p:nvSpPr>
        <p:spPr/>
        <p:txBody>
          <a:bodyPr/>
          <a:lstStyle>
            <a:lvl1pPr>
              <a:defRPr>
                <a:solidFill>
                  <a:schemeClr val="accent1"/>
                </a:solidFill>
              </a:defRPr>
            </a:lvl1pPr>
          </a:lstStyle>
          <a:p>
            <a:r>
              <a:rPr lang="en-GB" noProof="0" dirty="0"/>
              <a:t>Title of your slide (Arial bold 24 </a:t>
            </a:r>
            <a:r>
              <a:rPr lang="en-GB" noProof="0" dirty="0" err="1"/>
              <a:t>pts</a:t>
            </a:r>
            <a:r>
              <a:rPr lang="en-GB" noProof="0" dirty="0"/>
              <a:t>)</a:t>
            </a:r>
            <a:br>
              <a:rPr lang="en-GB" noProof="0" dirty="0"/>
            </a:br>
            <a:r>
              <a:rPr lang="en-GB" noProof="0" dirty="0"/>
              <a:t>Subtitle - if applicable - (Arial bold 22 </a:t>
            </a:r>
            <a:r>
              <a:rPr lang="en-GB" noProof="0" dirty="0" err="1"/>
              <a:t>pts</a:t>
            </a:r>
            <a:r>
              <a:rPr lang="en-GB" noProof="0" dirty="0"/>
              <a: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r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chor="b" anchorCtr="0"/>
          <a:lstStyle>
            <a:lvl1pPr>
              <a:defRPr>
                <a:solidFill>
                  <a:schemeClr val="accent1"/>
                </a:solidFill>
              </a:defRPr>
            </a:lvl1pPr>
          </a:lstStyle>
          <a:p>
            <a:r>
              <a:rPr lang="en-GB" noProof="0" dirty="0"/>
              <a:t>Example of a chart</a:t>
            </a:r>
          </a:p>
        </p:txBody>
      </p:sp>
      <p:sp>
        <p:nvSpPr>
          <p:cNvPr id="7" name="Content Placeholder 2"/>
          <p:cNvSpPr>
            <a:spLocks noGrp="1"/>
          </p:cNvSpPr>
          <p:nvPr>
            <p:ph idx="1"/>
          </p:nvPr>
        </p:nvSpPr>
        <p:spPr>
          <a:xfrm>
            <a:off x="468000" y="1332000"/>
            <a:ext cx="8352000" cy="5040000"/>
          </a:xfrm>
        </p:spPr>
        <p:txBody>
          <a:bodyPr>
            <a:noAutofit/>
          </a:bodyPr>
          <a:lstStyle>
            <a:lvl1pPr marL="0" indent="0">
              <a:buNone/>
              <a:defRPr sz="2200" baseline="0"/>
            </a:lvl1pPr>
            <a:lvl2pPr>
              <a:defRPr sz="2000"/>
            </a:lvl2pPr>
            <a:lvl3pPr>
              <a:defRPr sz="1800"/>
            </a:lvl3pPr>
            <a:lvl4pPr>
              <a:defRPr sz="1600"/>
            </a:lvl4pPr>
            <a:lvl5pPr>
              <a:defRPr sz="1600"/>
            </a:lvl5pPr>
          </a:lstStyle>
          <a:p>
            <a:pPr lvl="0"/>
            <a:r>
              <a:rPr lang="en-US" noProof="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parator 1">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95536" y="404664"/>
            <a:ext cx="8280920" cy="1470025"/>
          </a:xfrm>
        </p:spPr>
        <p:txBody>
          <a:bodyPr>
            <a:noAutofit/>
          </a:bodyPr>
          <a:lstStyle>
            <a:lvl1pPr algn="l">
              <a:defRPr sz="2800" b="1">
                <a:solidFill>
                  <a:schemeClr val="bg1"/>
                </a:solidFill>
                <a:latin typeface="Arial" pitchFamily="34" charset="0"/>
                <a:cs typeface="Arial" pitchFamily="34" charset="0"/>
              </a:defRPr>
            </a:lvl1pPr>
          </a:lstStyle>
          <a:p>
            <a:r>
              <a:rPr lang="en-GB" noProof="0" dirty="0"/>
              <a:t>Title of your separator slide </a:t>
            </a:r>
            <a:br>
              <a:rPr lang="en-GB" noProof="0" dirty="0"/>
            </a:br>
            <a:r>
              <a:rPr lang="en-GB" noProof="0" dirty="0"/>
              <a:t>(Arial bold 28 </a:t>
            </a:r>
            <a:r>
              <a:rPr lang="en-GB" noProof="0" dirty="0" err="1"/>
              <a:t>pts</a:t>
            </a:r>
            <a:r>
              <a:rPr lang="en-GB" noProof="0" dirty="0"/>
              <a:t>)</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parator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p:cNvSpPr>
            <a:spLocks noGrp="1"/>
          </p:cNvSpPr>
          <p:nvPr>
            <p:ph type="ctrTitle" hasCustomPrompt="1"/>
          </p:nvPr>
        </p:nvSpPr>
        <p:spPr>
          <a:xfrm>
            <a:off x="395536" y="404664"/>
            <a:ext cx="8280920" cy="1470025"/>
          </a:xfrm>
        </p:spPr>
        <p:txBody>
          <a:bodyPr>
            <a:noAutofit/>
          </a:bodyPr>
          <a:lstStyle>
            <a:lvl1pPr algn="l">
              <a:defRPr sz="2800" b="1">
                <a:solidFill>
                  <a:schemeClr val="bg1"/>
                </a:solidFill>
                <a:latin typeface="Arial" pitchFamily="34" charset="0"/>
                <a:cs typeface="Arial" pitchFamily="34" charset="0"/>
              </a:defRPr>
            </a:lvl1pPr>
          </a:lstStyle>
          <a:p>
            <a:r>
              <a:rPr lang="en-GB" noProof="0" dirty="0"/>
              <a:t>Title of your separator slide </a:t>
            </a:r>
            <a:br>
              <a:rPr lang="en-GB" noProof="0" dirty="0"/>
            </a:br>
            <a:r>
              <a:rPr lang="en-GB" noProof="0" dirty="0"/>
              <a:t>(Arial bold 28 </a:t>
            </a:r>
            <a:r>
              <a:rPr lang="en-GB" noProof="0" dirty="0" err="1"/>
              <a:t>pts</a:t>
            </a:r>
            <a:r>
              <a:rPr lang="en-GB" noProof="0" dirty="0"/>
              <a:t>)</a:t>
            </a:r>
          </a:p>
        </p:txBody>
      </p:sp>
    </p:spTree>
    <p:extLst>
      <p:ext uri="{BB962C8B-B14F-4D97-AF65-F5344CB8AC3E}">
        <p14:creationId xmlns:p14="http://schemas.microsoft.com/office/powerpoint/2010/main" val="1512901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parator 3">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itle 1"/>
          <p:cNvSpPr>
            <a:spLocks noGrp="1"/>
          </p:cNvSpPr>
          <p:nvPr>
            <p:ph type="ctrTitle" hasCustomPrompt="1"/>
          </p:nvPr>
        </p:nvSpPr>
        <p:spPr>
          <a:xfrm>
            <a:off x="395536" y="404664"/>
            <a:ext cx="8280920" cy="1470025"/>
          </a:xfrm>
        </p:spPr>
        <p:txBody>
          <a:bodyPr>
            <a:noAutofit/>
          </a:bodyPr>
          <a:lstStyle>
            <a:lvl1pPr algn="l">
              <a:defRPr sz="2800" b="1">
                <a:solidFill>
                  <a:schemeClr val="bg1"/>
                </a:solidFill>
                <a:latin typeface="Arial" pitchFamily="34" charset="0"/>
                <a:cs typeface="Arial" pitchFamily="34" charset="0"/>
              </a:defRPr>
            </a:lvl1pPr>
          </a:lstStyle>
          <a:p>
            <a:r>
              <a:rPr lang="en-GB" noProof="0" dirty="0"/>
              <a:t>Title of your separator slide </a:t>
            </a:r>
            <a:br>
              <a:rPr lang="en-GB" noProof="0" dirty="0"/>
            </a:br>
            <a:r>
              <a:rPr lang="en-GB" noProof="0" dirty="0"/>
              <a:t>(Arial bold 28 </a:t>
            </a:r>
            <a:r>
              <a:rPr lang="en-GB" noProof="0" dirty="0" err="1"/>
              <a:t>pts</a:t>
            </a:r>
            <a:r>
              <a:rPr lang="en-GB" noProof="0" dirty="0"/>
              <a:t>)</a:t>
            </a:r>
          </a:p>
        </p:txBody>
      </p:sp>
    </p:spTree>
    <p:extLst>
      <p:ext uri="{BB962C8B-B14F-4D97-AF65-F5344CB8AC3E}">
        <p14:creationId xmlns:p14="http://schemas.microsoft.com/office/powerpoint/2010/main" val="37647353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parator 4">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itle 1"/>
          <p:cNvSpPr>
            <a:spLocks noGrp="1"/>
          </p:cNvSpPr>
          <p:nvPr>
            <p:ph type="ctrTitle" hasCustomPrompt="1"/>
          </p:nvPr>
        </p:nvSpPr>
        <p:spPr>
          <a:xfrm>
            <a:off x="395536" y="404664"/>
            <a:ext cx="8280920" cy="1470025"/>
          </a:xfrm>
        </p:spPr>
        <p:txBody>
          <a:bodyPr>
            <a:noAutofit/>
          </a:bodyPr>
          <a:lstStyle>
            <a:lvl1pPr algn="l">
              <a:defRPr sz="2800" b="1">
                <a:solidFill>
                  <a:schemeClr val="bg1"/>
                </a:solidFill>
                <a:latin typeface="Arial" pitchFamily="34" charset="0"/>
                <a:cs typeface="Arial" pitchFamily="34" charset="0"/>
              </a:defRPr>
            </a:lvl1pPr>
          </a:lstStyle>
          <a:p>
            <a:r>
              <a:rPr lang="en-GB" noProof="0" dirty="0"/>
              <a:t>Title of your separator slide </a:t>
            </a:r>
            <a:br>
              <a:rPr lang="en-GB" noProof="0" dirty="0"/>
            </a:br>
            <a:r>
              <a:rPr lang="en-GB" noProof="0" dirty="0"/>
              <a:t>(Arial bold 28 </a:t>
            </a:r>
            <a:r>
              <a:rPr lang="en-GB" noProof="0" dirty="0" err="1"/>
              <a:t>pts</a:t>
            </a:r>
            <a:r>
              <a:rPr lang="en-GB" noProof="0" dirty="0"/>
              <a:t>)</a:t>
            </a:r>
          </a:p>
        </p:txBody>
      </p:sp>
    </p:spTree>
    <p:extLst>
      <p:ext uri="{BB962C8B-B14F-4D97-AF65-F5344CB8AC3E}">
        <p14:creationId xmlns:p14="http://schemas.microsoft.com/office/powerpoint/2010/main" val="2073416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parator 5">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itle 1"/>
          <p:cNvSpPr>
            <a:spLocks noGrp="1"/>
          </p:cNvSpPr>
          <p:nvPr>
            <p:ph type="ctrTitle" hasCustomPrompt="1"/>
          </p:nvPr>
        </p:nvSpPr>
        <p:spPr>
          <a:xfrm>
            <a:off x="395536" y="404664"/>
            <a:ext cx="8280920" cy="1470025"/>
          </a:xfrm>
        </p:spPr>
        <p:txBody>
          <a:bodyPr>
            <a:noAutofit/>
          </a:bodyPr>
          <a:lstStyle>
            <a:lvl1pPr algn="l">
              <a:defRPr sz="2800" b="1">
                <a:solidFill>
                  <a:schemeClr val="bg1"/>
                </a:solidFill>
                <a:latin typeface="Arial" pitchFamily="34" charset="0"/>
                <a:cs typeface="Arial" pitchFamily="34" charset="0"/>
              </a:defRPr>
            </a:lvl1pPr>
          </a:lstStyle>
          <a:p>
            <a:r>
              <a:rPr lang="en-GB" noProof="0" dirty="0"/>
              <a:t>Title of your separator slide </a:t>
            </a:r>
            <a:br>
              <a:rPr lang="en-GB" noProof="0" dirty="0"/>
            </a:br>
            <a:r>
              <a:rPr lang="en-GB" noProof="0" dirty="0"/>
              <a:t>(Arial bold 28 </a:t>
            </a:r>
            <a:r>
              <a:rPr lang="en-GB" noProof="0" dirty="0" err="1"/>
              <a:t>pts</a:t>
            </a:r>
            <a:r>
              <a:rPr lang="en-GB" noProof="0" dirty="0"/>
              <a:t>)</a:t>
            </a:r>
          </a:p>
        </p:txBody>
      </p:sp>
    </p:spTree>
    <p:extLst>
      <p:ext uri="{BB962C8B-B14F-4D97-AF65-F5344CB8AC3E}">
        <p14:creationId xmlns:p14="http://schemas.microsoft.com/office/powerpoint/2010/main" val="3172205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544" y="144000"/>
            <a:ext cx="6228000" cy="828000"/>
          </a:xfrm>
          <a:prstGeom prst="rect">
            <a:avLst/>
          </a:prstGeom>
        </p:spPr>
        <p:txBody>
          <a:bodyPr vert="horz" wrap="square" lIns="91440" tIns="45720" rIns="91440" bIns="45720" rtlCol="0" anchor="b" anchorCtr="0">
            <a:noAutofit/>
          </a:bodyPr>
          <a:lstStyle/>
          <a:p>
            <a:r>
              <a:rPr lang="en-US" dirty="0"/>
              <a:t>Title of your slide (Arial bold 24 </a:t>
            </a:r>
            <a:r>
              <a:rPr lang="en-US" dirty="0" err="1"/>
              <a:t>pts</a:t>
            </a:r>
            <a:r>
              <a:rPr lang="en-US" dirty="0"/>
              <a:t>)</a:t>
            </a:r>
            <a:br>
              <a:rPr lang="en-US" dirty="0"/>
            </a:br>
            <a:r>
              <a:rPr lang="en-US" dirty="0"/>
              <a:t>Subtitle - if applicable - (Arial bold 24 </a:t>
            </a:r>
            <a:r>
              <a:rPr lang="en-US" dirty="0" err="1"/>
              <a:t>pts</a:t>
            </a:r>
            <a:r>
              <a:rPr lang="en-US" dirty="0"/>
              <a:t>)</a:t>
            </a:r>
            <a:endParaRPr lang="nl-NL" dirty="0"/>
          </a:p>
        </p:txBody>
      </p:sp>
      <p:sp>
        <p:nvSpPr>
          <p:cNvPr id="3" name="Text Placeholder 2"/>
          <p:cNvSpPr>
            <a:spLocks noGrp="1"/>
          </p:cNvSpPr>
          <p:nvPr>
            <p:ph type="body" idx="1"/>
          </p:nvPr>
        </p:nvSpPr>
        <p:spPr>
          <a:xfrm>
            <a:off x="468000" y="1332000"/>
            <a:ext cx="8352150" cy="5040000"/>
          </a:xfrm>
          <a:prstGeom prst="rect">
            <a:avLst/>
          </a:prstGeom>
        </p:spPr>
        <p:txBody>
          <a:bodyPr vert="horz" wrap="square" lIns="91440" tIns="45720" rIns="91440" bIns="45720" rtlCol="0">
            <a:noAutofit/>
          </a:bodyPr>
          <a:lstStyle/>
          <a:p>
            <a:pPr marL="0" marR="0" lvl="0" indent="0" algn="l" defTabSz="914400" rtl="0" eaLnBrk="1" fontAlgn="auto" latinLnBrk="0" hangingPunct="1">
              <a:lnSpc>
                <a:spcPct val="100000"/>
              </a:lnSpc>
              <a:spcBef>
                <a:spcPct val="20000"/>
              </a:spcBef>
              <a:spcAft>
                <a:spcPts val="0"/>
              </a:spcAft>
              <a:buClrTx/>
              <a:buSzTx/>
              <a:buFont typeface="Wingdings" panose="05000000000000000000" pitchFamily="2" charset="2"/>
              <a:buNone/>
              <a:tabLst/>
              <a:defRPr/>
            </a:pPr>
            <a:r>
              <a:rPr lang="en-GB" noProof="0" dirty="0"/>
              <a:t>Click to edit Master text styles (22 </a:t>
            </a:r>
            <a:r>
              <a:rPr lang="en-GB" noProof="0" dirty="0" err="1"/>
              <a:t>pts</a:t>
            </a:r>
            <a:r>
              <a:rPr lang="en-GB" noProof="0" dirty="0"/>
              <a:t>)</a:t>
            </a:r>
          </a:p>
          <a:p>
            <a:pPr lvl="0"/>
            <a:endParaRPr lang="en-GB" noProof="0" dirty="0"/>
          </a:p>
          <a:p>
            <a:pPr lvl="0"/>
            <a:r>
              <a:rPr lang="en-GB" noProof="0" dirty="0"/>
              <a:t>Click to edit Master text styles (22 </a:t>
            </a:r>
            <a:r>
              <a:rPr lang="en-GB" noProof="0" dirty="0" err="1"/>
              <a:t>pts</a:t>
            </a:r>
            <a:r>
              <a:rPr lang="en-GB" noProof="0" dirty="0"/>
              <a:t>)</a:t>
            </a:r>
          </a:p>
          <a:p>
            <a:pPr lvl="1"/>
            <a:r>
              <a:rPr lang="en-GB" noProof="0" dirty="0"/>
              <a:t>Second level (20 </a:t>
            </a:r>
            <a:r>
              <a:rPr lang="en-GB" noProof="0" dirty="0" err="1"/>
              <a:t>pts</a:t>
            </a:r>
            <a:r>
              <a:rPr lang="en-GB" noProof="0" dirty="0"/>
              <a:t>)</a:t>
            </a:r>
          </a:p>
          <a:p>
            <a:pPr lvl="2"/>
            <a:r>
              <a:rPr lang="en-GB" noProof="0" dirty="0"/>
              <a:t>Third level (18 </a:t>
            </a:r>
            <a:r>
              <a:rPr lang="en-GB" noProof="0" dirty="0" err="1"/>
              <a:t>pts</a:t>
            </a:r>
            <a:r>
              <a:rPr lang="en-GB" noProof="0" dirty="0"/>
              <a:t>)</a:t>
            </a:r>
          </a:p>
          <a:p>
            <a:pPr lvl="3"/>
            <a:r>
              <a:rPr lang="en-GB" noProof="0" dirty="0"/>
              <a:t>Fourth level (16 </a:t>
            </a:r>
            <a:r>
              <a:rPr lang="en-GB" noProof="0" dirty="0" err="1"/>
              <a:t>pts</a:t>
            </a:r>
            <a:r>
              <a:rPr lang="en-GB" noProof="0" dirty="0"/>
              <a:t>)</a:t>
            </a:r>
          </a:p>
          <a:p>
            <a:pPr lvl="4"/>
            <a:r>
              <a:rPr lang="en-GB" noProof="0" dirty="0"/>
              <a:t>Fifth level (16 </a:t>
            </a:r>
            <a:r>
              <a:rPr lang="en-GB" noProof="0" dirty="0" err="1"/>
              <a:t>pts</a:t>
            </a:r>
            <a:r>
              <a:rPr lang="en-GB" noProof="0" dirty="0"/>
              <a:t>)</a:t>
            </a:r>
          </a:p>
        </p:txBody>
      </p:sp>
      <p:sp>
        <p:nvSpPr>
          <p:cNvPr id="9" name="Text Box 774"/>
          <p:cNvSpPr txBox="1">
            <a:spLocks noChangeArrowheads="1"/>
          </p:cNvSpPr>
          <p:nvPr/>
        </p:nvSpPr>
        <p:spPr bwMode="auto">
          <a:xfrm>
            <a:off x="7812360" y="6525344"/>
            <a:ext cx="1201737" cy="214313"/>
          </a:xfrm>
          <a:prstGeom prst="rect">
            <a:avLst/>
          </a:prstGeom>
          <a:noFill/>
          <a:ln w="9525">
            <a:noFill/>
            <a:miter lim="800000"/>
            <a:headEnd/>
            <a:tailEnd/>
          </a:ln>
          <a:effectLst/>
        </p:spPr>
        <p:txBody>
          <a:bodyPr anchor="b">
            <a:spAutoFit/>
          </a:bodyPr>
          <a:lstStyle/>
          <a:p>
            <a:pPr algn="r"/>
            <a:fld id="{B5D6819E-2BB9-42BD-8C27-2B2FF08F3B5E}" type="slidenum">
              <a:rPr lang="en-GB" sz="800" smtClean="0">
                <a:solidFill>
                  <a:srgbClr val="004621"/>
                </a:solidFill>
                <a:latin typeface="Arial" panose="020B0604020202020204" pitchFamily="34" charset="0"/>
                <a:cs typeface="Arial" panose="020B0604020202020204" pitchFamily="34" charset="0"/>
              </a:rPr>
              <a:pPr algn="r"/>
              <a:t>‹N°›</a:t>
            </a:fld>
            <a:endParaRPr lang="en-GB" sz="800" dirty="0">
              <a:solidFill>
                <a:srgbClr val="004621"/>
              </a:solidFill>
              <a:latin typeface="Arial" panose="020B0604020202020204" pitchFamily="34" charset="0"/>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60" r:id="rId4"/>
    <p:sldLayoutId id="2147483661" r:id="rId5"/>
    <p:sldLayoutId id="2147483663" r:id="rId6"/>
    <p:sldLayoutId id="2147483664" r:id="rId7"/>
    <p:sldLayoutId id="2147483665" r:id="rId8"/>
    <p:sldLayoutId id="2147483666" r:id="rId9"/>
    <p:sldLayoutId id="2147483667" r:id="rId10"/>
    <p:sldLayoutId id="2147483668" r:id="rId11"/>
  </p:sldLayoutIdLst>
  <p:txStyles>
    <p:titleStyle>
      <a:lvl1pPr algn="l" defTabSz="914400" rtl="0" eaLnBrk="1" latinLnBrk="0" hangingPunct="1">
        <a:spcBef>
          <a:spcPct val="0"/>
        </a:spcBef>
        <a:buNone/>
        <a:defRPr sz="2400" b="1" kern="1200" baseline="0">
          <a:solidFill>
            <a:srgbClr val="00A651"/>
          </a:solidFill>
          <a:latin typeface="Arial" pitchFamily="34" charset="0"/>
          <a:ea typeface="+mj-ea"/>
          <a:cs typeface="Arial" pitchFamily="34" charset="0"/>
        </a:defRPr>
      </a:lvl1pPr>
    </p:titleStyle>
    <p:bodyStyle>
      <a:lvl1pPr marL="457200" marR="0" indent="-457200" algn="l" defTabSz="914400" rtl="0" eaLnBrk="1" fontAlgn="auto" latinLnBrk="0" hangingPunct="1">
        <a:lnSpc>
          <a:spcPct val="100000"/>
        </a:lnSpc>
        <a:spcBef>
          <a:spcPct val="20000"/>
        </a:spcBef>
        <a:spcAft>
          <a:spcPts val="0"/>
        </a:spcAft>
        <a:buClrTx/>
        <a:buSzTx/>
        <a:buFont typeface="Wingdings" panose="05000000000000000000" pitchFamily="2" charset="2"/>
        <a:buChar char="§"/>
        <a:tabLst/>
        <a:defRPr sz="2200" kern="1200">
          <a:solidFill>
            <a:schemeClr val="tx1"/>
          </a:solidFill>
          <a:latin typeface="Arial" panose="020B0604020202020204" pitchFamily="34" charset="0"/>
          <a:ea typeface="+mn-ea"/>
          <a:cs typeface="Arial" panose="020B0604020202020204" pitchFamily="34" charset="0"/>
        </a:defRPr>
      </a:lvl1pPr>
      <a:lvl2pPr marL="625475" indent="-265113"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898525" indent="-273050" algn="l" defTabSz="914400" rtl="0" eaLnBrk="1" latinLnBrk="0" hangingPunct="1">
        <a:spcBef>
          <a:spcPct val="20000"/>
        </a:spcBef>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3pPr>
      <a:lvl4pPr marL="1163638" indent="-265113" algn="l" defTabSz="914400" rtl="0" eaLnBrk="1" latinLnBrk="0" hangingPunct="1">
        <a:spcBef>
          <a:spcPct val="20000"/>
        </a:spcBef>
        <a:buFont typeface="Arial"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1524000" indent="-360363" algn="l" defTabSz="914400" rtl="0" eaLnBrk="1" latinLnBrk="0" hangingPunct="1">
        <a:spcBef>
          <a:spcPct val="20000"/>
        </a:spcBef>
        <a:buFont typeface="Arial" pitchFamily="34" charset="0"/>
        <a:buChar char="»"/>
        <a:defRPr sz="1600" kern="1200" baseline="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twitter.com/GeorgeSuciuG/status/919917000671006721" TargetMode="External"/><Relationship Id="rId7"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a:xfrm>
            <a:off x="395536" y="404664"/>
            <a:ext cx="8424936" cy="2664296"/>
          </a:xfrm>
        </p:spPr>
        <p:txBody>
          <a:bodyPr/>
          <a:lstStyle/>
          <a:p>
            <a:r>
              <a:rPr lang="fr-FR" dirty="0" smtClean="0"/>
              <a:t>BEIA: </a:t>
            </a:r>
            <a:r>
              <a:rPr lang="fr-FR" dirty="0" err="1"/>
              <a:t>Dissemination</a:t>
            </a:r>
            <a:r>
              <a:rPr lang="fr-FR" dirty="0"/>
              <a:t>, Exploitation and </a:t>
            </a:r>
            <a:r>
              <a:rPr lang="fr-FR" dirty="0" err="1"/>
              <a:t>Standardization</a:t>
            </a:r>
            <a:endParaRPr lang="en-GB" noProof="0" dirty="0"/>
          </a:p>
        </p:txBody>
      </p:sp>
    </p:spTree>
    <p:extLst>
      <p:ext uri="{BB962C8B-B14F-4D97-AF65-F5344CB8AC3E}">
        <p14:creationId xmlns:p14="http://schemas.microsoft.com/office/powerpoint/2010/main" val="1402647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C341755-E3E4-4D99-A928-1992258F61B7}"/>
              </a:ext>
            </a:extLst>
          </p:cNvPr>
          <p:cNvSpPr>
            <a:spLocks noGrp="1"/>
          </p:cNvSpPr>
          <p:nvPr>
            <p:ph type="title"/>
          </p:nvPr>
        </p:nvSpPr>
        <p:spPr/>
        <p:txBody>
          <a:bodyPr/>
          <a:lstStyle/>
          <a:p>
            <a:r>
              <a:rPr lang="en-GB" dirty="0"/>
              <a:t>WP</a:t>
            </a:r>
            <a:r>
              <a:rPr lang="ro-RO" dirty="0"/>
              <a:t>5</a:t>
            </a:r>
            <a:r>
              <a:rPr lang="en-GB" dirty="0"/>
              <a:t> Dissemination, Exploitation &amp; Standardization</a:t>
            </a:r>
            <a:endParaRPr lang="ro-RO" dirty="0"/>
          </a:p>
        </p:txBody>
      </p:sp>
      <p:sp>
        <p:nvSpPr>
          <p:cNvPr id="3" name="Content Placeholder 2">
            <a:extLst>
              <a:ext uri="{FF2B5EF4-FFF2-40B4-BE49-F238E27FC236}">
                <a16:creationId xmlns:a16="http://schemas.microsoft.com/office/drawing/2014/main" xmlns="" id="{B7995ECF-3F42-4844-94DB-7D3E28AC2299}"/>
              </a:ext>
            </a:extLst>
          </p:cNvPr>
          <p:cNvSpPr>
            <a:spLocks noGrp="1"/>
          </p:cNvSpPr>
          <p:nvPr>
            <p:ph idx="1"/>
          </p:nvPr>
        </p:nvSpPr>
        <p:spPr>
          <a:xfrm>
            <a:off x="468000" y="1130924"/>
            <a:ext cx="4104000" cy="5610444"/>
          </a:xfrm>
        </p:spPr>
        <p:txBody>
          <a:bodyPr/>
          <a:lstStyle/>
          <a:p>
            <a:pPr marL="0" lvl="0" indent="0" algn="just">
              <a:spcBef>
                <a:spcPts val="0"/>
              </a:spcBef>
              <a:buNone/>
            </a:pPr>
            <a:r>
              <a:rPr lang="ro-RO" sz="1800" b="1" dirty="0">
                <a:solidFill>
                  <a:srgbClr val="00B050"/>
                </a:solidFill>
                <a:latin typeface="+mn-lt"/>
                <a:cs typeface="+mn-cs"/>
              </a:rPr>
              <a:t>Dissemination</a:t>
            </a:r>
            <a:endParaRPr lang="en-US" sz="1800" b="1" dirty="0">
              <a:solidFill>
                <a:srgbClr val="00B050"/>
              </a:solidFill>
              <a:latin typeface="+mn-lt"/>
              <a:cs typeface="+mn-cs"/>
            </a:endParaRPr>
          </a:p>
          <a:p>
            <a:pPr marL="282575" lvl="2" indent="0" algn="just">
              <a:lnSpc>
                <a:spcPct val="115000"/>
              </a:lnSpc>
              <a:spcBef>
                <a:spcPts val="0"/>
              </a:spcBef>
              <a:buNone/>
            </a:pPr>
            <a:endParaRPr lang="ro-RO" sz="1600" dirty="0">
              <a:latin typeface="+mn-lt"/>
              <a:ea typeface="Calibri" panose="020F0502020204030204" pitchFamily="34" charset="0"/>
              <a:cs typeface="Times New Roman" panose="02020603050405020304" pitchFamily="18" charset="0"/>
            </a:endParaRPr>
          </a:p>
          <a:p>
            <a:pPr marL="303212" lvl="1" indent="-285750" algn="just">
              <a:lnSpc>
                <a:spcPct val="115000"/>
              </a:lnSpc>
              <a:spcBef>
                <a:spcPts val="0"/>
              </a:spcBef>
              <a:buFont typeface="Wingdings" panose="05000000000000000000" pitchFamily="2" charset="2"/>
              <a:buChar char="Ø"/>
            </a:pPr>
            <a:r>
              <a:rPr lang="ro-RO" sz="1600" dirty="0">
                <a:latin typeface="+mn-lt"/>
                <a:ea typeface="Calibri" panose="020F0502020204030204" pitchFamily="34" charset="0"/>
                <a:cs typeface="Times New Roman" panose="02020603050405020304" pitchFamily="18" charset="0"/>
              </a:rPr>
              <a:t>Presenting paper at </a:t>
            </a:r>
            <a:r>
              <a:rPr lang="en-US" sz="1600" dirty="0">
                <a:latin typeface="+mn-lt"/>
                <a:ea typeface="Calibri" panose="020F0502020204030204" pitchFamily="34" charset="0"/>
                <a:cs typeface="Times New Roman" panose="02020603050405020304" pitchFamily="18" charset="0"/>
              </a:rPr>
              <a:t>“CSCC 2014: </a:t>
            </a:r>
            <a:r>
              <a:rPr lang="en-US" sz="1600" dirty="0">
                <a:latin typeface="+mn-lt"/>
              </a:rPr>
              <a:t>18th International Conference on Circuits, Systems, Communications and Computers</a:t>
            </a:r>
            <a:r>
              <a:rPr lang="en-US" sz="1600" dirty="0">
                <a:latin typeface="+mn-lt"/>
                <a:ea typeface="Calibri" panose="020F0502020204030204" pitchFamily="34" charset="0"/>
                <a:cs typeface="Times New Roman" panose="02020603050405020304" pitchFamily="18" charset="0"/>
              </a:rPr>
              <a:t>” held in Santorini Island, Greece on 17-11 July 2014:</a:t>
            </a:r>
          </a:p>
          <a:p>
            <a:pPr marL="833438" lvl="3" indent="-285750" algn="just">
              <a:lnSpc>
                <a:spcPct val="115000"/>
              </a:lnSpc>
              <a:spcBef>
                <a:spcPts val="0"/>
              </a:spcBef>
            </a:pPr>
            <a:r>
              <a:rPr lang="en-US" sz="1200" dirty="0">
                <a:latin typeface="+mn-lt"/>
                <a:ea typeface="Calibri" panose="020F0502020204030204" pitchFamily="34" charset="0"/>
                <a:cs typeface="Times New Roman" panose="02020603050405020304" pitchFamily="18" charset="0"/>
              </a:rPr>
              <a:t>G. R. </a:t>
            </a:r>
            <a:r>
              <a:rPr lang="en-US" sz="1200" dirty="0" err="1">
                <a:latin typeface="+mn-lt"/>
                <a:ea typeface="Calibri" panose="020F0502020204030204" pitchFamily="34" charset="0"/>
                <a:cs typeface="Times New Roman" panose="02020603050405020304" pitchFamily="18" charset="0"/>
              </a:rPr>
              <a:t>Tecu</a:t>
            </a:r>
            <a:r>
              <a:rPr lang="en-US" sz="1200" dirty="0">
                <a:latin typeface="+mn-lt"/>
                <a:ea typeface="Calibri" panose="020F0502020204030204" pitchFamily="34" charset="0"/>
                <a:cs typeface="Times New Roman" panose="02020603050405020304" pitchFamily="18" charset="0"/>
              </a:rPr>
              <a:t>, G. Suciu, A. </a:t>
            </a:r>
            <a:r>
              <a:rPr lang="en-US" sz="1200" dirty="0" err="1">
                <a:latin typeface="+mn-lt"/>
                <a:ea typeface="Calibri" panose="020F0502020204030204" pitchFamily="34" charset="0"/>
                <a:cs typeface="Times New Roman" panose="02020603050405020304" pitchFamily="18" charset="0"/>
              </a:rPr>
              <a:t>Ochian</a:t>
            </a:r>
            <a:r>
              <a:rPr lang="en-US" sz="1200" dirty="0">
                <a:latin typeface="+mn-lt"/>
                <a:ea typeface="Calibri" panose="020F0502020204030204" pitchFamily="34" charset="0"/>
                <a:cs typeface="Times New Roman" panose="02020603050405020304" pitchFamily="18" charset="0"/>
              </a:rPr>
              <a:t>, S. </a:t>
            </a:r>
            <a:r>
              <a:rPr lang="en-US" sz="1200" dirty="0" err="1">
                <a:latin typeface="+mn-lt"/>
                <a:ea typeface="Calibri" panose="020F0502020204030204" pitchFamily="34" charset="0"/>
                <a:cs typeface="Times New Roman" panose="02020603050405020304" pitchFamily="18" charset="0"/>
              </a:rPr>
              <a:t>Halunga</a:t>
            </a:r>
            <a:r>
              <a:rPr lang="en-US" sz="1200" dirty="0">
                <a:latin typeface="+mn-lt"/>
                <a:ea typeface="Calibri" panose="020F0502020204030204" pitchFamily="34" charset="0"/>
                <a:cs typeface="Times New Roman" panose="02020603050405020304" pitchFamily="18" charset="0"/>
              </a:rPr>
              <a:t>, “Cloud-based Tele-Monitoring System for Water and Underwater Environments”.</a:t>
            </a:r>
          </a:p>
          <a:p>
            <a:pPr marL="555625" lvl="2" algn="just">
              <a:lnSpc>
                <a:spcPct val="115000"/>
              </a:lnSpc>
              <a:spcBef>
                <a:spcPts val="0"/>
              </a:spcBef>
              <a:buFont typeface="Wingdings" panose="05000000000000000000" pitchFamily="2" charset="2"/>
              <a:buChar char="Ø"/>
            </a:pPr>
            <a:endParaRPr lang="en-US" sz="1600" dirty="0">
              <a:latin typeface="+mn-lt"/>
              <a:ea typeface="Calibri" panose="020F0502020204030204" pitchFamily="34" charset="0"/>
              <a:cs typeface="Times New Roman" panose="02020603050405020304" pitchFamily="18" charset="0"/>
            </a:endParaRPr>
          </a:p>
          <a:p>
            <a:pPr marL="303212" lvl="1" indent="-285750" algn="just">
              <a:lnSpc>
                <a:spcPct val="115000"/>
              </a:lnSpc>
              <a:spcBef>
                <a:spcPts val="0"/>
              </a:spcBef>
              <a:buFont typeface="Wingdings" panose="05000000000000000000" pitchFamily="2" charset="2"/>
              <a:buChar char="Ø"/>
            </a:pPr>
            <a:r>
              <a:rPr lang="en-US" sz="1600" dirty="0">
                <a:latin typeface="+mn-lt"/>
                <a:ea typeface="Calibri" panose="020F0502020204030204" pitchFamily="34" charset="0"/>
                <a:cs typeface="Times New Roman" panose="02020603050405020304" pitchFamily="18" charset="0"/>
              </a:rPr>
              <a:t>Presenting paper at The 7th edition of the International Conference "Advanced Topics in Optoelectronics, Microelectronics and Nanotechnologies“ held in Constanta, Romania on 21-24 August 2014: </a:t>
            </a:r>
          </a:p>
          <a:p>
            <a:pPr marL="841375" lvl="3" indent="-285750" algn="just">
              <a:lnSpc>
                <a:spcPct val="115000"/>
              </a:lnSpc>
              <a:spcBef>
                <a:spcPts val="0"/>
              </a:spcBef>
            </a:pPr>
            <a:r>
              <a:rPr lang="en-US" sz="1200" dirty="0">
                <a:latin typeface="+mn-lt"/>
                <a:ea typeface="Calibri" panose="020F0502020204030204" pitchFamily="34" charset="0"/>
                <a:cs typeface="Times New Roman" panose="02020603050405020304" pitchFamily="18" charset="0"/>
              </a:rPr>
              <a:t>G. Suciu, G. R. </a:t>
            </a:r>
            <a:r>
              <a:rPr lang="en-US" sz="1200" dirty="0" err="1">
                <a:latin typeface="+mn-lt"/>
                <a:ea typeface="Calibri" panose="020F0502020204030204" pitchFamily="34" charset="0"/>
                <a:cs typeface="Times New Roman" panose="02020603050405020304" pitchFamily="18" charset="0"/>
              </a:rPr>
              <a:t>Tecu</a:t>
            </a:r>
            <a:r>
              <a:rPr lang="en-US" sz="1200" dirty="0">
                <a:latin typeface="+mn-lt"/>
                <a:ea typeface="Calibri" panose="020F0502020204030204" pitchFamily="34" charset="0"/>
                <a:cs typeface="Times New Roman" panose="02020603050405020304" pitchFamily="18" charset="0"/>
              </a:rPr>
              <a:t>, O. </a:t>
            </a:r>
            <a:r>
              <a:rPr lang="en-US" sz="1200" dirty="0" err="1">
                <a:latin typeface="+mn-lt"/>
                <a:ea typeface="Calibri" panose="020F0502020204030204" pitchFamily="34" charset="0"/>
                <a:cs typeface="Times New Roman" panose="02020603050405020304" pitchFamily="18" charset="0"/>
              </a:rPr>
              <a:t>Fratu</a:t>
            </a:r>
            <a:r>
              <a:rPr lang="en-US" sz="1200" dirty="0">
                <a:latin typeface="+mn-lt"/>
                <a:ea typeface="Calibri" panose="020F0502020204030204" pitchFamily="34" charset="0"/>
                <a:cs typeface="Times New Roman" panose="02020603050405020304" pitchFamily="18" charset="0"/>
              </a:rPr>
              <a:t>, A. </a:t>
            </a:r>
            <a:r>
              <a:rPr lang="en-US" sz="1200" dirty="0" err="1">
                <a:latin typeface="+mn-lt"/>
                <a:ea typeface="Calibri" panose="020F0502020204030204" pitchFamily="34" charset="0"/>
                <a:cs typeface="Times New Roman" panose="02020603050405020304" pitchFamily="18" charset="0"/>
              </a:rPr>
              <a:t>Ochian</a:t>
            </a:r>
            <a:r>
              <a:rPr lang="en-US" sz="1200" dirty="0">
                <a:latin typeface="+mn-lt"/>
                <a:ea typeface="Calibri" panose="020F0502020204030204" pitchFamily="34" charset="0"/>
                <a:cs typeface="Times New Roman" panose="02020603050405020304" pitchFamily="18" charset="0"/>
              </a:rPr>
              <a:t>, V. Suciu, “Tele-monitoring system for water environments”.</a:t>
            </a:r>
            <a:endParaRPr lang="ro-RO" sz="1200" dirty="0">
              <a:latin typeface="+mn-lt"/>
              <a:ea typeface="Calibri" panose="020F0502020204030204" pitchFamily="34" charset="0"/>
              <a:cs typeface="Times New Roman" panose="02020603050405020304" pitchFamily="18" charset="0"/>
            </a:endParaRPr>
          </a:p>
          <a:p>
            <a:pPr marL="555625" lvl="2" algn="just">
              <a:lnSpc>
                <a:spcPct val="115000"/>
              </a:lnSpc>
              <a:spcBef>
                <a:spcPts val="0"/>
              </a:spcBef>
              <a:buFont typeface="Wingdings" panose="05000000000000000000" pitchFamily="2" charset="2"/>
              <a:buChar char="Ø"/>
            </a:pPr>
            <a:endParaRPr lang="ro-RO" sz="1600" dirty="0">
              <a:latin typeface="+mn-lt"/>
            </a:endParaRPr>
          </a:p>
          <a:p>
            <a:pPr marL="0" algn="just">
              <a:lnSpc>
                <a:spcPct val="115000"/>
              </a:lnSpc>
              <a:spcBef>
                <a:spcPts val="0"/>
              </a:spcBef>
              <a:buFont typeface="Wingdings" panose="05000000000000000000" pitchFamily="2" charset="2"/>
              <a:buChar char="Ø"/>
            </a:pPr>
            <a:endParaRPr lang="ro-RO" sz="1600" dirty="0">
              <a:latin typeface="+mn-lt"/>
              <a:ea typeface="Calibri" panose="020F0502020204030204" pitchFamily="34" charset="0"/>
              <a:cs typeface="Times New Roman" panose="02020603050405020304" pitchFamily="18" charset="0"/>
            </a:endParaRPr>
          </a:p>
          <a:p>
            <a:pPr lvl="0" algn="just">
              <a:spcBef>
                <a:spcPts val="0"/>
              </a:spcBef>
              <a:buFont typeface="Wingdings" panose="05000000000000000000" pitchFamily="2" charset="2"/>
              <a:buChar char="Ø"/>
            </a:pPr>
            <a:endParaRPr lang="ro-RO" sz="1600" dirty="0">
              <a:latin typeface="+mn-lt"/>
              <a:cs typeface="+mn-cs"/>
            </a:endParaRPr>
          </a:p>
          <a:p>
            <a:pPr marL="0" lvl="0" indent="0" algn="just">
              <a:spcBef>
                <a:spcPts val="0"/>
              </a:spcBef>
              <a:buNone/>
            </a:pPr>
            <a:endParaRPr lang="en-US" sz="1600" dirty="0">
              <a:solidFill>
                <a:srgbClr val="00B050"/>
              </a:solidFill>
              <a:latin typeface="+mn-lt"/>
              <a:cs typeface="+mn-cs"/>
            </a:endParaRPr>
          </a:p>
          <a:p>
            <a:pPr marL="0" indent="0" algn="just">
              <a:buNone/>
            </a:pPr>
            <a:endParaRPr lang="ro-RO" sz="1600" dirty="0">
              <a:latin typeface="+mn-lt"/>
            </a:endParaRPr>
          </a:p>
        </p:txBody>
      </p:sp>
      <p:pic>
        <p:nvPicPr>
          <p:cNvPr id="5" name="Picture 4">
            <a:extLst>
              <a:ext uri="{FF2B5EF4-FFF2-40B4-BE49-F238E27FC236}">
                <a16:creationId xmlns:a16="http://schemas.microsoft.com/office/drawing/2014/main" xmlns="" id="{0C468AF1-AA57-4F0E-9222-95381CFD10F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16016" y="1412775"/>
            <a:ext cx="4136102" cy="2487595"/>
          </a:xfrm>
          <a:prstGeom prst="rect">
            <a:avLst/>
          </a:prstGeom>
        </p:spPr>
      </p:pic>
      <p:pic>
        <p:nvPicPr>
          <p:cNvPr id="6" name="Picture 5">
            <a:extLst>
              <a:ext uri="{FF2B5EF4-FFF2-40B4-BE49-F238E27FC236}">
                <a16:creationId xmlns:a16="http://schemas.microsoft.com/office/drawing/2014/main" xmlns="" id="{405F3122-D0E5-4DA1-96FD-625393CD577F}"/>
              </a:ext>
            </a:extLst>
          </p:cNvPr>
          <p:cNvPicPr>
            <a:picLocks noChangeAspect="1"/>
          </p:cNvPicPr>
          <p:nvPr/>
        </p:nvPicPr>
        <p:blipFill>
          <a:blip r:embed="rId4"/>
          <a:stretch>
            <a:fillRect/>
          </a:stretch>
        </p:blipFill>
        <p:spPr>
          <a:xfrm>
            <a:off x="5199891" y="4077073"/>
            <a:ext cx="3072291" cy="2376264"/>
          </a:xfrm>
          <a:prstGeom prst="rect">
            <a:avLst/>
          </a:prstGeom>
        </p:spPr>
      </p:pic>
    </p:spTree>
    <p:extLst>
      <p:ext uri="{BB962C8B-B14F-4D97-AF65-F5344CB8AC3E}">
        <p14:creationId xmlns:p14="http://schemas.microsoft.com/office/powerpoint/2010/main" val="519413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WP</a:t>
            </a:r>
            <a:r>
              <a:rPr lang="ro-RO" dirty="0"/>
              <a:t>5</a:t>
            </a:r>
            <a:r>
              <a:rPr lang="en-GB" dirty="0"/>
              <a:t> Dissemination, Exploitation &amp; Standardization</a:t>
            </a:r>
            <a:endParaRPr lang="ro-RO" dirty="0"/>
          </a:p>
        </p:txBody>
      </p:sp>
      <p:sp>
        <p:nvSpPr>
          <p:cNvPr id="3" name="Content Placeholder 2"/>
          <p:cNvSpPr>
            <a:spLocks noGrp="1"/>
          </p:cNvSpPr>
          <p:nvPr>
            <p:ph idx="1"/>
          </p:nvPr>
        </p:nvSpPr>
        <p:spPr>
          <a:xfrm>
            <a:off x="467544" y="1196752"/>
            <a:ext cx="8424480" cy="5256584"/>
          </a:xfrm>
        </p:spPr>
        <p:txBody>
          <a:bodyPr/>
          <a:lstStyle/>
          <a:p>
            <a:pPr algn="just">
              <a:buFont typeface="Wingdings" panose="05000000000000000000" pitchFamily="2" charset="2"/>
              <a:buChar char="Ø"/>
            </a:pPr>
            <a:r>
              <a:rPr lang="en-US" sz="2000" dirty="0">
                <a:latin typeface="+mn-lt"/>
              </a:rPr>
              <a:t>Presenting paper at “SIITME - IEEE 21st International Symposium for Design and Technology in Electronic Packaging” held in Brasov, Romania on 22 - 25 October 2015:</a:t>
            </a:r>
          </a:p>
          <a:p>
            <a:pPr lvl="1" algn="just"/>
            <a:r>
              <a:rPr lang="en-US" sz="1800" dirty="0">
                <a:latin typeface="+mn-lt"/>
              </a:rPr>
              <a:t>G. </a:t>
            </a:r>
            <a:r>
              <a:rPr lang="en-US" sz="1800" dirty="0" err="1">
                <a:latin typeface="+mn-lt"/>
              </a:rPr>
              <a:t>Suciu</a:t>
            </a:r>
            <a:r>
              <a:rPr lang="en-US" sz="1800" dirty="0">
                <a:latin typeface="+mn-lt"/>
              </a:rPr>
              <a:t>, A. </a:t>
            </a:r>
            <a:r>
              <a:rPr lang="en-US" sz="1800" dirty="0" err="1">
                <a:latin typeface="+mn-lt"/>
              </a:rPr>
              <a:t>Vintea</a:t>
            </a:r>
            <a:r>
              <a:rPr lang="en-US" sz="1800" dirty="0">
                <a:latin typeface="+mn-lt"/>
              </a:rPr>
              <a:t>, S. C. </a:t>
            </a:r>
            <a:r>
              <a:rPr lang="en-US" sz="1800" dirty="0" err="1">
                <a:latin typeface="+mn-lt"/>
              </a:rPr>
              <a:t>Arseni</a:t>
            </a:r>
            <a:r>
              <a:rPr lang="en-US" sz="1800" dirty="0">
                <a:latin typeface="+mn-lt"/>
              </a:rPr>
              <a:t>, C. </a:t>
            </a:r>
            <a:r>
              <a:rPr lang="en-US" sz="1800" dirty="0" err="1">
                <a:latin typeface="+mn-lt"/>
              </a:rPr>
              <a:t>Butca</a:t>
            </a:r>
            <a:r>
              <a:rPr lang="en-US" sz="1800" dirty="0">
                <a:latin typeface="+mn-lt"/>
              </a:rPr>
              <a:t>, V. </a:t>
            </a:r>
            <a:r>
              <a:rPr lang="en-US" sz="1800" dirty="0" err="1">
                <a:latin typeface="+mn-lt"/>
              </a:rPr>
              <a:t>Suciu</a:t>
            </a:r>
            <a:r>
              <a:rPr lang="en-US" sz="1800" dirty="0">
                <a:latin typeface="+mn-lt"/>
              </a:rPr>
              <a:t>, “Challenges and solutions for advanced sensing of water infrastructures in urban environments”</a:t>
            </a:r>
          </a:p>
          <a:p>
            <a:pPr algn="just">
              <a:buFont typeface="Wingdings" panose="05000000000000000000" pitchFamily="2" charset="2"/>
              <a:buChar char="Ø"/>
            </a:pPr>
            <a:r>
              <a:rPr lang="en-US" sz="2000" dirty="0">
                <a:latin typeface="+mn-lt"/>
              </a:rPr>
              <a:t>Presenting paper at “CSCS The 20th International Conference </a:t>
            </a:r>
          </a:p>
          <a:p>
            <a:pPr marL="0" indent="0" algn="just">
              <a:buNone/>
            </a:pPr>
            <a:r>
              <a:rPr lang="en-US" sz="2000" dirty="0">
                <a:latin typeface="+mn-lt"/>
              </a:rPr>
              <a:t>on Control Systems and Computer Science” held in Bucharest, </a:t>
            </a:r>
          </a:p>
          <a:p>
            <a:pPr marL="0" indent="0" algn="just">
              <a:buNone/>
            </a:pPr>
            <a:r>
              <a:rPr lang="en-US" sz="2000" dirty="0">
                <a:latin typeface="+mn-lt"/>
              </a:rPr>
              <a:t>Romania on 27 – 29 May 2015:</a:t>
            </a:r>
          </a:p>
          <a:p>
            <a:pPr lvl="1" algn="just"/>
            <a:r>
              <a:rPr lang="en-US" sz="1800" dirty="0">
                <a:latin typeface="+mn-lt"/>
              </a:rPr>
              <a:t>G. </a:t>
            </a:r>
            <a:r>
              <a:rPr lang="en-US" sz="1800" dirty="0" err="1">
                <a:latin typeface="+mn-lt"/>
              </a:rPr>
              <a:t>Suciu</a:t>
            </a:r>
            <a:r>
              <a:rPr lang="en-US" sz="1800" dirty="0">
                <a:latin typeface="+mn-lt"/>
              </a:rPr>
              <a:t>, V. </a:t>
            </a:r>
            <a:r>
              <a:rPr lang="en-US" sz="1800" dirty="0" err="1">
                <a:latin typeface="+mn-lt"/>
              </a:rPr>
              <a:t>Suciu</a:t>
            </a:r>
            <a:r>
              <a:rPr lang="en-US" sz="1800" dirty="0">
                <a:latin typeface="+mn-lt"/>
              </a:rPr>
              <a:t>, C. </a:t>
            </a:r>
            <a:r>
              <a:rPr lang="en-US" sz="1800" dirty="0" err="1">
                <a:latin typeface="+mn-lt"/>
              </a:rPr>
              <a:t>Dobre</a:t>
            </a:r>
            <a:r>
              <a:rPr lang="en-US" sz="1800" dirty="0">
                <a:latin typeface="+mn-lt"/>
              </a:rPr>
              <a:t>, C. </a:t>
            </a:r>
            <a:r>
              <a:rPr lang="en-US" sz="1800" dirty="0" err="1">
                <a:latin typeface="+mn-lt"/>
              </a:rPr>
              <a:t>Chilipirea</a:t>
            </a:r>
            <a:r>
              <a:rPr lang="en-US" sz="1800" dirty="0">
                <a:latin typeface="+mn-lt"/>
              </a:rPr>
              <a:t>, “Tele-monitoring system for water and underwater environments using cloud and big data systems”</a:t>
            </a:r>
          </a:p>
          <a:p>
            <a:pPr algn="just">
              <a:buFont typeface="Wingdings" panose="05000000000000000000" pitchFamily="2" charset="2"/>
              <a:buChar char="Ø"/>
            </a:pPr>
            <a:r>
              <a:rPr lang="en-US" sz="2000" dirty="0">
                <a:latin typeface="+mn-lt"/>
              </a:rPr>
              <a:t>Participating at first Summer school on Intelligent Metering and Big Data in </a:t>
            </a:r>
            <a:r>
              <a:rPr lang="en-US" sz="2000" dirty="0" err="1">
                <a:latin typeface="+mn-lt"/>
              </a:rPr>
              <a:t>Hydroinformatics</a:t>
            </a:r>
            <a:r>
              <a:rPr lang="en-US" sz="2000" dirty="0">
                <a:latin typeface="+mn-lt"/>
              </a:rPr>
              <a:t> in 2016 from the 21st June to the 8th July. </a:t>
            </a:r>
            <a:endParaRPr lang="ro-RO" sz="2000" dirty="0">
              <a:latin typeface="+mn-lt"/>
            </a:endParaRP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25560" y="5445224"/>
            <a:ext cx="6492240" cy="1005840"/>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439829" y="2852936"/>
            <a:ext cx="1200150" cy="1152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41628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C341755-E3E4-4D99-A928-1992258F61B7}"/>
              </a:ext>
            </a:extLst>
          </p:cNvPr>
          <p:cNvSpPr>
            <a:spLocks noGrp="1"/>
          </p:cNvSpPr>
          <p:nvPr>
            <p:ph type="title"/>
          </p:nvPr>
        </p:nvSpPr>
        <p:spPr/>
        <p:txBody>
          <a:bodyPr/>
          <a:lstStyle/>
          <a:p>
            <a:r>
              <a:rPr lang="en-GB" dirty="0"/>
              <a:t>WP</a:t>
            </a:r>
            <a:r>
              <a:rPr lang="ro-RO" dirty="0"/>
              <a:t>5</a:t>
            </a:r>
            <a:r>
              <a:rPr lang="en-GB" dirty="0"/>
              <a:t> Dissemination, Exploitation &amp; Standardization</a:t>
            </a:r>
            <a:endParaRPr lang="ro-RO" dirty="0"/>
          </a:p>
        </p:txBody>
      </p:sp>
      <p:sp>
        <p:nvSpPr>
          <p:cNvPr id="3" name="Content Placeholder 2">
            <a:extLst>
              <a:ext uri="{FF2B5EF4-FFF2-40B4-BE49-F238E27FC236}">
                <a16:creationId xmlns:a16="http://schemas.microsoft.com/office/drawing/2014/main" xmlns="" id="{B7995ECF-3F42-4844-94DB-7D3E28AC2299}"/>
              </a:ext>
            </a:extLst>
          </p:cNvPr>
          <p:cNvSpPr>
            <a:spLocks noGrp="1"/>
          </p:cNvSpPr>
          <p:nvPr>
            <p:ph idx="1"/>
          </p:nvPr>
        </p:nvSpPr>
        <p:spPr>
          <a:xfrm>
            <a:off x="468000" y="1130924"/>
            <a:ext cx="4176008" cy="5538436"/>
          </a:xfrm>
        </p:spPr>
        <p:txBody>
          <a:bodyPr/>
          <a:lstStyle/>
          <a:p>
            <a:pPr marL="282575" lvl="2" indent="0" algn="just">
              <a:lnSpc>
                <a:spcPct val="115000"/>
              </a:lnSpc>
              <a:spcBef>
                <a:spcPts val="0"/>
              </a:spcBef>
              <a:buNone/>
            </a:pPr>
            <a:endParaRPr lang="ro-RO" dirty="0">
              <a:latin typeface="+mn-lt"/>
              <a:ea typeface="Calibri" panose="020F0502020204030204" pitchFamily="34" charset="0"/>
              <a:cs typeface="Times New Roman" panose="02020603050405020304" pitchFamily="18" charset="0"/>
            </a:endParaRPr>
          </a:p>
          <a:p>
            <a:pPr marL="303212" lvl="1" indent="-285750" algn="just">
              <a:lnSpc>
                <a:spcPct val="115000"/>
              </a:lnSpc>
              <a:spcBef>
                <a:spcPts val="0"/>
              </a:spcBef>
              <a:buFont typeface="Wingdings" panose="05000000000000000000" pitchFamily="2" charset="2"/>
              <a:buChar char="Ø"/>
            </a:pPr>
            <a:r>
              <a:rPr lang="ro-RO" sz="1600" dirty="0">
                <a:latin typeface="+mn-lt"/>
                <a:ea typeface="Calibri" panose="020F0502020204030204" pitchFamily="34" charset="0"/>
                <a:cs typeface="Times New Roman" panose="02020603050405020304" pitchFamily="18" charset="0"/>
              </a:rPr>
              <a:t>Presenting paper</a:t>
            </a:r>
            <a:r>
              <a:rPr lang="en-US" sz="1600" dirty="0">
                <a:latin typeface="+mn-lt"/>
                <a:ea typeface="Calibri" panose="020F0502020204030204" pitchFamily="34" charset="0"/>
                <a:cs typeface="Times New Roman" panose="02020603050405020304" pitchFamily="18" charset="0"/>
              </a:rPr>
              <a:t>s</a:t>
            </a:r>
            <a:r>
              <a:rPr lang="ro-RO" sz="1600" dirty="0">
                <a:latin typeface="+mn-lt"/>
                <a:ea typeface="Calibri" panose="020F0502020204030204" pitchFamily="34" charset="0"/>
                <a:cs typeface="Times New Roman" panose="02020603050405020304" pitchFamily="18" charset="0"/>
              </a:rPr>
              <a:t> at </a:t>
            </a:r>
            <a:r>
              <a:rPr lang="en-US" sz="1600" dirty="0">
                <a:latin typeface="+mn-lt"/>
                <a:ea typeface="Calibri" panose="020F0502020204030204" pitchFamily="34" charset="0"/>
                <a:cs typeface="Times New Roman" panose="02020603050405020304" pitchFamily="18" charset="0"/>
              </a:rPr>
              <a:t>“2</a:t>
            </a:r>
            <a:r>
              <a:rPr lang="en-US" sz="1600" baseline="30000" dirty="0">
                <a:latin typeface="+mn-lt"/>
                <a:ea typeface="Calibri" panose="020F0502020204030204" pitchFamily="34" charset="0"/>
                <a:cs typeface="Times New Roman" panose="02020603050405020304" pitchFamily="18" charset="0"/>
              </a:rPr>
              <a:t>nd</a:t>
            </a:r>
            <a:r>
              <a:rPr lang="en-US" sz="1600" dirty="0">
                <a:latin typeface="+mn-lt"/>
                <a:ea typeface="Calibri" panose="020F0502020204030204" pitchFamily="34" charset="0"/>
                <a:cs typeface="Times New Roman" panose="02020603050405020304" pitchFamily="18" charset="0"/>
              </a:rPr>
              <a:t> and 3</a:t>
            </a:r>
            <a:r>
              <a:rPr lang="en-US" sz="1600" baseline="30000" dirty="0">
                <a:latin typeface="+mn-lt"/>
                <a:ea typeface="Calibri" panose="020F0502020204030204" pitchFamily="34" charset="0"/>
                <a:cs typeface="Times New Roman" panose="02020603050405020304" pitchFamily="18" charset="0"/>
              </a:rPr>
              <a:t>rd</a:t>
            </a:r>
            <a:r>
              <a:rPr lang="en-US" sz="1600" dirty="0">
                <a:latin typeface="+mn-lt"/>
                <a:ea typeface="Calibri" panose="020F0502020204030204" pitchFamily="34" charset="0"/>
                <a:cs typeface="Times New Roman" panose="02020603050405020304" pitchFamily="18" charset="0"/>
              </a:rPr>
              <a:t>  International Conference - Water resources and wetlands” held in </a:t>
            </a:r>
            <a:r>
              <a:rPr lang="en-US" sz="1600" dirty="0" err="1">
                <a:latin typeface="+mn-lt"/>
                <a:ea typeface="Calibri" panose="020F0502020204030204" pitchFamily="34" charset="0"/>
                <a:cs typeface="Times New Roman" panose="02020603050405020304" pitchFamily="18" charset="0"/>
              </a:rPr>
              <a:t>Tulcea</a:t>
            </a:r>
            <a:r>
              <a:rPr lang="en-US" sz="1600" dirty="0">
                <a:latin typeface="+mn-lt"/>
                <a:ea typeface="Calibri" panose="020F0502020204030204" pitchFamily="34" charset="0"/>
                <a:cs typeface="Times New Roman" panose="02020603050405020304" pitchFamily="18" charset="0"/>
              </a:rPr>
              <a:t> on 8-13 September 2014 and 2016, events organized by The Romanian </a:t>
            </a:r>
            <a:r>
              <a:rPr lang="en-US" sz="1600" dirty="0" err="1">
                <a:latin typeface="+mn-lt"/>
                <a:ea typeface="Calibri" panose="020F0502020204030204" pitchFamily="34" charset="0"/>
                <a:cs typeface="Times New Roman" panose="02020603050405020304" pitchFamily="18" charset="0"/>
              </a:rPr>
              <a:t>Limnogeographical</a:t>
            </a:r>
            <a:r>
              <a:rPr lang="en-US" sz="1600" dirty="0">
                <a:latin typeface="+mn-lt"/>
                <a:ea typeface="Calibri" panose="020F0502020204030204" pitchFamily="34" charset="0"/>
                <a:cs typeface="Times New Roman" panose="02020603050405020304" pitchFamily="18" charset="0"/>
              </a:rPr>
              <a:t> Association in collaboration with the German Limnological Society, Polish Limnological Society, Danube Delta National Institute </a:t>
            </a:r>
            <a:r>
              <a:rPr lang="en-US" sz="1600" dirty="0" err="1">
                <a:latin typeface="+mn-lt"/>
                <a:ea typeface="Calibri" panose="020F0502020204030204" pitchFamily="34" charset="0"/>
                <a:cs typeface="Times New Roman" panose="02020603050405020304" pitchFamily="18" charset="0"/>
              </a:rPr>
              <a:t>Tulcea</a:t>
            </a:r>
            <a:r>
              <a:rPr lang="en-US" sz="1600" dirty="0">
                <a:latin typeface="+mn-lt"/>
                <a:ea typeface="Calibri" panose="020F0502020204030204" pitchFamily="34" charset="0"/>
                <a:cs typeface="Times New Roman" panose="02020603050405020304" pitchFamily="18" charset="0"/>
              </a:rPr>
              <a:t> and the Danube Delta Biosphere Reserve Authority:</a:t>
            </a:r>
          </a:p>
          <a:p>
            <a:pPr marL="568325" lvl="2" indent="-285750" algn="just">
              <a:lnSpc>
                <a:spcPct val="115000"/>
              </a:lnSpc>
              <a:spcBef>
                <a:spcPts val="0"/>
              </a:spcBef>
            </a:pPr>
            <a:r>
              <a:rPr lang="en-US" sz="1400" dirty="0">
                <a:latin typeface="+mn-lt"/>
                <a:ea typeface="Calibri" panose="020F0502020204030204" pitchFamily="34" charset="0"/>
                <a:cs typeface="Times New Roman" panose="02020603050405020304" pitchFamily="18" charset="0"/>
              </a:rPr>
              <a:t>A. </a:t>
            </a:r>
            <a:r>
              <a:rPr lang="en-US" sz="1400" dirty="0" err="1">
                <a:latin typeface="+mn-lt"/>
                <a:ea typeface="Calibri" panose="020F0502020204030204" pitchFamily="34" charset="0"/>
                <a:cs typeface="Times New Roman" panose="02020603050405020304" pitchFamily="18" charset="0"/>
              </a:rPr>
              <a:t>Vasilescu</a:t>
            </a:r>
            <a:r>
              <a:rPr lang="en-US" sz="1400" dirty="0">
                <a:latin typeface="+mn-lt"/>
                <a:ea typeface="Calibri" panose="020F0502020204030204" pitchFamily="34" charset="0"/>
                <a:cs typeface="Times New Roman" panose="02020603050405020304" pitchFamily="18" charset="0"/>
              </a:rPr>
              <a:t>, V. Suciu, G. Suciu, “Monitoring the Danube with equipment from </a:t>
            </a:r>
            <a:r>
              <a:rPr lang="en-US" sz="1400" dirty="0" err="1">
                <a:latin typeface="+mn-lt"/>
                <a:ea typeface="Calibri" panose="020F0502020204030204" pitchFamily="34" charset="0"/>
                <a:cs typeface="Times New Roman" panose="02020603050405020304" pitchFamily="18" charset="0"/>
              </a:rPr>
              <a:t>Adcon</a:t>
            </a:r>
            <a:r>
              <a:rPr lang="en-US" sz="1400" dirty="0">
                <a:latin typeface="+mn-lt"/>
                <a:ea typeface="Calibri" panose="020F0502020204030204" pitchFamily="34" charset="0"/>
                <a:cs typeface="Times New Roman" panose="02020603050405020304" pitchFamily="18" charset="0"/>
              </a:rPr>
              <a:t> Telemetry, an OTT </a:t>
            </a:r>
            <a:r>
              <a:rPr lang="en-US" sz="1400" dirty="0" err="1">
                <a:latin typeface="+mn-lt"/>
                <a:ea typeface="Calibri" panose="020F0502020204030204" pitchFamily="34" charset="0"/>
                <a:cs typeface="Times New Roman" panose="02020603050405020304" pitchFamily="18" charset="0"/>
              </a:rPr>
              <a:t>Hydromet</a:t>
            </a:r>
            <a:r>
              <a:rPr lang="en-US" sz="1400" dirty="0">
                <a:latin typeface="+mn-lt"/>
                <a:ea typeface="Calibri" panose="020F0502020204030204" pitchFamily="34" charset="0"/>
                <a:cs typeface="Times New Roman" panose="02020603050405020304" pitchFamily="18" charset="0"/>
              </a:rPr>
              <a:t> business unit distributed by Beia </a:t>
            </a:r>
            <a:r>
              <a:rPr lang="en-US" sz="1400" dirty="0" err="1">
                <a:latin typeface="+mn-lt"/>
                <a:ea typeface="Calibri" panose="020F0502020204030204" pitchFamily="34" charset="0"/>
                <a:cs typeface="Times New Roman" panose="02020603050405020304" pitchFamily="18" charset="0"/>
              </a:rPr>
              <a:t>Condult</a:t>
            </a:r>
            <a:r>
              <a:rPr lang="en-US" sz="1400" dirty="0">
                <a:latin typeface="+mn-lt"/>
                <a:ea typeface="Calibri" panose="020F0502020204030204" pitchFamily="34" charset="0"/>
                <a:cs typeface="Times New Roman" panose="02020603050405020304" pitchFamily="18" charset="0"/>
              </a:rPr>
              <a:t> Bucharest”, 2014</a:t>
            </a:r>
            <a:endParaRPr lang="ro-RO" sz="1600" dirty="0">
              <a:highlight>
                <a:srgbClr val="FFFF00"/>
              </a:highlight>
              <a:latin typeface="+mn-lt"/>
              <a:ea typeface="Calibri" panose="020F0502020204030204" pitchFamily="34" charset="0"/>
              <a:cs typeface="Times New Roman" panose="02020603050405020304" pitchFamily="18" charset="0"/>
            </a:endParaRPr>
          </a:p>
          <a:p>
            <a:pPr lvl="1" algn="just">
              <a:lnSpc>
                <a:spcPct val="115000"/>
              </a:lnSpc>
              <a:spcBef>
                <a:spcPts val="0"/>
              </a:spcBef>
              <a:buFont typeface="Wingdings" panose="05000000000000000000" pitchFamily="2" charset="2"/>
              <a:buChar char="§"/>
            </a:pPr>
            <a:r>
              <a:rPr lang="en-US" sz="1400" dirty="0">
                <a:latin typeface="+mn-lt"/>
                <a:ea typeface="Calibri" panose="020F0502020204030204" pitchFamily="34" charset="0"/>
                <a:cs typeface="Times New Roman" panose="02020603050405020304" pitchFamily="18" charset="0"/>
              </a:rPr>
              <a:t>A. </a:t>
            </a:r>
            <a:r>
              <a:rPr lang="en-US" sz="1400" dirty="0" err="1">
                <a:latin typeface="+mn-lt"/>
                <a:ea typeface="Calibri" panose="020F0502020204030204" pitchFamily="34" charset="0"/>
                <a:cs typeface="Times New Roman" panose="02020603050405020304" pitchFamily="18" charset="0"/>
              </a:rPr>
              <a:t>Vasilescu</a:t>
            </a:r>
            <a:r>
              <a:rPr lang="en-US" sz="1400" dirty="0">
                <a:latin typeface="+mn-lt"/>
                <a:ea typeface="Calibri" panose="020F0502020204030204" pitchFamily="34" charset="0"/>
                <a:cs typeface="Times New Roman" panose="02020603050405020304" pitchFamily="18" charset="0"/>
              </a:rPr>
              <a:t>, G. Suciu, V. Suciu, “Monitoring the Danube with </a:t>
            </a:r>
            <a:r>
              <a:rPr lang="en-US" sz="1400" dirty="0" err="1">
                <a:latin typeface="+mn-lt"/>
                <a:ea typeface="Calibri" panose="020F0502020204030204" pitchFamily="34" charset="0"/>
                <a:cs typeface="Times New Roman" panose="02020603050405020304" pitchFamily="18" charset="0"/>
              </a:rPr>
              <a:t>Adcon</a:t>
            </a:r>
            <a:r>
              <a:rPr lang="en-US" sz="1400" dirty="0">
                <a:latin typeface="+mn-lt"/>
                <a:ea typeface="Calibri" panose="020F0502020204030204" pitchFamily="34" charset="0"/>
                <a:cs typeface="Times New Roman" panose="02020603050405020304" pitchFamily="18" charset="0"/>
              </a:rPr>
              <a:t> Telemetry equipment – A Case study for OTT </a:t>
            </a:r>
            <a:r>
              <a:rPr lang="en-US" sz="1400" dirty="0" err="1">
                <a:latin typeface="+mn-lt"/>
                <a:ea typeface="Calibri" panose="020F0502020204030204" pitchFamily="34" charset="0"/>
                <a:cs typeface="Times New Roman" panose="02020603050405020304" pitchFamily="18" charset="0"/>
              </a:rPr>
              <a:t>Hydromet</a:t>
            </a:r>
            <a:r>
              <a:rPr lang="en-US" sz="1400" dirty="0">
                <a:latin typeface="+mn-lt"/>
                <a:ea typeface="Calibri" panose="020F0502020204030204" pitchFamily="34" charset="0"/>
                <a:cs typeface="Times New Roman" panose="02020603050405020304" pitchFamily="18" charset="0"/>
              </a:rPr>
              <a:t> and </a:t>
            </a:r>
            <a:r>
              <a:rPr lang="en-US" sz="1400" dirty="0" err="1">
                <a:latin typeface="+mn-lt"/>
                <a:ea typeface="Calibri" panose="020F0502020204030204" pitchFamily="34" charset="0"/>
                <a:cs typeface="Times New Roman" panose="02020603050405020304" pitchFamily="18" charset="0"/>
              </a:rPr>
              <a:t>Rowter</a:t>
            </a:r>
            <a:r>
              <a:rPr lang="en-US" sz="1400" dirty="0">
                <a:latin typeface="+mn-lt"/>
                <a:ea typeface="Calibri" panose="020F0502020204030204" pitchFamily="34" charset="0"/>
                <a:cs typeface="Times New Roman" panose="02020603050405020304" pitchFamily="18" charset="0"/>
              </a:rPr>
              <a:t> Company”, 2016</a:t>
            </a:r>
            <a:endParaRPr lang="ro-RO" sz="1400" dirty="0">
              <a:latin typeface="+mn-lt"/>
              <a:ea typeface="Calibri" panose="020F0502020204030204" pitchFamily="34" charset="0"/>
              <a:cs typeface="Times New Roman" panose="02020603050405020304" pitchFamily="18" charset="0"/>
            </a:endParaRPr>
          </a:p>
          <a:p>
            <a:pPr marL="0" indent="0" algn="just">
              <a:lnSpc>
                <a:spcPct val="115000"/>
              </a:lnSpc>
              <a:spcBef>
                <a:spcPts val="0"/>
              </a:spcBef>
              <a:buNone/>
            </a:pPr>
            <a:endParaRPr lang="ro-RO" sz="1800" dirty="0">
              <a:latin typeface="+mn-lt"/>
              <a:ea typeface="Calibri" panose="020F0502020204030204" pitchFamily="34" charset="0"/>
              <a:cs typeface="Times New Roman" panose="02020603050405020304" pitchFamily="18" charset="0"/>
            </a:endParaRPr>
          </a:p>
          <a:p>
            <a:pPr marL="555625" lvl="2" algn="just">
              <a:lnSpc>
                <a:spcPct val="115000"/>
              </a:lnSpc>
              <a:spcBef>
                <a:spcPts val="0"/>
              </a:spcBef>
              <a:buFont typeface="Wingdings" panose="05000000000000000000" pitchFamily="2" charset="2"/>
              <a:buChar char="Ø"/>
            </a:pPr>
            <a:endParaRPr lang="ro-RO" dirty="0">
              <a:latin typeface="+mn-lt"/>
            </a:endParaRPr>
          </a:p>
          <a:p>
            <a:pPr marL="0" algn="just">
              <a:lnSpc>
                <a:spcPct val="115000"/>
              </a:lnSpc>
              <a:spcBef>
                <a:spcPts val="0"/>
              </a:spcBef>
              <a:buFont typeface="Wingdings" panose="05000000000000000000" pitchFamily="2" charset="2"/>
              <a:buChar char="Ø"/>
            </a:pPr>
            <a:endParaRPr lang="ro-RO" sz="1800" dirty="0">
              <a:latin typeface="+mn-lt"/>
              <a:ea typeface="Calibri" panose="020F0502020204030204" pitchFamily="34" charset="0"/>
              <a:cs typeface="Times New Roman" panose="02020603050405020304" pitchFamily="18" charset="0"/>
            </a:endParaRPr>
          </a:p>
          <a:p>
            <a:pPr lvl="0" algn="just">
              <a:spcBef>
                <a:spcPts val="0"/>
              </a:spcBef>
              <a:buFont typeface="Wingdings" panose="05000000000000000000" pitchFamily="2" charset="2"/>
              <a:buChar char="Ø"/>
            </a:pPr>
            <a:endParaRPr lang="ro-RO" sz="1800" dirty="0">
              <a:latin typeface="Calibri"/>
              <a:cs typeface="+mn-cs"/>
            </a:endParaRPr>
          </a:p>
          <a:p>
            <a:pPr marL="0" lvl="0" indent="0" algn="just">
              <a:spcBef>
                <a:spcPts val="0"/>
              </a:spcBef>
              <a:buNone/>
            </a:pPr>
            <a:endParaRPr lang="en-US" sz="1800" dirty="0">
              <a:solidFill>
                <a:srgbClr val="00B050"/>
              </a:solidFill>
              <a:latin typeface="Calibri"/>
              <a:cs typeface="+mn-cs"/>
            </a:endParaRPr>
          </a:p>
          <a:p>
            <a:pPr marL="0" indent="0" algn="just">
              <a:buNone/>
            </a:pPr>
            <a:endParaRPr lang="ro-RO" sz="1800" dirty="0"/>
          </a:p>
        </p:txBody>
      </p:sp>
      <p:pic>
        <p:nvPicPr>
          <p:cNvPr id="7" name="Picture 6">
            <a:extLst>
              <a:ext uri="{FF2B5EF4-FFF2-40B4-BE49-F238E27FC236}">
                <a16:creationId xmlns:a16="http://schemas.microsoft.com/office/drawing/2014/main" xmlns="" id="{9A1C85BD-71C1-4F98-8E47-952F894BA13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76056" y="1268760"/>
            <a:ext cx="3443242" cy="2232248"/>
          </a:xfrm>
          <a:prstGeom prst="rect">
            <a:avLst/>
          </a:prstGeom>
        </p:spPr>
      </p:pic>
      <p:pic>
        <p:nvPicPr>
          <p:cNvPr id="9" name="Picture 8">
            <a:extLst>
              <a:ext uri="{FF2B5EF4-FFF2-40B4-BE49-F238E27FC236}">
                <a16:creationId xmlns:a16="http://schemas.microsoft.com/office/drawing/2014/main" xmlns="" id="{2795C267-4A9B-4CBD-BECA-D95D96595A4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76056" y="3788676"/>
            <a:ext cx="3492587" cy="2304256"/>
          </a:xfrm>
          <a:prstGeom prst="rect">
            <a:avLst/>
          </a:prstGeom>
        </p:spPr>
      </p:pic>
    </p:spTree>
    <p:extLst>
      <p:ext uri="{BB962C8B-B14F-4D97-AF65-F5344CB8AC3E}">
        <p14:creationId xmlns:p14="http://schemas.microsoft.com/office/powerpoint/2010/main" val="42333475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C341755-E3E4-4D99-A928-1992258F61B7}"/>
              </a:ext>
            </a:extLst>
          </p:cNvPr>
          <p:cNvSpPr>
            <a:spLocks noGrp="1"/>
          </p:cNvSpPr>
          <p:nvPr>
            <p:ph type="title"/>
          </p:nvPr>
        </p:nvSpPr>
        <p:spPr/>
        <p:txBody>
          <a:bodyPr/>
          <a:lstStyle/>
          <a:p>
            <a:r>
              <a:rPr lang="en-GB" dirty="0"/>
              <a:t>WP</a:t>
            </a:r>
            <a:r>
              <a:rPr lang="ro-RO" dirty="0"/>
              <a:t>5</a:t>
            </a:r>
            <a:r>
              <a:rPr lang="en-GB" dirty="0"/>
              <a:t> Dissemination, Exploitation &amp; Standardization</a:t>
            </a:r>
            <a:endParaRPr lang="ro-RO" dirty="0"/>
          </a:p>
        </p:txBody>
      </p:sp>
      <p:sp>
        <p:nvSpPr>
          <p:cNvPr id="3" name="Content Placeholder 2">
            <a:extLst>
              <a:ext uri="{FF2B5EF4-FFF2-40B4-BE49-F238E27FC236}">
                <a16:creationId xmlns:a16="http://schemas.microsoft.com/office/drawing/2014/main" xmlns="" id="{B7995ECF-3F42-4844-94DB-7D3E28AC2299}"/>
              </a:ext>
            </a:extLst>
          </p:cNvPr>
          <p:cNvSpPr>
            <a:spLocks noGrp="1"/>
          </p:cNvSpPr>
          <p:nvPr>
            <p:ph idx="1"/>
          </p:nvPr>
        </p:nvSpPr>
        <p:spPr>
          <a:xfrm>
            <a:off x="468000" y="1088571"/>
            <a:ext cx="5599292" cy="5625429"/>
          </a:xfrm>
        </p:spPr>
        <p:txBody>
          <a:bodyPr>
            <a:normAutofit/>
          </a:bodyPr>
          <a:lstStyle/>
          <a:p>
            <a:pPr algn="just">
              <a:lnSpc>
                <a:spcPct val="115000"/>
              </a:lnSpc>
              <a:spcBef>
                <a:spcPts val="0"/>
              </a:spcBef>
              <a:buFont typeface="Wingdings" panose="05000000000000000000" pitchFamily="2" charset="2"/>
              <a:buChar char="Ø"/>
            </a:pPr>
            <a:r>
              <a:rPr lang="en-US" sz="1300" dirty="0">
                <a:latin typeface="+mn-lt"/>
                <a:ea typeface="Calibri" panose="020F0502020204030204" pitchFamily="34" charset="0"/>
                <a:cs typeface="Times New Roman" panose="02020603050405020304" pitchFamily="18" charset="0"/>
              </a:rPr>
              <a:t>Presenting paper at 21st International Conference on Control Systems and Computer Science, 3rd International Workshop on Cyberinfrastructures for Natural Resources Management (CyRM-2017) 29-31 May 2017, Bucharest</a:t>
            </a:r>
            <a:r>
              <a:rPr lang="ro-RO" sz="1300" dirty="0">
                <a:latin typeface="+mn-lt"/>
                <a:ea typeface="Calibri" panose="020F0502020204030204" pitchFamily="34" charset="0"/>
                <a:cs typeface="Times New Roman" panose="02020603050405020304" pitchFamily="18" charset="0"/>
              </a:rPr>
              <a:t>:</a:t>
            </a:r>
            <a:endParaRPr lang="en-US" sz="1300" dirty="0">
              <a:latin typeface="+mn-lt"/>
              <a:ea typeface="Calibri" panose="020F0502020204030204" pitchFamily="34" charset="0"/>
              <a:cs typeface="Times New Roman" panose="02020603050405020304" pitchFamily="18" charset="0"/>
            </a:endParaRPr>
          </a:p>
          <a:p>
            <a:pPr lvl="1" algn="just">
              <a:lnSpc>
                <a:spcPct val="115000"/>
              </a:lnSpc>
              <a:spcBef>
                <a:spcPts val="0"/>
              </a:spcBef>
            </a:pPr>
            <a:r>
              <a:rPr lang="ro-RO" sz="1300" dirty="0">
                <a:latin typeface="+mn-lt"/>
                <a:ea typeface="Calibri" panose="020F0502020204030204" pitchFamily="34" charset="0"/>
                <a:cs typeface="Times New Roman" panose="02020603050405020304" pitchFamily="18" charset="0"/>
              </a:rPr>
              <a:t>“Smart City Mobility Simulation and Monitoring Platform”, G. Suciu, C. Butca, C. Dobre </a:t>
            </a:r>
            <a:r>
              <a:rPr lang="ro-RO" sz="1300" dirty="0" err="1">
                <a:latin typeface="+mn-lt"/>
                <a:ea typeface="Calibri" panose="020F0502020204030204" pitchFamily="34" charset="0"/>
                <a:cs typeface="Times New Roman" panose="02020603050405020304" pitchFamily="18" charset="0"/>
              </a:rPr>
              <a:t>and</a:t>
            </a:r>
            <a:r>
              <a:rPr lang="ro-RO" sz="1300" dirty="0">
                <a:latin typeface="+mn-lt"/>
                <a:ea typeface="Calibri" panose="020F0502020204030204" pitchFamily="34" charset="0"/>
                <a:cs typeface="Times New Roman" panose="02020603050405020304" pitchFamily="18" charset="0"/>
              </a:rPr>
              <a:t> C. Popescu, 2017 21st International </a:t>
            </a:r>
            <a:r>
              <a:rPr lang="ro-RO" sz="1300" dirty="0" err="1">
                <a:latin typeface="+mn-lt"/>
                <a:ea typeface="Calibri" panose="020F0502020204030204" pitchFamily="34" charset="0"/>
                <a:cs typeface="Times New Roman" panose="02020603050405020304" pitchFamily="18" charset="0"/>
              </a:rPr>
              <a:t>Conference</a:t>
            </a:r>
            <a:r>
              <a:rPr lang="ro-RO" sz="1300" dirty="0">
                <a:latin typeface="+mn-lt"/>
                <a:ea typeface="Calibri" panose="020F0502020204030204" pitchFamily="34" charset="0"/>
                <a:cs typeface="Times New Roman" panose="02020603050405020304" pitchFamily="18" charset="0"/>
              </a:rPr>
              <a:t> on Control </a:t>
            </a:r>
            <a:r>
              <a:rPr lang="ro-RO" sz="1300" dirty="0" err="1">
                <a:latin typeface="+mn-lt"/>
                <a:ea typeface="Calibri" panose="020F0502020204030204" pitchFamily="34" charset="0"/>
                <a:cs typeface="Times New Roman" panose="02020603050405020304" pitchFamily="18" charset="0"/>
              </a:rPr>
              <a:t>Systems</a:t>
            </a:r>
            <a:r>
              <a:rPr lang="ro-RO" sz="1300" dirty="0">
                <a:latin typeface="+mn-lt"/>
                <a:ea typeface="Calibri" panose="020F0502020204030204" pitchFamily="34" charset="0"/>
                <a:cs typeface="Times New Roman" panose="02020603050405020304" pitchFamily="18" charset="0"/>
              </a:rPr>
              <a:t> </a:t>
            </a:r>
            <a:r>
              <a:rPr lang="ro-RO" sz="1300" dirty="0" err="1">
                <a:latin typeface="+mn-lt"/>
                <a:ea typeface="Calibri" panose="020F0502020204030204" pitchFamily="34" charset="0"/>
                <a:cs typeface="Times New Roman" panose="02020603050405020304" pitchFamily="18" charset="0"/>
              </a:rPr>
              <a:t>and</a:t>
            </a:r>
            <a:r>
              <a:rPr lang="ro-RO" sz="1300" dirty="0">
                <a:latin typeface="+mn-lt"/>
                <a:ea typeface="Calibri" panose="020F0502020204030204" pitchFamily="34" charset="0"/>
                <a:cs typeface="Times New Roman" panose="02020603050405020304" pitchFamily="18" charset="0"/>
              </a:rPr>
              <a:t> Computer </a:t>
            </a:r>
            <a:r>
              <a:rPr lang="ro-RO" sz="1300" dirty="0" err="1">
                <a:latin typeface="+mn-lt"/>
                <a:ea typeface="Calibri" panose="020F0502020204030204" pitchFamily="34" charset="0"/>
                <a:cs typeface="Times New Roman" panose="02020603050405020304" pitchFamily="18" charset="0"/>
              </a:rPr>
              <a:t>Science</a:t>
            </a:r>
            <a:r>
              <a:rPr lang="ro-RO" sz="1300" dirty="0">
                <a:latin typeface="+mn-lt"/>
                <a:ea typeface="Calibri" panose="020F0502020204030204" pitchFamily="34" charset="0"/>
                <a:cs typeface="Times New Roman" panose="02020603050405020304" pitchFamily="18" charset="0"/>
              </a:rPr>
              <a:t> (CSCS21), </a:t>
            </a:r>
            <a:r>
              <a:rPr lang="ro-RO" sz="1300" dirty="0" err="1">
                <a:latin typeface="+mn-lt"/>
                <a:ea typeface="Calibri" panose="020F0502020204030204" pitchFamily="34" charset="0"/>
                <a:cs typeface="Times New Roman" panose="02020603050405020304" pitchFamily="18" charset="0"/>
              </a:rPr>
              <a:t>Bucharest</a:t>
            </a:r>
            <a:r>
              <a:rPr lang="ro-RO" sz="1300" dirty="0">
                <a:latin typeface="+mn-lt"/>
                <a:ea typeface="Calibri" panose="020F0502020204030204" pitchFamily="34" charset="0"/>
                <a:cs typeface="Times New Roman" panose="02020603050405020304" pitchFamily="18" charset="0"/>
              </a:rPr>
              <a:t>, 2017, pp. 685-689. DOI: 10.1109/CSCS.2017.105. http://ieeexplore.ieee.org/document/7968633</a:t>
            </a:r>
            <a:r>
              <a:rPr lang="en-US" sz="1300" dirty="0">
                <a:latin typeface="+mn-lt"/>
                <a:ea typeface="Calibri" panose="020F0502020204030204" pitchFamily="34" charset="0"/>
                <a:cs typeface="Times New Roman" panose="02020603050405020304" pitchFamily="18" charset="0"/>
              </a:rPr>
              <a:t>;</a:t>
            </a:r>
          </a:p>
          <a:p>
            <a:pPr lvl="1" algn="just">
              <a:lnSpc>
                <a:spcPct val="115000"/>
              </a:lnSpc>
              <a:spcBef>
                <a:spcPts val="0"/>
              </a:spcBef>
            </a:pPr>
            <a:r>
              <a:rPr lang="ro-RO" sz="1300" dirty="0">
                <a:latin typeface="+mn-lt"/>
                <a:ea typeface="Calibri" panose="020F0502020204030204" pitchFamily="34" charset="0"/>
                <a:cs typeface="Times New Roman" panose="02020603050405020304" pitchFamily="18" charset="0"/>
              </a:rPr>
              <a:t>“Unified Intelligent Water Management using Cyberinfrastructures based on Cloud Computing and IoT”, G. Suciu, L. </a:t>
            </a:r>
            <a:r>
              <a:rPr lang="ro-RO" sz="1300" dirty="0" err="1">
                <a:latin typeface="+mn-lt"/>
                <a:ea typeface="Calibri" panose="020F0502020204030204" pitchFamily="34" charset="0"/>
                <a:cs typeface="Times New Roman" panose="02020603050405020304" pitchFamily="18" charset="0"/>
              </a:rPr>
              <a:t>Bezdedeanu</a:t>
            </a:r>
            <a:r>
              <a:rPr lang="ro-RO" sz="1300" dirty="0">
                <a:latin typeface="+mn-lt"/>
                <a:ea typeface="Calibri" panose="020F0502020204030204" pitchFamily="34" charset="0"/>
                <a:cs typeface="Times New Roman" panose="02020603050405020304" pitchFamily="18" charset="0"/>
              </a:rPr>
              <a:t>, A. Vasilescu </a:t>
            </a:r>
            <a:r>
              <a:rPr lang="ro-RO" sz="1300" dirty="0" err="1">
                <a:latin typeface="+mn-lt"/>
                <a:ea typeface="Calibri" panose="020F0502020204030204" pitchFamily="34" charset="0"/>
                <a:cs typeface="Times New Roman" panose="02020603050405020304" pitchFamily="18" charset="0"/>
              </a:rPr>
              <a:t>and</a:t>
            </a:r>
            <a:r>
              <a:rPr lang="ro-RO" sz="1300" dirty="0">
                <a:latin typeface="+mn-lt"/>
                <a:ea typeface="Calibri" panose="020F0502020204030204" pitchFamily="34" charset="0"/>
                <a:cs typeface="Times New Roman" panose="02020603050405020304" pitchFamily="18" charset="0"/>
              </a:rPr>
              <a:t> V. Suciu, 2017 21st International </a:t>
            </a:r>
            <a:r>
              <a:rPr lang="ro-RO" sz="1300" dirty="0" err="1">
                <a:latin typeface="+mn-lt"/>
                <a:ea typeface="Calibri" panose="020F0502020204030204" pitchFamily="34" charset="0"/>
                <a:cs typeface="Times New Roman" panose="02020603050405020304" pitchFamily="18" charset="0"/>
              </a:rPr>
              <a:t>Conference</a:t>
            </a:r>
            <a:r>
              <a:rPr lang="ro-RO" sz="1300" dirty="0">
                <a:latin typeface="+mn-lt"/>
                <a:ea typeface="Calibri" panose="020F0502020204030204" pitchFamily="34" charset="0"/>
                <a:cs typeface="Times New Roman" panose="02020603050405020304" pitchFamily="18" charset="0"/>
              </a:rPr>
              <a:t> on Control </a:t>
            </a:r>
            <a:r>
              <a:rPr lang="ro-RO" sz="1300" dirty="0" err="1">
                <a:latin typeface="+mn-lt"/>
                <a:ea typeface="Calibri" panose="020F0502020204030204" pitchFamily="34" charset="0"/>
                <a:cs typeface="Times New Roman" panose="02020603050405020304" pitchFamily="18" charset="0"/>
              </a:rPr>
              <a:t>Systems</a:t>
            </a:r>
            <a:r>
              <a:rPr lang="ro-RO" sz="1300" dirty="0">
                <a:latin typeface="+mn-lt"/>
                <a:ea typeface="Calibri" panose="020F0502020204030204" pitchFamily="34" charset="0"/>
                <a:cs typeface="Times New Roman" panose="02020603050405020304" pitchFamily="18" charset="0"/>
              </a:rPr>
              <a:t> </a:t>
            </a:r>
            <a:r>
              <a:rPr lang="ro-RO" sz="1300" dirty="0" err="1">
                <a:latin typeface="+mn-lt"/>
                <a:ea typeface="Calibri" panose="020F0502020204030204" pitchFamily="34" charset="0"/>
                <a:cs typeface="Times New Roman" panose="02020603050405020304" pitchFamily="18" charset="0"/>
              </a:rPr>
              <a:t>and</a:t>
            </a:r>
            <a:r>
              <a:rPr lang="ro-RO" sz="1300" dirty="0">
                <a:latin typeface="+mn-lt"/>
                <a:ea typeface="Calibri" panose="020F0502020204030204" pitchFamily="34" charset="0"/>
                <a:cs typeface="Times New Roman" panose="02020603050405020304" pitchFamily="18" charset="0"/>
              </a:rPr>
              <a:t> Computer </a:t>
            </a:r>
            <a:r>
              <a:rPr lang="ro-RO" sz="1300" dirty="0" err="1">
                <a:latin typeface="+mn-lt"/>
                <a:ea typeface="Calibri" panose="020F0502020204030204" pitchFamily="34" charset="0"/>
                <a:cs typeface="Times New Roman" panose="02020603050405020304" pitchFamily="18" charset="0"/>
              </a:rPr>
              <a:t>Science</a:t>
            </a:r>
            <a:r>
              <a:rPr lang="ro-RO" sz="1300" dirty="0">
                <a:latin typeface="+mn-lt"/>
                <a:ea typeface="Calibri" panose="020F0502020204030204" pitchFamily="34" charset="0"/>
                <a:cs typeface="Times New Roman" panose="02020603050405020304" pitchFamily="18" charset="0"/>
              </a:rPr>
              <a:t> (CSCS21), </a:t>
            </a:r>
            <a:r>
              <a:rPr lang="ro-RO" sz="1300" dirty="0" err="1">
                <a:latin typeface="+mn-lt"/>
                <a:ea typeface="Calibri" panose="020F0502020204030204" pitchFamily="34" charset="0"/>
                <a:cs typeface="Times New Roman" panose="02020603050405020304" pitchFamily="18" charset="0"/>
              </a:rPr>
              <a:t>Bucharest</a:t>
            </a:r>
            <a:r>
              <a:rPr lang="ro-RO" sz="1300" dirty="0">
                <a:latin typeface="+mn-lt"/>
                <a:ea typeface="Calibri" panose="020F0502020204030204" pitchFamily="34" charset="0"/>
                <a:cs typeface="Times New Roman" panose="02020603050405020304" pitchFamily="18" charset="0"/>
              </a:rPr>
              <a:t>, 2017, pp. 606-611. DOI: 10.1109/CSCS.2017.92. http://ieeexplore.ieee.org/document/7968620</a:t>
            </a:r>
            <a:r>
              <a:rPr lang="en-US" sz="1300" dirty="0">
                <a:latin typeface="+mn-lt"/>
                <a:ea typeface="Calibri" panose="020F0502020204030204" pitchFamily="34" charset="0"/>
                <a:cs typeface="Times New Roman" panose="02020603050405020304" pitchFamily="18" charset="0"/>
              </a:rPr>
              <a:t>.</a:t>
            </a:r>
            <a:endParaRPr lang="ro-RO" sz="1300" dirty="0">
              <a:latin typeface="+mn-lt"/>
              <a:ea typeface="Calibri" panose="020F0502020204030204" pitchFamily="34" charset="0"/>
              <a:cs typeface="Times New Roman" panose="02020603050405020304" pitchFamily="18" charset="0"/>
            </a:endParaRPr>
          </a:p>
          <a:p>
            <a:pPr algn="just">
              <a:lnSpc>
                <a:spcPct val="115000"/>
              </a:lnSpc>
              <a:spcBef>
                <a:spcPts val="0"/>
              </a:spcBef>
              <a:buFont typeface="Wingdings" panose="05000000000000000000" pitchFamily="2" charset="2"/>
              <a:buChar char="Ø"/>
            </a:pPr>
            <a:r>
              <a:rPr lang="ro-RO" sz="1300" dirty="0">
                <a:latin typeface="+mn-lt"/>
                <a:ea typeface="Calibri" panose="020F0502020204030204" pitchFamily="34" charset="0"/>
                <a:cs typeface="Times New Roman" panose="02020603050405020304" pitchFamily="18" charset="0"/>
              </a:rPr>
              <a:t>Participating at </a:t>
            </a:r>
            <a:r>
              <a:rPr lang="en-US" sz="1300" dirty="0">
                <a:latin typeface="+mn-lt"/>
                <a:ea typeface="Calibri" panose="020F0502020204030204" pitchFamily="34" charset="0"/>
                <a:cs typeface="Times New Roman" panose="02020603050405020304" pitchFamily="18" charset="0"/>
              </a:rPr>
              <a:t>“Using Data Science for Urban Water Management” Summer School held in  Bucharest 31st May – 2</a:t>
            </a:r>
            <a:r>
              <a:rPr lang="en-US" sz="1300" baseline="30000" dirty="0">
                <a:latin typeface="+mn-lt"/>
                <a:ea typeface="Calibri" panose="020F0502020204030204" pitchFamily="34" charset="0"/>
                <a:cs typeface="Times New Roman" panose="02020603050405020304" pitchFamily="18" charset="0"/>
              </a:rPr>
              <a:t>nd</a:t>
            </a:r>
            <a:r>
              <a:rPr lang="en-US" sz="1300" dirty="0">
                <a:latin typeface="+mn-lt"/>
                <a:ea typeface="Calibri" panose="020F0502020204030204" pitchFamily="34" charset="0"/>
                <a:cs typeface="Times New Roman" panose="02020603050405020304" pitchFamily="18" charset="0"/>
              </a:rPr>
              <a:t> June 2017, event organized by Faculty  of Automatic Control and Computers, University </a:t>
            </a:r>
            <a:r>
              <a:rPr lang="en-US" sz="1300" dirty="0" err="1">
                <a:latin typeface="+mn-lt"/>
                <a:ea typeface="Calibri" panose="020F0502020204030204" pitchFamily="34" charset="0"/>
                <a:cs typeface="Times New Roman" panose="02020603050405020304" pitchFamily="18" charset="0"/>
              </a:rPr>
              <a:t>Politehnica</a:t>
            </a:r>
            <a:r>
              <a:rPr lang="en-US" sz="1300" dirty="0">
                <a:latin typeface="+mn-lt"/>
                <a:ea typeface="Calibri" panose="020F0502020204030204" pitchFamily="34" charset="0"/>
                <a:cs typeface="Times New Roman" panose="02020603050405020304" pitchFamily="18" charset="0"/>
              </a:rPr>
              <a:t> of Bucharest and presenting paper</a:t>
            </a:r>
            <a:r>
              <a:rPr lang="ro-RO" sz="1300" dirty="0">
                <a:latin typeface="+mn-lt"/>
                <a:ea typeface="Calibri" panose="020F0502020204030204" pitchFamily="34" charset="0"/>
                <a:cs typeface="Times New Roman" panose="02020603050405020304" pitchFamily="18" charset="0"/>
              </a:rPr>
              <a:t>: </a:t>
            </a:r>
            <a:endParaRPr lang="en-US" sz="1300" dirty="0">
              <a:latin typeface="+mn-lt"/>
              <a:ea typeface="Calibri" panose="020F0502020204030204" pitchFamily="34" charset="0"/>
              <a:cs typeface="Times New Roman" panose="02020603050405020304" pitchFamily="18" charset="0"/>
            </a:endParaRPr>
          </a:p>
          <a:p>
            <a:pPr lvl="1" algn="just">
              <a:lnSpc>
                <a:spcPct val="115000"/>
              </a:lnSpc>
              <a:spcBef>
                <a:spcPts val="0"/>
              </a:spcBef>
            </a:pPr>
            <a:r>
              <a:rPr lang="ro-RO" sz="1300" dirty="0">
                <a:latin typeface="+mn-lt"/>
              </a:rPr>
              <a:t>G. Suciu, M. Bălănescu, L. Bezdedeanu, T. Ușurelu, ”Predictive model using data from telemetry system for </a:t>
            </a:r>
            <a:r>
              <a:rPr lang="en-US" sz="1300" dirty="0">
                <a:latin typeface="+mn-lt"/>
              </a:rPr>
              <a:t> </a:t>
            </a:r>
            <a:r>
              <a:rPr lang="ro-RO" sz="1300" dirty="0" err="1">
                <a:latin typeface="+mn-lt"/>
              </a:rPr>
              <a:t>water</a:t>
            </a:r>
            <a:r>
              <a:rPr lang="ro-RO" sz="1300" dirty="0">
                <a:latin typeface="+mn-lt"/>
              </a:rPr>
              <a:t> environments”, 28 June 2017, Faculty of Automatic </a:t>
            </a:r>
            <a:r>
              <a:rPr lang="en-US" sz="1300" dirty="0">
                <a:latin typeface="+mn-lt"/>
              </a:rPr>
              <a:t> </a:t>
            </a:r>
            <a:r>
              <a:rPr lang="ro-RO" sz="1300" dirty="0">
                <a:latin typeface="+mn-lt"/>
              </a:rPr>
              <a:t>Control and Computers, University Politehnica of Bucharest.</a:t>
            </a:r>
          </a:p>
          <a:p>
            <a:pPr marL="555625" lvl="2" algn="just">
              <a:lnSpc>
                <a:spcPct val="115000"/>
              </a:lnSpc>
              <a:spcBef>
                <a:spcPts val="0"/>
              </a:spcBef>
              <a:buFont typeface="Wingdings" panose="05000000000000000000" pitchFamily="2" charset="2"/>
              <a:buChar char="Ø"/>
            </a:pPr>
            <a:endParaRPr lang="ro-RO" sz="1400" dirty="0">
              <a:latin typeface="+mn-lt"/>
            </a:endParaRPr>
          </a:p>
          <a:p>
            <a:pPr marL="0" algn="just">
              <a:lnSpc>
                <a:spcPct val="115000"/>
              </a:lnSpc>
              <a:spcBef>
                <a:spcPts val="0"/>
              </a:spcBef>
              <a:buFont typeface="Wingdings" panose="05000000000000000000" pitchFamily="2" charset="2"/>
              <a:buChar char="Ø"/>
            </a:pPr>
            <a:endParaRPr lang="ro-RO" sz="1800" dirty="0">
              <a:latin typeface="+mn-lt"/>
              <a:ea typeface="Calibri" panose="020F0502020204030204" pitchFamily="34" charset="0"/>
              <a:cs typeface="Times New Roman" panose="02020603050405020304" pitchFamily="18" charset="0"/>
            </a:endParaRPr>
          </a:p>
          <a:p>
            <a:pPr lvl="0" algn="just">
              <a:spcBef>
                <a:spcPts val="0"/>
              </a:spcBef>
              <a:buFont typeface="Wingdings" panose="05000000000000000000" pitchFamily="2" charset="2"/>
              <a:buChar char="Ø"/>
            </a:pPr>
            <a:endParaRPr lang="ro-RO" sz="1800" dirty="0">
              <a:latin typeface="Calibri"/>
              <a:cs typeface="+mn-cs"/>
            </a:endParaRPr>
          </a:p>
          <a:p>
            <a:pPr marL="0" lvl="0" indent="0" algn="just">
              <a:spcBef>
                <a:spcPts val="0"/>
              </a:spcBef>
              <a:buNone/>
            </a:pPr>
            <a:endParaRPr lang="en-US" sz="1800" dirty="0">
              <a:solidFill>
                <a:srgbClr val="00B050"/>
              </a:solidFill>
              <a:latin typeface="Calibri"/>
              <a:cs typeface="+mn-cs"/>
            </a:endParaRPr>
          </a:p>
          <a:p>
            <a:pPr marL="0" indent="0" algn="just">
              <a:buNone/>
            </a:pPr>
            <a:endParaRPr lang="ro-RO" dirty="0"/>
          </a:p>
        </p:txBody>
      </p:sp>
      <p:pic>
        <p:nvPicPr>
          <p:cNvPr id="4" name="Picture 3">
            <a:extLst>
              <a:ext uri="{FF2B5EF4-FFF2-40B4-BE49-F238E27FC236}">
                <a16:creationId xmlns:a16="http://schemas.microsoft.com/office/drawing/2014/main" xmlns="" id="{1DF49898-F071-48A3-9468-6E1FF2AEFFF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42046" y="1196752"/>
            <a:ext cx="2560906" cy="1280453"/>
          </a:xfrm>
          <a:prstGeom prst="rect">
            <a:avLst/>
          </a:prstGeom>
        </p:spPr>
      </p:pic>
      <p:pic>
        <p:nvPicPr>
          <p:cNvPr id="6" name="Picture 5">
            <a:extLst>
              <a:ext uri="{FF2B5EF4-FFF2-40B4-BE49-F238E27FC236}">
                <a16:creationId xmlns:a16="http://schemas.microsoft.com/office/drawing/2014/main" xmlns="" id="{AB139D49-1A2D-4004-B3F0-937B5F39CA6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42046" y="4509120"/>
            <a:ext cx="2560906" cy="1440160"/>
          </a:xfrm>
          <a:prstGeom prst="rect">
            <a:avLst/>
          </a:prstGeom>
        </p:spPr>
      </p:pic>
      <p:pic>
        <p:nvPicPr>
          <p:cNvPr id="7" name="Picture 6">
            <a:extLst>
              <a:ext uri="{FF2B5EF4-FFF2-40B4-BE49-F238E27FC236}">
                <a16:creationId xmlns:a16="http://schemas.microsoft.com/office/drawing/2014/main" xmlns="" id="{3ABF8B10-B503-4B52-ADCD-EC2FC9F73887}"/>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242046" y="2649024"/>
            <a:ext cx="2560906" cy="1688276"/>
          </a:xfrm>
          <a:prstGeom prst="rect">
            <a:avLst/>
          </a:prstGeom>
        </p:spPr>
      </p:pic>
    </p:spTree>
    <p:extLst>
      <p:ext uri="{BB962C8B-B14F-4D97-AF65-F5344CB8AC3E}">
        <p14:creationId xmlns:p14="http://schemas.microsoft.com/office/powerpoint/2010/main" val="23812949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D7F9DFA-DD5E-4C17-AF30-7E2FCCB5BC67}"/>
              </a:ext>
            </a:extLst>
          </p:cNvPr>
          <p:cNvSpPr>
            <a:spLocks noGrp="1"/>
          </p:cNvSpPr>
          <p:nvPr>
            <p:ph type="title"/>
          </p:nvPr>
        </p:nvSpPr>
        <p:spPr/>
        <p:txBody>
          <a:bodyPr/>
          <a:lstStyle/>
          <a:p>
            <a:r>
              <a:rPr lang="ro-RO" dirty="0"/>
              <a:t>WP5 Dissemination, Exploitation &amp; Standardization</a:t>
            </a:r>
          </a:p>
        </p:txBody>
      </p:sp>
      <p:sp>
        <p:nvSpPr>
          <p:cNvPr id="3" name="Content Placeholder 2">
            <a:extLst>
              <a:ext uri="{FF2B5EF4-FFF2-40B4-BE49-F238E27FC236}">
                <a16:creationId xmlns:a16="http://schemas.microsoft.com/office/drawing/2014/main" xmlns="" id="{79064DD8-F8A4-4974-84C5-C773CAD0ECD7}"/>
              </a:ext>
            </a:extLst>
          </p:cNvPr>
          <p:cNvSpPr>
            <a:spLocks noGrp="1"/>
          </p:cNvSpPr>
          <p:nvPr>
            <p:ph idx="1"/>
          </p:nvPr>
        </p:nvSpPr>
        <p:spPr>
          <a:xfrm>
            <a:off x="468000" y="1332000"/>
            <a:ext cx="8352472" cy="2601056"/>
          </a:xfrm>
        </p:spPr>
        <p:txBody>
          <a:bodyPr>
            <a:normAutofit/>
          </a:bodyPr>
          <a:lstStyle/>
          <a:p>
            <a:pPr algn="just">
              <a:buFont typeface="Wingdings" panose="05000000000000000000" pitchFamily="2" charset="2"/>
              <a:buChar char="Ø"/>
            </a:pPr>
            <a:r>
              <a:rPr lang="ro-RO" sz="1800" dirty="0">
                <a:latin typeface="+mn-lt"/>
              </a:rPr>
              <a:t>Participating at Data4Water Training </a:t>
            </a:r>
            <a:r>
              <a:rPr lang="en-US" sz="1800" dirty="0">
                <a:latin typeface="+mn-lt"/>
              </a:rPr>
              <a:t>“</a:t>
            </a:r>
            <a:r>
              <a:rPr lang="ro-RO" sz="1800" dirty="0" err="1">
                <a:latin typeface="+mn-lt"/>
              </a:rPr>
              <a:t>Optimization</a:t>
            </a:r>
            <a:r>
              <a:rPr lang="ro-RO" sz="1800" dirty="0">
                <a:latin typeface="+mn-lt"/>
              </a:rPr>
              <a:t> </a:t>
            </a:r>
            <a:r>
              <a:rPr lang="ro-RO" sz="1800" dirty="0" err="1">
                <a:latin typeface="+mn-lt"/>
              </a:rPr>
              <a:t>and</a:t>
            </a:r>
            <a:r>
              <a:rPr lang="ro-RO" sz="1800" dirty="0">
                <a:latin typeface="+mn-lt"/>
              </a:rPr>
              <a:t> </a:t>
            </a:r>
            <a:r>
              <a:rPr lang="ro-RO" sz="1800" dirty="0" err="1">
                <a:latin typeface="+mn-lt"/>
              </a:rPr>
              <a:t>dynamic</a:t>
            </a:r>
            <a:r>
              <a:rPr lang="ro-RO" sz="1800" dirty="0">
                <a:latin typeface="+mn-lt"/>
              </a:rPr>
              <a:t> </a:t>
            </a:r>
            <a:r>
              <a:rPr lang="ro-RO" sz="1800" dirty="0" err="1">
                <a:latin typeface="+mn-lt"/>
              </a:rPr>
              <a:t>programming</a:t>
            </a:r>
            <a:r>
              <a:rPr lang="ro-RO" sz="1800" dirty="0">
                <a:latin typeface="+mn-lt"/>
              </a:rPr>
              <a:t> for </a:t>
            </a:r>
            <a:r>
              <a:rPr lang="ro-RO" sz="1800" dirty="0" err="1">
                <a:latin typeface="+mn-lt"/>
              </a:rPr>
              <a:t>water</a:t>
            </a:r>
            <a:r>
              <a:rPr lang="ro-RO" sz="1800" dirty="0">
                <a:latin typeface="+mn-lt"/>
              </a:rPr>
              <a:t> </a:t>
            </a:r>
            <a:r>
              <a:rPr lang="ro-RO" sz="1800" dirty="0" err="1">
                <a:latin typeface="+mn-lt"/>
              </a:rPr>
              <a:t>problems</a:t>
            </a:r>
            <a:r>
              <a:rPr lang="en-US" sz="1800" dirty="0">
                <a:latin typeface="+mn-lt"/>
              </a:rPr>
              <a:t>”</a:t>
            </a:r>
            <a:r>
              <a:rPr lang="ro-RO" sz="1800" dirty="0">
                <a:latin typeface="+mn-lt"/>
              </a:rPr>
              <a:t> 18-20 October 2017, event organized by </a:t>
            </a:r>
            <a:r>
              <a:rPr lang="en-US" sz="1800" dirty="0">
                <a:latin typeface="+mn-lt"/>
              </a:rPr>
              <a:t>Faculty of Automatic Control and Computers, University </a:t>
            </a:r>
            <a:r>
              <a:rPr lang="en-US" sz="1800" dirty="0" err="1">
                <a:latin typeface="+mn-lt"/>
              </a:rPr>
              <a:t>Politehnica</a:t>
            </a:r>
            <a:r>
              <a:rPr lang="en-US" sz="1800" dirty="0">
                <a:latin typeface="+mn-lt"/>
              </a:rPr>
              <a:t> of Bucharest and UNESCO-IHE Institute for Water Education;</a:t>
            </a:r>
          </a:p>
          <a:p>
            <a:pPr algn="just">
              <a:buFont typeface="Wingdings" panose="05000000000000000000" pitchFamily="2" charset="2"/>
              <a:buChar char="Ø"/>
            </a:pPr>
            <a:r>
              <a:rPr lang="en-US" sz="1800" dirty="0">
                <a:latin typeface="+mn-lt"/>
              </a:rPr>
              <a:t>Participating at Data4Water workshops;</a:t>
            </a:r>
            <a:endParaRPr lang="ro-RO" sz="1800" dirty="0">
              <a:latin typeface="+mn-lt"/>
            </a:endParaRPr>
          </a:p>
          <a:p>
            <a:pPr algn="just">
              <a:buFont typeface="Wingdings" panose="05000000000000000000" pitchFamily="2" charset="2"/>
              <a:buChar char="Ø"/>
            </a:pPr>
            <a:r>
              <a:rPr lang="en-US" sz="1800" dirty="0">
                <a:latin typeface="+mn-lt"/>
              </a:rPr>
              <a:t>Presenting and exhibiting at the conference “Water, essential resource for existence of life”, organized by the National Research Institute for Hydrology and Water Management (INHGA), 14 – 15th November 2017;</a:t>
            </a:r>
            <a:endParaRPr lang="ro-RO" dirty="0"/>
          </a:p>
        </p:txBody>
      </p:sp>
      <p:pic>
        <p:nvPicPr>
          <p:cNvPr id="5" name="Picture 4">
            <a:extLst>
              <a:ext uri="{FF2B5EF4-FFF2-40B4-BE49-F238E27FC236}">
                <a16:creationId xmlns:a16="http://schemas.microsoft.com/office/drawing/2014/main" xmlns="" id="{5C083C35-FA2E-4B5D-969C-042680DA29E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07932" y="3816304"/>
            <a:ext cx="5472608" cy="2814084"/>
          </a:xfrm>
          <a:prstGeom prst="rect">
            <a:avLst/>
          </a:prstGeom>
        </p:spPr>
      </p:pic>
    </p:spTree>
    <p:extLst>
      <p:ext uri="{BB962C8B-B14F-4D97-AF65-F5344CB8AC3E}">
        <p14:creationId xmlns:p14="http://schemas.microsoft.com/office/powerpoint/2010/main" val="31654888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C341755-E3E4-4D99-A928-1992258F61B7}"/>
              </a:ext>
            </a:extLst>
          </p:cNvPr>
          <p:cNvSpPr>
            <a:spLocks noGrp="1"/>
          </p:cNvSpPr>
          <p:nvPr>
            <p:ph type="title"/>
          </p:nvPr>
        </p:nvSpPr>
        <p:spPr/>
        <p:txBody>
          <a:bodyPr/>
          <a:lstStyle/>
          <a:p>
            <a:r>
              <a:rPr lang="en-GB" dirty="0"/>
              <a:t>WP</a:t>
            </a:r>
            <a:r>
              <a:rPr lang="ro-RO" dirty="0"/>
              <a:t>5</a:t>
            </a:r>
            <a:r>
              <a:rPr lang="en-GB" dirty="0"/>
              <a:t> Dissemination, Exploitation &amp; Standardization</a:t>
            </a:r>
            <a:endParaRPr lang="ro-RO" dirty="0"/>
          </a:p>
        </p:txBody>
      </p:sp>
      <p:sp>
        <p:nvSpPr>
          <p:cNvPr id="3" name="Content Placeholder 2">
            <a:extLst>
              <a:ext uri="{FF2B5EF4-FFF2-40B4-BE49-F238E27FC236}">
                <a16:creationId xmlns:a16="http://schemas.microsoft.com/office/drawing/2014/main" xmlns="" id="{B7995ECF-3F42-4844-94DB-7D3E28AC2299}"/>
              </a:ext>
            </a:extLst>
          </p:cNvPr>
          <p:cNvSpPr>
            <a:spLocks noGrp="1"/>
          </p:cNvSpPr>
          <p:nvPr>
            <p:ph idx="1"/>
          </p:nvPr>
        </p:nvSpPr>
        <p:spPr>
          <a:xfrm>
            <a:off x="468000" y="1088571"/>
            <a:ext cx="5599292" cy="5625429"/>
          </a:xfrm>
        </p:spPr>
        <p:txBody>
          <a:bodyPr>
            <a:normAutofit lnSpcReduction="10000"/>
          </a:bodyPr>
          <a:lstStyle/>
          <a:p>
            <a:pPr>
              <a:lnSpc>
                <a:spcPct val="90000"/>
              </a:lnSpc>
              <a:buFont typeface="Wingdings" panose="05000000000000000000" pitchFamily="2" charset="2"/>
              <a:buChar char="Ø"/>
            </a:pPr>
            <a:r>
              <a:rPr lang="en-US" sz="1800" dirty="0">
                <a:latin typeface="+mn-lt"/>
              </a:rPr>
              <a:t>Networking &amp; disseminating at International Technical Fair (TIB), co-located with </a:t>
            </a:r>
            <a:r>
              <a:rPr lang="en-US" sz="1800" dirty="0" err="1">
                <a:latin typeface="+mn-lt"/>
              </a:rPr>
              <a:t>Romenvirotec</a:t>
            </a:r>
            <a:r>
              <a:rPr lang="en-US" sz="1800" dirty="0">
                <a:latin typeface="+mn-lt"/>
              </a:rPr>
              <a:t>, </a:t>
            </a:r>
            <a:r>
              <a:rPr lang="en-US" sz="1800" dirty="0" err="1">
                <a:latin typeface="+mn-lt"/>
              </a:rPr>
              <a:t>Inventika</a:t>
            </a:r>
            <a:r>
              <a:rPr lang="en-US" sz="1800" dirty="0">
                <a:latin typeface="+mn-lt"/>
              </a:rPr>
              <a:t>, </a:t>
            </a:r>
            <a:r>
              <a:rPr lang="en-US" sz="1800" dirty="0" err="1">
                <a:latin typeface="+mn-lt"/>
              </a:rPr>
              <a:t>ExpoEnergie</a:t>
            </a:r>
            <a:r>
              <a:rPr lang="en-US" sz="1800" dirty="0">
                <a:latin typeface="+mn-lt"/>
              </a:rPr>
              <a:t> and participated at the Smart City and Mobility workshop 11-14th of October 2017, Bucharest, Romania </a:t>
            </a:r>
            <a:r>
              <a:rPr lang="en-US" sz="1800" dirty="0">
                <a:latin typeface="+mn-lt"/>
                <a:hlinkClick r:id="rId3"/>
              </a:rPr>
              <a:t>https://twitter.com/GeorgeSuciuG/status/919917000671006721</a:t>
            </a:r>
            <a:r>
              <a:rPr lang="en-US" sz="1800" dirty="0">
                <a:latin typeface="+mn-lt"/>
              </a:rPr>
              <a:t>  </a:t>
            </a:r>
          </a:p>
          <a:p>
            <a:pPr>
              <a:lnSpc>
                <a:spcPct val="90000"/>
              </a:lnSpc>
              <a:buFont typeface="Wingdings" panose="05000000000000000000" pitchFamily="2" charset="2"/>
              <a:buChar char="Ø"/>
            </a:pPr>
            <a:r>
              <a:rPr lang="en-US" sz="1800" dirty="0">
                <a:latin typeface="+mn-lt"/>
              </a:rPr>
              <a:t>Participating at Smart City Industry Awards second edition, an event organized by the Romanian Association for Smart City and Mobility, held at CCIR Business Center on October 19th. Smart City Industry Awards aimed to recognize and award the best projects, people, and companies involved in the Smart City Industry in Romania</a:t>
            </a:r>
            <a:endParaRPr lang="en-US" sz="2000" dirty="0">
              <a:latin typeface="+mn-lt"/>
            </a:endParaRPr>
          </a:p>
          <a:p>
            <a:pPr>
              <a:lnSpc>
                <a:spcPct val="90000"/>
              </a:lnSpc>
              <a:buFont typeface="Wingdings" panose="05000000000000000000" pitchFamily="2" charset="2"/>
              <a:buChar char="Ø"/>
            </a:pPr>
            <a:r>
              <a:rPr lang="en-US" sz="1800" dirty="0">
                <a:latin typeface="+mn-lt"/>
              </a:rPr>
              <a:t>Presenting at “Weather, climate, and society” event, organized by the Research Institute of the University of Bucharest, National Weather Agency, and  Romanian Association of Applied Meteorology and Education 26th of October 2017, Bucharest, Romania </a:t>
            </a:r>
          </a:p>
          <a:p>
            <a:pPr>
              <a:lnSpc>
                <a:spcPct val="90000"/>
              </a:lnSpc>
              <a:buFont typeface="Wingdings" panose="05000000000000000000" pitchFamily="2" charset="2"/>
              <a:buChar char="Ø"/>
            </a:pPr>
            <a:r>
              <a:rPr lang="en-US" sz="1800" dirty="0">
                <a:latin typeface="+mn-lt"/>
              </a:rPr>
              <a:t>Exhibiting at IMWorld2017, the largest B2B Expo-Conference for </a:t>
            </a:r>
            <a:r>
              <a:rPr lang="en-US" sz="1800" dirty="0" err="1">
                <a:latin typeface="+mn-lt"/>
              </a:rPr>
              <a:t>IT&amp;Digital</a:t>
            </a:r>
            <a:r>
              <a:rPr lang="en-US" sz="1800" dirty="0">
                <a:latin typeface="+mn-lt"/>
              </a:rPr>
              <a:t> Solutions in the SEE, took place October 4-5th at Romexpo, Bucharest’s main exhibition venue</a:t>
            </a:r>
          </a:p>
          <a:p>
            <a:pPr>
              <a:lnSpc>
                <a:spcPct val="90000"/>
              </a:lnSpc>
            </a:pPr>
            <a:endParaRPr lang="ro-RO" sz="1800" dirty="0">
              <a:latin typeface="+mn-lt"/>
            </a:endParaRPr>
          </a:p>
          <a:p>
            <a:pPr marL="0" indent="0" algn="just">
              <a:buNone/>
            </a:pPr>
            <a:endParaRPr lang="ro-RO" sz="1600" dirty="0">
              <a:latin typeface="+mn-lt"/>
            </a:endParaRPr>
          </a:p>
        </p:txBody>
      </p:sp>
      <p:pic>
        <p:nvPicPr>
          <p:cNvPr id="7" name="Picture 2" descr="https://lh6.googleusercontent.com/LsBVvzATy9jlMohGr2mlyTueKP-TM_qoQ2Yfr4krIoqhkXWnXIdG4mLr9bQfGmFAtlu7fONJEelFbq_gwhka32ijyGEJ8-S28uLblfiZzV45fu4ZMm2zut22S1IGIrE6Vx32_oot">
            <a:extLst>
              <a:ext uri="{FF2B5EF4-FFF2-40B4-BE49-F238E27FC236}">
                <a16:creationId xmlns:a16="http://schemas.microsoft.com/office/drawing/2014/main" xmlns="" id="{E64041FB-356C-4779-89A7-3B2EBFE1836F}"/>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772425" y="3141925"/>
            <a:ext cx="1371575" cy="107627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s://lh5.googleusercontent.com/o0ICtFBrgBGz9qFFpvzgEQCBB9cY8DegjVsztmUgM0mQKh5I0iwWmKPBKisnc4ejmC0MYE2-lGUbQw1Cuho6r8HpVexEravn-4jpKz-j49S5Lq_KmzaDQVHQ2OES0XmYy1fXpLSR">
            <a:extLst>
              <a:ext uri="{FF2B5EF4-FFF2-40B4-BE49-F238E27FC236}">
                <a16:creationId xmlns:a16="http://schemas.microsoft.com/office/drawing/2014/main" xmlns="" id="{3ED7D261-E2F9-403F-A301-3CF1BBFF1E3A}"/>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067292" y="3172000"/>
            <a:ext cx="1529140" cy="101354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https://lh5.googleusercontent.com/DWNO4q-fVntpelVaUlefdlVx5LsSQETlmPT10-i-7Sog1ytLhYDtsNIXrl6yUNStRVt7pQhhQGlyOeWXbMCQ08xR7pO6gXb_GgxttZj3t1D0D7gxzHPby_C1H37QeRIEZ5nxdDaO">
            <a:extLst>
              <a:ext uri="{FF2B5EF4-FFF2-40B4-BE49-F238E27FC236}">
                <a16:creationId xmlns:a16="http://schemas.microsoft.com/office/drawing/2014/main" xmlns="" id="{027296A7-C2E4-4460-933D-ACF88A83193E}"/>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035311" y="4562659"/>
            <a:ext cx="3046820" cy="126745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xmlns="" id="{24B8B04C-38CA-4046-AE19-8F95EDE2DF38}"/>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6372200" y="1349111"/>
            <a:ext cx="2151946" cy="1708052"/>
          </a:xfrm>
          <a:prstGeom prst="rect">
            <a:avLst/>
          </a:prstGeom>
        </p:spPr>
      </p:pic>
    </p:spTree>
    <p:extLst>
      <p:ext uri="{BB962C8B-B14F-4D97-AF65-F5344CB8AC3E}">
        <p14:creationId xmlns:p14="http://schemas.microsoft.com/office/powerpoint/2010/main" val="33753791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C341755-E3E4-4D99-A928-1992258F61B7}"/>
              </a:ext>
            </a:extLst>
          </p:cNvPr>
          <p:cNvSpPr>
            <a:spLocks noGrp="1"/>
          </p:cNvSpPr>
          <p:nvPr>
            <p:ph type="title"/>
          </p:nvPr>
        </p:nvSpPr>
        <p:spPr/>
        <p:txBody>
          <a:bodyPr/>
          <a:lstStyle/>
          <a:p>
            <a:r>
              <a:rPr lang="en-GB" dirty="0"/>
              <a:t>WP</a:t>
            </a:r>
            <a:r>
              <a:rPr lang="ro-RO" dirty="0"/>
              <a:t>5</a:t>
            </a:r>
            <a:r>
              <a:rPr lang="en-GB" dirty="0"/>
              <a:t> Dissemination, Exploitation &amp; Standardization</a:t>
            </a:r>
            <a:endParaRPr lang="ro-RO" dirty="0"/>
          </a:p>
        </p:txBody>
      </p:sp>
      <p:sp>
        <p:nvSpPr>
          <p:cNvPr id="3" name="Content Placeholder 2">
            <a:extLst>
              <a:ext uri="{FF2B5EF4-FFF2-40B4-BE49-F238E27FC236}">
                <a16:creationId xmlns:a16="http://schemas.microsoft.com/office/drawing/2014/main" xmlns="" id="{B7995ECF-3F42-4844-94DB-7D3E28AC2299}"/>
              </a:ext>
            </a:extLst>
          </p:cNvPr>
          <p:cNvSpPr>
            <a:spLocks noGrp="1"/>
          </p:cNvSpPr>
          <p:nvPr>
            <p:ph idx="1"/>
          </p:nvPr>
        </p:nvSpPr>
        <p:spPr>
          <a:xfrm>
            <a:off x="468000" y="1088571"/>
            <a:ext cx="5599292" cy="5625429"/>
          </a:xfrm>
        </p:spPr>
        <p:txBody>
          <a:bodyPr>
            <a:normAutofit/>
          </a:bodyPr>
          <a:lstStyle/>
          <a:p>
            <a:pPr>
              <a:lnSpc>
                <a:spcPct val="90000"/>
              </a:lnSpc>
              <a:buFont typeface="Wingdings" panose="05000000000000000000" pitchFamily="2" charset="2"/>
              <a:buChar char="Ø"/>
            </a:pPr>
            <a:r>
              <a:rPr lang="en-US" sz="1800" dirty="0">
                <a:latin typeface="+mn-lt"/>
              </a:rPr>
              <a:t>Participating at “Smart City through Automation” workshop, organized during IEAS 2017 expo event 19-22nd of September 2017. The workshop gathered more than 40 participants,  during the presentations they got the latest technological solutions in the area of Smart Cities but also examples of good practices resulting from projects already implemented in Romania.</a:t>
            </a:r>
          </a:p>
          <a:p>
            <a:pPr>
              <a:lnSpc>
                <a:spcPct val="90000"/>
              </a:lnSpc>
              <a:buFont typeface="Wingdings" panose="05000000000000000000" pitchFamily="2" charset="2"/>
              <a:buChar char="Ø"/>
            </a:pPr>
            <a:r>
              <a:rPr lang="en-US" sz="1800" dirty="0">
                <a:latin typeface="+mn-lt"/>
              </a:rPr>
              <a:t>Presenting at the first edition of “URBAN CLIMATE SUMMER SCHOOL”, held by University of Bucharest, Romania, between 21-26th of August 2017. </a:t>
            </a:r>
          </a:p>
          <a:p>
            <a:pPr>
              <a:lnSpc>
                <a:spcPct val="90000"/>
              </a:lnSpc>
              <a:buFont typeface="Wingdings" panose="05000000000000000000" pitchFamily="2" charset="2"/>
              <a:buChar char="Ø"/>
            </a:pPr>
            <a:r>
              <a:rPr lang="en-US" sz="1800" dirty="0">
                <a:latin typeface="+mn-lt"/>
              </a:rPr>
              <a:t>Networking at Smart Grids European Community meeting held in Bucharest 8th of June 2017, an event organized by UEFISCDI and ERA-NET Smart Grids Plus coordinators.</a:t>
            </a:r>
            <a:endParaRPr lang="ro-RO" sz="1800" dirty="0">
              <a:latin typeface="+mn-lt"/>
            </a:endParaRPr>
          </a:p>
          <a:p>
            <a:pPr marL="0" indent="0" algn="just">
              <a:buNone/>
            </a:pPr>
            <a:endParaRPr lang="ro-RO" sz="1600" dirty="0">
              <a:latin typeface="+mn-lt"/>
            </a:endParaRPr>
          </a:p>
        </p:txBody>
      </p:sp>
      <p:pic>
        <p:nvPicPr>
          <p:cNvPr id="11" name="Picture 2" descr="https://lh6.googleusercontent.com/iXy9527hGWqljV0m3FUDhvroV4jIRTLp9QJiyx1nAV1qDXLd9uvTqCN2GYGVwyk94mIaOw9X_wY0iT6TAgwPERq8irRyCJ4Hy0cJ6MYJUeWSLxDyitVks0OfOL8z4Flf-bKqXiHl">
            <a:extLst>
              <a:ext uri="{FF2B5EF4-FFF2-40B4-BE49-F238E27FC236}">
                <a16:creationId xmlns:a16="http://schemas.microsoft.com/office/drawing/2014/main" xmlns="" id="{309CFD61-0423-43AF-BDB3-4896D8931C80}"/>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229738" y="4821691"/>
            <a:ext cx="5651576" cy="189547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s://lh6.googleusercontent.com/ZpqDkIP79colhDRdp_eAwtKk91gV7LRFNRwIoIkIsjSPvEL1DYD68Ods9W5ali8neyI5cJdcLzusOLD0QFQWdZ7G6KZeYtJB8C-QALr5xP5EJ7KJkATbAj6qo_YuIAQkFz7EyA6f">
            <a:extLst>
              <a:ext uri="{FF2B5EF4-FFF2-40B4-BE49-F238E27FC236}">
                <a16:creationId xmlns:a16="http://schemas.microsoft.com/office/drawing/2014/main" xmlns="" id="{B9A50D60-D2EA-440C-A39F-364894A47DA3}"/>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52012" y="2710485"/>
            <a:ext cx="2744538" cy="14370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0630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WP5 Dissemination, Exploitation &amp; Standardization</a:t>
            </a:r>
          </a:p>
        </p:txBody>
      </p:sp>
      <p:sp>
        <p:nvSpPr>
          <p:cNvPr id="3" name="Content Placeholder 2"/>
          <p:cNvSpPr>
            <a:spLocks noGrp="1"/>
          </p:cNvSpPr>
          <p:nvPr>
            <p:ph idx="1"/>
          </p:nvPr>
        </p:nvSpPr>
        <p:spPr/>
        <p:txBody>
          <a:bodyPr/>
          <a:lstStyle/>
          <a:p>
            <a:pPr marL="0" indent="0">
              <a:buNone/>
            </a:pPr>
            <a:endParaRPr lang="en-US" dirty="0">
              <a:latin typeface="+mn-lt"/>
            </a:endParaRPr>
          </a:p>
          <a:p>
            <a:pPr marL="0" indent="0">
              <a:buNone/>
            </a:pPr>
            <a:r>
              <a:rPr lang="en-US" dirty="0">
                <a:latin typeface="+mn-lt"/>
              </a:rPr>
              <a:t>In 2018 we will attend the conferences</a:t>
            </a:r>
            <a:r>
              <a:rPr lang="ro-RO" dirty="0">
                <a:latin typeface="+mn-lt"/>
              </a:rPr>
              <a:t>:</a:t>
            </a:r>
          </a:p>
          <a:p>
            <a:r>
              <a:rPr lang="en-US" dirty="0">
                <a:latin typeface="+mn-lt"/>
              </a:rPr>
              <a:t>“</a:t>
            </a:r>
            <a:r>
              <a:rPr lang="ro-RO" dirty="0">
                <a:latin typeface="+mn-lt"/>
              </a:rPr>
              <a:t>Aerul și apa componente ale mediului / </a:t>
            </a:r>
            <a:r>
              <a:rPr lang="en-US" dirty="0">
                <a:latin typeface="+mn-lt"/>
              </a:rPr>
              <a:t>Air and water components of the environment”</a:t>
            </a:r>
            <a:r>
              <a:rPr lang="ro-RO" dirty="0">
                <a:latin typeface="+mn-lt"/>
              </a:rPr>
              <a:t>, 16-17 March 2018, Sovata, Romania</a:t>
            </a:r>
            <a:r>
              <a:rPr lang="en-US" dirty="0">
                <a:latin typeface="+mn-lt"/>
              </a:rPr>
              <a:t>;</a:t>
            </a:r>
            <a:endParaRPr lang="ro-RO" dirty="0">
              <a:latin typeface="+mn-lt"/>
            </a:endParaRPr>
          </a:p>
          <a:p>
            <a:r>
              <a:rPr lang="en-US" dirty="0">
                <a:latin typeface="+mn-lt"/>
              </a:rPr>
              <a:t>“Efficient Use and Management of Water”</a:t>
            </a:r>
            <a:r>
              <a:rPr lang="ro-RO" dirty="0">
                <a:latin typeface="+mn-lt"/>
              </a:rPr>
              <a:t>, 14-15 May 2018, Bucharest, Romania</a:t>
            </a:r>
            <a:r>
              <a:rPr lang="en-US" dirty="0">
                <a:latin typeface="+mn-lt"/>
              </a:rPr>
              <a:t>;</a:t>
            </a:r>
            <a:endParaRPr lang="ro-RO" dirty="0">
              <a:latin typeface="+mn-lt"/>
            </a:endParaRPr>
          </a:p>
          <a:p>
            <a:r>
              <a:rPr lang="en-US" dirty="0">
                <a:latin typeface="+mn-lt"/>
              </a:rPr>
              <a:t>4th International Conference “Water resources and wetlands” set to take place between 5-9 September 2018</a:t>
            </a:r>
            <a:r>
              <a:rPr lang="ro-RO" dirty="0">
                <a:latin typeface="+mn-lt"/>
              </a:rPr>
              <a:t>, Tulcea, Romania</a:t>
            </a:r>
            <a:r>
              <a:rPr lang="en-US" dirty="0">
                <a:latin typeface="+mn-lt"/>
              </a:rPr>
              <a:t>.</a:t>
            </a:r>
            <a:endParaRPr lang="ro-RO" dirty="0">
              <a:latin typeface="+mn-lt"/>
            </a:endParaRPr>
          </a:p>
        </p:txBody>
      </p:sp>
      <p:pic>
        <p:nvPicPr>
          <p:cNvPr id="4" name="Picture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092278" y="1307357"/>
            <a:ext cx="1533739" cy="638264"/>
          </a:xfrm>
          <a:prstGeom prst="rect">
            <a:avLst/>
          </a:prstGeom>
        </p:spPr>
      </p:pic>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21164" y="4725144"/>
            <a:ext cx="7172195" cy="1456852"/>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508104" y="1121727"/>
            <a:ext cx="1057143" cy="1009524"/>
          </a:xfrm>
          <a:prstGeom prst="rect">
            <a:avLst/>
          </a:prstGeom>
        </p:spPr>
      </p:pic>
    </p:spTree>
    <p:extLst>
      <p:ext uri="{BB962C8B-B14F-4D97-AF65-F5344CB8AC3E}">
        <p14:creationId xmlns:p14="http://schemas.microsoft.com/office/powerpoint/2010/main" val="309865960"/>
      </p:ext>
    </p:extLst>
  </p:cSld>
  <p:clrMapOvr>
    <a:masterClrMapping/>
  </p:clrMapOvr>
</p:sld>
</file>

<file path=ppt/theme/theme1.xml><?xml version="1.0" encoding="utf-8"?>
<a:theme xmlns:a="http://schemas.openxmlformats.org/drawingml/2006/main" name="ITEA 3 PowerPoint template_small">
  <a:themeElements>
    <a:clrScheme name="ITEA Office">
      <a:dk1>
        <a:sysClr val="windowText" lastClr="000000"/>
      </a:dk1>
      <a:lt1>
        <a:sysClr val="window" lastClr="FFFFFF"/>
      </a:lt1>
      <a:dk2>
        <a:srgbClr val="F36F21"/>
      </a:dk2>
      <a:lt2>
        <a:srgbClr val="EEECE1"/>
      </a:lt2>
      <a:accent1>
        <a:srgbClr val="00A651"/>
      </a:accent1>
      <a:accent2>
        <a:srgbClr val="7F7F7F"/>
      </a:accent2>
      <a:accent3>
        <a:srgbClr val="F36F21"/>
      </a:accent3>
      <a:accent4>
        <a:srgbClr val="FBDC57"/>
      </a:accent4>
      <a:accent5>
        <a:srgbClr val="73C052"/>
      </a:accent5>
      <a:accent6>
        <a:srgbClr val="2484C6"/>
      </a:accent6>
      <a:hlink>
        <a:srgbClr val="00A651"/>
      </a:hlink>
      <a:folHlink>
        <a:srgbClr val="7F7F7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ITEA 3 PowerPoint template_small</Template>
  <TotalTime>14779</TotalTime>
  <Words>1110</Words>
  <Application>Microsoft Office PowerPoint</Application>
  <PresentationFormat>Affichage à l'écran (4:3)</PresentationFormat>
  <Paragraphs>62</Paragraphs>
  <Slides>9</Slides>
  <Notes>5</Notes>
  <HiddenSlides>0</HiddenSlides>
  <MMClips>0</MMClips>
  <ScaleCrop>false</ScaleCrop>
  <HeadingPairs>
    <vt:vector size="4" baseType="variant">
      <vt:variant>
        <vt:lpstr>Thème</vt:lpstr>
      </vt:variant>
      <vt:variant>
        <vt:i4>1</vt:i4>
      </vt:variant>
      <vt:variant>
        <vt:lpstr>Titres des diapositives</vt:lpstr>
      </vt:variant>
      <vt:variant>
        <vt:i4>9</vt:i4>
      </vt:variant>
    </vt:vector>
  </HeadingPairs>
  <TitlesOfParts>
    <vt:vector size="10" baseType="lpstr">
      <vt:lpstr>ITEA 3 PowerPoint template_small</vt:lpstr>
      <vt:lpstr>BEIA: Dissemination, Exploitation and Standardization</vt:lpstr>
      <vt:lpstr>WP5 Dissemination, Exploitation &amp; Standardization</vt:lpstr>
      <vt:lpstr>WP5 Dissemination, Exploitation &amp; Standardization</vt:lpstr>
      <vt:lpstr>WP5 Dissemination, Exploitation &amp; Standardization</vt:lpstr>
      <vt:lpstr>WP5 Dissemination, Exploitation &amp; Standardization</vt:lpstr>
      <vt:lpstr>WP5 Dissemination, Exploitation &amp; Standardization</vt:lpstr>
      <vt:lpstr>WP5 Dissemination, Exploitation &amp; Standardization</vt:lpstr>
      <vt:lpstr>WP5 Dissemination, Exploitation &amp; Standardization</vt:lpstr>
      <vt:lpstr>WP5 Dissemination, Exploitation &amp; Standardization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Tips &amp; Tricks Project Presentation &lt;Delete this slide from your final slide set&gt;</dc:title>
  <dc:creator>Loes van den Borne</dc:creator>
  <cp:lastModifiedBy>BUSSON Jean-Jacques</cp:lastModifiedBy>
  <cp:revision>264</cp:revision>
  <cp:lastPrinted>2017-12-07T14:16:34Z</cp:lastPrinted>
  <dcterms:created xsi:type="dcterms:W3CDTF">2014-11-11T13:03:42Z</dcterms:created>
  <dcterms:modified xsi:type="dcterms:W3CDTF">2018-01-11T00:49:13Z</dcterms:modified>
</cp:coreProperties>
</file>