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391" r:id="rId3"/>
    <p:sldId id="277" r:id="rId4"/>
    <p:sldId id="398" r:id="rId5"/>
    <p:sldId id="399" r:id="rId6"/>
    <p:sldId id="400" r:id="rId7"/>
    <p:sldId id="397" r:id="rId8"/>
    <p:sldId id="392" r:id="rId9"/>
    <p:sldId id="393" r:id="rId10"/>
    <p:sldId id="394" r:id="rId11"/>
    <p:sldId id="395" r:id="rId12"/>
    <p:sldId id="40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7BC4"/>
    <a:srgbClr val="489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1"/>
    <p:restoredTop sz="94008" autoAdjust="0"/>
  </p:normalViewPr>
  <p:slideViewPr>
    <p:cSldViewPr snapToGrid="0" snapToObjects="1">
      <p:cViewPr varScale="1">
        <p:scale>
          <a:sx n="73" d="100"/>
          <a:sy n="73" d="100"/>
        </p:scale>
        <p:origin x="101" y="91"/>
      </p:cViewPr>
      <p:guideLst>
        <p:guide orient="horz" pos="9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1D550-44FA-478D-8D3C-26E7A38D9A1C}" type="doc">
      <dgm:prSet loTypeId="urn:microsoft.com/office/officeart/2005/8/layout/process2" loCatId="process" qsTypeId="urn:microsoft.com/office/officeart/2005/8/quickstyle/simple1" qsCatId="simple" csTypeId="urn:microsoft.com/office/officeart/2005/8/colors/accent1_2" csCatId="accent1" phldr="1"/>
      <dgm:spPr/>
    </dgm:pt>
    <dgm:pt modelId="{32DEAF4A-B06C-4780-B953-D636A8481475}">
      <dgm:prSet phldrT="[Text]"/>
      <dgm:spPr/>
      <dgm:t>
        <a:bodyPr/>
        <a:lstStyle/>
        <a:p>
          <a:r>
            <a:rPr lang="en-US" dirty="0"/>
            <a:t>Unit Testing</a:t>
          </a:r>
        </a:p>
      </dgm:t>
    </dgm:pt>
    <dgm:pt modelId="{C8D68024-2DC4-4BF8-9BB8-ECEF744F6F95}" type="parTrans" cxnId="{B5B0E920-25CD-4448-BB7D-FA00761D410D}">
      <dgm:prSet/>
      <dgm:spPr/>
      <dgm:t>
        <a:bodyPr/>
        <a:lstStyle/>
        <a:p>
          <a:endParaRPr lang="en-US"/>
        </a:p>
      </dgm:t>
    </dgm:pt>
    <dgm:pt modelId="{E1BCC835-CC3F-444C-9D6A-013A638CA9D6}" type="sibTrans" cxnId="{B5B0E920-25CD-4448-BB7D-FA00761D410D}">
      <dgm:prSet/>
      <dgm:spPr/>
      <dgm:t>
        <a:bodyPr/>
        <a:lstStyle/>
        <a:p>
          <a:endParaRPr lang="en-US"/>
        </a:p>
      </dgm:t>
    </dgm:pt>
    <dgm:pt modelId="{B2B8AEB6-6F76-44F0-BE38-E8329657B8EC}">
      <dgm:prSet phldrT="[Text]"/>
      <dgm:spPr/>
      <dgm:t>
        <a:bodyPr/>
        <a:lstStyle/>
        <a:p>
          <a:r>
            <a:rPr lang="en-US" dirty="0"/>
            <a:t>Integration Testing</a:t>
          </a:r>
        </a:p>
      </dgm:t>
    </dgm:pt>
    <dgm:pt modelId="{D360C0C6-BC0A-4D93-AA86-954A2C395E9F}" type="parTrans" cxnId="{551C6D07-E387-4F9B-9DC4-53DF36AC8E02}">
      <dgm:prSet/>
      <dgm:spPr/>
      <dgm:t>
        <a:bodyPr/>
        <a:lstStyle/>
        <a:p>
          <a:endParaRPr lang="en-US"/>
        </a:p>
      </dgm:t>
    </dgm:pt>
    <dgm:pt modelId="{C29AEE70-95AE-4A92-8766-63E5EC75DD95}" type="sibTrans" cxnId="{551C6D07-E387-4F9B-9DC4-53DF36AC8E02}">
      <dgm:prSet/>
      <dgm:spPr/>
      <dgm:t>
        <a:bodyPr/>
        <a:lstStyle/>
        <a:p>
          <a:endParaRPr lang="en-US"/>
        </a:p>
      </dgm:t>
    </dgm:pt>
    <dgm:pt modelId="{BE1E1213-EC9D-4CFF-AA15-EE5809BCC956}">
      <dgm:prSet phldrT="[Text]"/>
      <dgm:spPr/>
      <dgm:t>
        <a:bodyPr/>
        <a:lstStyle/>
        <a:p>
          <a:r>
            <a:rPr lang="en-US" dirty="0"/>
            <a:t>System Testing</a:t>
          </a:r>
        </a:p>
      </dgm:t>
    </dgm:pt>
    <dgm:pt modelId="{4ABB9CBF-150D-403F-8F09-97E240474DEA}" type="parTrans" cxnId="{5FF04136-E4B4-46BE-9737-1BA6BCBAF118}">
      <dgm:prSet/>
      <dgm:spPr/>
      <dgm:t>
        <a:bodyPr/>
        <a:lstStyle/>
        <a:p>
          <a:endParaRPr lang="en-US"/>
        </a:p>
      </dgm:t>
    </dgm:pt>
    <dgm:pt modelId="{17AD49C0-8F63-4DAE-9195-BF57CE9B1AC8}" type="sibTrans" cxnId="{5FF04136-E4B4-46BE-9737-1BA6BCBAF118}">
      <dgm:prSet/>
      <dgm:spPr/>
      <dgm:t>
        <a:bodyPr/>
        <a:lstStyle/>
        <a:p>
          <a:endParaRPr lang="en-US"/>
        </a:p>
      </dgm:t>
    </dgm:pt>
    <dgm:pt modelId="{2396731A-7407-49C7-83DC-B5911CE42304}">
      <dgm:prSet phldrT="[Text]"/>
      <dgm:spPr/>
      <dgm:t>
        <a:bodyPr/>
        <a:lstStyle/>
        <a:p>
          <a:r>
            <a:rPr lang="en-US" dirty="0"/>
            <a:t>Acceptance Testing</a:t>
          </a:r>
        </a:p>
      </dgm:t>
    </dgm:pt>
    <dgm:pt modelId="{E7ECDC2F-4A90-4045-B46E-0B88D028E2B0}" type="parTrans" cxnId="{2E3D5DB3-EB4E-4174-A68A-5A54214D2312}">
      <dgm:prSet/>
      <dgm:spPr/>
      <dgm:t>
        <a:bodyPr/>
        <a:lstStyle/>
        <a:p>
          <a:endParaRPr lang="en-US"/>
        </a:p>
      </dgm:t>
    </dgm:pt>
    <dgm:pt modelId="{E517A171-87EB-4671-9912-71C27B2DEE0D}" type="sibTrans" cxnId="{2E3D5DB3-EB4E-4174-A68A-5A54214D2312}">
      <dgm:prSet/>
      <dgm:spPr/>
      <dgm:t>
        <a:bodyPr/>
        <a:lstStyle/>
        <a:p>
          <a:endParaRPr lang="en-US"/>
        </a:p>
      </dgm:t>
    </dgm:pt>
    <dgm:pt modelId="{FB32336F-11A1-453F-B1DB-58614B07705A}" type="pres">
      <dgm:prSet presAssocID="{CA91D550-44FA-478D-8D3C-26E7A38D9A1C}" presName="linearFlow" presStyleCnt="0">
        <dgm:presLayoutVars>
          <dgm:resizeHandles val="exact"/>
        </dgm:presLayoutVars>
      </dgm:prSet>
      <dgm:spPr/>
    </dgm:pt>
    <dgm:pt modelId="{79181F7E-B58D-4D03-A16E-41F262467892}" type="pres">
      <dgm:prSet presAssocID="{32DEAF4A-B06C-4780-B953-D636A8481475}" presName="node" presStyleLbl="node1" presStyleIdx="0" presStyleCnt="4">
        <dgm:presLayoutVars>
          <dgm:bulletEnabled val="1"/>
        </dgm:presLayoutVars>
      </dgm:prSet>
      <dgm:spPr/>
    </dgm:pt>
    <dgm:pt modelId="{4FD1D1EC-5A34-4F8F-B8F5-81A06AA1DF87}" type="pres">
      <dgm:prSet presAssocID="{E1BCC835-CC3F-444C-9D6A-013A638CA9D6}" presName="sibTrans" presStyleLbl="sibTrans2D1" presStyleIdx="0" presStyleCnt="3"/>
      <dgm:spPr/>
    </dgm:pt>
    <dgm:pt modelId="{50130CF9-5D31-4547-A2C1-AF606A400E23}" type="pres">
      <dgm:prSet presAssocID="{E1BCC835-CC3F-444C-9D6A-013A638CA9D6}" presName="connectorText" presStyleLbl="sibTrans2D1" presStyleIdx="0" presStyleCnt="3"/>
      <dgm:spPr/>
    </dgm:pt>
    <dgm:pt modelId="{B5711BD3-2D63-427E-9414-B5B73B880E62}" type="pres">
      <dgm:prSet presAssocID="{B2B8AEB6-6F76-44F0-BE38-E8329657B8EC}" presName="node" presStyleLbl="node1" presStyleIdx="1" presStyleCnt="4">
        <dgm:presLayoutVars>
          <dgm:bulletEnabled val="1"/>
        </dgm:presLayoutVars>
      </dgm:prSet>
      <dgm:spPr/>
    </dgm:pt>
    <dgm:pt modelId="{8B18B5DF-0DA2-4F7F-8DE0-C756B4BE71CD}" type="pres">
      <dgm:prSet presAssocID="{C29AEE70-95AE-4A92-8766-63E5EC75DD95}" presName="sibTrans" presStyleLbl="sibTrans2D1" presStyleIdx="1" presStyleCnt="3"/>
      <dgm:spPr/>
    </dgm:pt>
    <dgm:pt modelId="{54D6F61E-5A5E-40DB-9B75-C18C62116942}" type="pres">
      <dgm:prSet presAssocID="{C29AEE70-95AE-4A92-8766-63E5EC75DD95}" presName="connectorText" presStyleLbl="sibTrans2D1" presStyleIdx="1" presStyleCnt="3"/>
      <dgm:spPr/>
    </dgm:pt>
    <dgm:pt modelId="{1B3AFE51-D669-4519-965E-E934FE3EF66D}" type="pres">
      <dgm:prSet presAssocID="{BE1E1213-EC9D-4CFF-AA15-EE5809BCC956}" presName="node" presStyleLbl="node1" presStyleIdx="2" presStyleCnt="4">
        <dgm:presLayoutVars>
          <dgm:bulletEnabled val="1"/>
        </dgm:presLayoutVars>
      </dgm:prSet>
      <dgm:spPr/>
    </dgm:pt>
    <dgm:pt modelId="{E2BE48B5-8B23-4910-BC9B-CEC1BA11872F}" type="pres">
      <dgm:prSet presAssocID="{17AD49C0-8F63-4DAE-9195-BF57CE9B1AC8}" presName="sibTrans" presStyleLbl="sibTrans2D1" presStyleIdx="2" presStyleCnt="3"/>
      <dgm:spPr/>
    </dgm:pt>
    <dgm:pt modelId="{ADEB3FF4-F3FA-4B62-A01A-869DA38123A9}" type="pres">
      <dgm:prSet presAssocID="{17AD49C0-8F63-4DAE-9195-BF57CE9B1AC8}" presName="connectorText" presStyleLbl="sibTrans2D1" presStyleIdx="2" presStyleCnt="3"/>
      <dgm:spPr/>
    </dgm:pt>
    <dgm:pt modelId="{B3B28499-C9B0-4FE7-A17B-B8C6C9AB2677}" type="pres">
      <dgm:prSet presAssocID="{2396731A-7407-49C7-83DC-B5911CE42304}" presName="node" presStyleLbl="node1" presStyleIdx="3" presStyleCnt="4">
        <dgm:presLayoutVars>
          <dgm:bulletEnabled val="1"/>
        </dgm:presLayoutVars>
      </dgm:prSet>
      <dgm:spPr/>
    </dgm:pt>
  </dgm:ptLst>
  <dgm:cxnLst>
    <dgm:cxn modelId="{CFEB6602-0140-4FBB-9479-70B59532BBA6}" type="presOf" srcId="{2396731A-7407-49C7-83DC-B5911CE42304}" destId="{B3B28499-C9B0-4FE7-A17B-B8C6C9AB2677}" srcOrd="0" destOrd="0" presId="urn:microsoft.com/office/officeart/2005/8/layout/process2"/>
    <dgm:cxn modelId="{551C6D07-E387-4F9B-9DC4-53DF36AC8E02}" srcId="{CA91D550-44FA-478D-8D3C-26E7A38D9A1C}" destId="{B2B8AEB6-6F76-44F0-BE38-E8329657B8EC}" srcOrd="1" destOrd="0" parTransId="{D360C0C6-BC0A-4D93-AA86-954A2C395E9F}" sibTransId="{C29AEE70-95AE-4A92-8766-63E5EC75DD95}"/>
    <dgm:cxn modelId="{99608709-DD7F-4049-93BD-C14760F236B0}" type="presOf" srcId="{17AD49C0-8F63-4DAE-9195-BF57CE9B1AC8}" destId="{E2BE48B5-8B23-4910-BC9B-CEC1BA11872F}" srcOrd="0" destOrd="0" presId="urn:microsoft.com/office/officeart/2005/8/layout/process2"/>
    <dgm:cxn modelId="{6E401D0B-365B-4CB9-95F0-6BEA58D3A0A1}" type="presOf" srcId="{E1BCC835-CC3F-444C-9D6A-013A638CA9D6}" destId="{4FD1D1EC-5A34-4F8F-B8F5-81A06AA1DF87}" srcOrd="0" destOrd="0" presId="urn:microsoft.com/office/officeart/2005/8/layout/process2"/>
    <dgm:cxn modelId="{AC102813-AA16-44CF-9B0A-F923642E2303}" type="presOf" srcId="{17AD49C0-8F63-4DAE-9195-BF57CE9B1AC8}" destId="{ADEB3FF4-F3FA-4B62-A01A-869DA38123A9}" srcOrd="1" destOrd="0" presId="urn:microsoft.com/office/officeart/2005/8/layout/process2"/>
    <dgm:cxn modelId="{B5B0E920-25CD-4448-BB7D-FA00761D410D}" srcId="{CA91D550-44FA-478D-8D3C-26E7A38D9A1C}" destId="{32DEAF4A-B06C-4780-B953-D636A8481475}" srcOrd="0" destOrd="0" parTransId="{C8D68024-2DC4-4BF8-9BB8-ECEF744F6F95}" sibTransId="{E1BCC835-CC3F-444C-9D6A-013A638CA9D6}"/>
    <dgm:cxn modelId="{1BCD9832-ED8F-4D3D-AFEB-AF6F0565EB80}" type="presOf" srcId="{C29AEE70-95AE-4A92-8766-63E5EC75DD95}" destId="{54D6F61E-5A5E-40DB-9B75-C18C62116942}" srcOrd="1" destOrd="0" presId="urn:microsoft.com/office/officeart/2005/8/layout/process2"/>
    <dgm:cxn modelId="{07A1B935-B13D-411F-8E61-7442268D8BD9}" type="presOf" srcId="{32DEAF4A-B06C-4780-B953-D636A8481475}" destId="{79181F7E-B58D-4D03-A16E-41F262467892}" srcOrd="0" destOrd="0" presId="urn:microsoft.com/office/officeart/2005/8/layout/process2"/>
    <dgm:cxn modelId="{7A58F335-795C-4413-B77D-13E92C10610D}" type="presOf" srcId="{BE1E1213-EC9D-4CFF-AA15-EE5809BCC956}" destId="{1B3AFE51-D669-4519-965E-E934FE3EF66D}" srcOrd="0" destOrd="0" presId="urn:microsoft.com/office/officeart/2005/8/layout/process2"/>
    <dgm:cxn modelId="{5FF04136-E4B4-46BE-9737-1BA6BCBAF118}" srcId="{CA91D550-44FA-478D-8D3C-26E7A38D9A1C}" destId="{BE1E1213-EC9D-4CFF-AA15-EE5809BCC956}" srcOrd="2" destOrd="0" parTransId="{4ABB9CBF-150D-403F-8F09-97E240474DEA}" sibTransId="{17AD49C0-8F63-4DAE-9195-BF57CE9B1AC8}"/>
    <dgm:cxn modelId="{AB194F64-AEBF-47D6-BEEE-889C78B472EE}" type="presOf" srcId="{C29AEE70-95AE-4A92-8766-63E5EC75DD95}" destId="{8B18B5DF-0DA2-4F7F-8DE0-C756B4BE71CD}" srcOrd="0" destOrd="0" presId="urn:microsoft.com/office/officeart/2005/8/layout/process2"/>
    <dgm:cxn modelId="{C4859D6B-9947-4DCC-9A64-E3A0298381A9}" type="presOf" srcId="{E1BCC835-CC3F-444C-9D6A-013A638CA9D6}" destId="{50130CF9-5D31-4547-A2C1-AF606A400E23}" srcOrd="1" destOrd="0" presId="urn:microsoft.com/office/officeart/2005/8/layout/process2"/>
    <dgm:cxn modelId="{B1C64786-2469-4A69-A6BE-1F50D956D003}" type="presOf" srcId="{B2B8AEB6-6F76-44F0-BE38-E8329657B8EC}" destId="{B5711BD3-2D63-427E-9414-B5B73B880E62}" srcOrd="0" destOrd="0" presId="urn:microsoft.com/office/officeart/2005/8/layout/process2"/>
    <dgm:cxn modelId="{D54F00B0-B737-491F-9E83-973F38EA3A6B}" type="presOf" srcId="{CA91D550-44FA-478D-8D3C-26E7A38D9A1C}" destId="{FB32336F-11A1-453F-B1DB-58614B07705A}" srcOrd="0" destOrd="0" presId="urn:microsoft.com/office/officeart/2005/8/layout/process2"/>
    <dgm:cxn modelId="{2E3D5DB3-EB4E-4174-A68A-5A54214D2312}" srcId="{CA91D550-44FA-478D-8D3C-26E7A38D9A1C}" destId="{2396731A-7407-49C7-83DC-B5911CE42304}" srcOrd="3" destOrd="0" parTransId="{E7ECDC2F-4A90-4045-B46E-0B88D028E2B0}" sibTransId="{E517A171-87EB-4671-9912-71C27B2DEE0D}"/>
    <dgm:cxn modelId="{B3F29CBB-D746-4622-8D45-97A5E9D96EA5}" type="presParOf" srcId="{FB32336F-11A1-453F-B1DB-58614B07705A}" destId="{79181F7E-B58D-4D03-A16E-41F262467892}" srcOrd="0" destOrd="0" presId="urn:microsoft.com/office/officeart/2005/8/layout/process2"/>
    <dgm:cxn modelId="{28C6D0B0-9507-493C-AFE4-F63D7F113AE0}" type="presParOf" srcId="{FB32336F-11A1-453F-B1DB-58614B07705A}" destId="{4FD1D1EC-5A34-4F8F-B8F5-81A06AA1DF87}" srcOrd="1" destOrd="0" presId="urn:microsoft.com/office/officeart/2005/8/layout/process2"/>
    <dgm:cxn modelId="{21F8E1E7-A59C-463C-8350-79FC86AC500E}" type="presParOf" srcId="{4FD1D1EC-5A34-4F8F-B8F5-81A06AA1DF87}" destId="{50130CF9-5D31-4547-A2C1-AF606A400E23}" srcOrd="0" destOrd="0" presId="urn:microsoft.com/office/officeart/2005/8/layout/process2"/>
    <dgm:cxn modelId="{23882D1B-595D-4AB5-9729-6CB5B19729C6}" type="presParOf" srcId="{FB32336F-11A1-453F-B1DB-58614B07705A}" destId="{B5711BD3-2D63-427E-9414-B5B73B880E62}" srcOrd="2" destOrd="0" presId="urn:microsoft.com/office/officeart/2005/8/layout/process2"/>
    <dgm:cxn modelId="{3564015E-1CC1-4732-9ED6-93936FFFF413}" type="presParOf" srcId="{FB32336F-11A1-453F-B1DB-58614B07705A}" destId="{8B18B5DF-0DA2-4F7F-8DE0-C756B4BE71CD}" srcOrd="3" destOrd="0" presId="urn:microsoft.com/office/officeart/2005/8/layout/process2"/>
    <dgm:cxn modelId="{A4321E40-C36B-4454-AFD3-A9E794CA1D83}" type="presParOf" srcId="{8B18B5DF-0DA2-4F7F-8DE0-C756B4BE71CD}" destId="{54D6F61E-5A5E-40DB-9B75-C18C62116942}" srcOrd="0" destOrd="0" presId="urn:microsoft.com/office/officeart/2005/8/layout/process2"/>
    <dgm:cxn modelId="{51C3C869-9621-4B1C-A73C-FF28E9B8D9E3}" type="presParOf" srcId="{FB32336F-11A1-453F-B1DB-58614B07705A}" destId="{1B3AFE51-D669-4519-965E-E934FE3EF66D}" srcOrd="4" destOrd="0" presId="urn:microsoft.com/office/officeart/2005/8/layout/process2"/>
    <dgm:cxn modelId="{6BC12A4F-109B-4CCD-AA0C-558B8C29519D}" type="presParOf" srcId="{FB32336F-11A1-453F-B1DB-58614B07705A}" destId="{E2BE48B5-8B23-4910-BC9B-CEC1BA11872F}" srcOrd="5" destOrd="0" presId="urn:microsoft.com/office/officeart/2005/8/layout/process2"/>
    <dgm:cxn modelId="{804BFF33-9782-4598-B76F-ABA076A7C607}" type="presParOf" srcId="{E2BE48B5-8B23-4910-BC9B-CEC1BA11872F}" destId="{ADEB3FF4-F3FA-4B62-A01A-869DA38123A9}" srcOrd="0" destOrd="0" presId="urn:microsoft.com/office/officeart/2005/8/layout/process2"/>
    <dgm:cxn modelId="{5276BBFB-3BB0-449F-8D20-B514299EC6A2}" type="presParOf" srcId="{FB32336F-11A1-453F-B1DB-58614B07705A}" destId="{B3B28499-C9B0-4FE7-A17B-B8C6C9AB2677}"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81F7E-B58D-4D03-A16E-41F262467892}">
      <dsp:nvSpPr>
        <dsp:cNvPr id="0" name=""/>
        <dsp:cNvSpPr/>
      </dsp:nvSpPr>
      <dsp:spPr>
        <a:xfrm>
          <a:off x="2390761" y="1895"/>
          <a:ext cx="1268932" cy="704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Unit Testing</a:t>
          </a:r>
        </a:p>
      </dsp:txBody>
      <dsp:txXfrm>
        <a:off x="2411409" y="22543"/>
        <a:ext cx="1227636" cy="663666"/>
      </dsp:txXfrm>
    </dsp:sp>
    <dsp:sp modelId="{4FD1D1EC-5A34-4F8F-B8F5-81A06AA1DF87}">
      <dsp:nvSpPr>
        <dsp:cNvPr id="0" name=""/>
        <dsp:cNvSpPr/>
      </dsp:nvSpPr>
      <dsp:spPr>
        <a:xfrm rot="5400000">
          <a:off x="2893047" y="724481"/>
          <a:ext cx="264360" cy="31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930058" y="750917"/>
        <a:ext cx="190339" cy="185052"/>
      </dsp:txXfrm>
    </dsp:sp>
    <dsp:sp modelId="{B5711BD3-2D63-427E-9414-B5B73B880E62}">
      <dsp:nvSpPr>
        <dsp:cNvPr id="0" name=""/>
        <dsp:cNvSpPr/>
      </dsp:nvSpPr>
      <dsp:spPr>
        <a:xfrm>
          <a:off x="2390761" y="1059338"/>
          <a:ext cx="1268932" cy="704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Integration Testing</a:t>
          </a:r>
        </a:p>
      </dsp:txBody>
      <dsp:txXfrm>
        <a:off x="2411409" y="1079986"/>
        <a:ext cx="1227636" cy="663666"/>
      </dsp:txXfrm>
    </dsp:sp>
    <dsp:sp modelId="{8B18B5DF-0DA2-4F7F-8DE0-C756B4BE71CD}">
      <dsp:nvSpPr>
        <dsp:cNvPr id="0" name=""/>
        <dsp:cNvSpPr/>
      </dsp:nvSpPr>
      <dsp:spPr>
        <a:xfrm rot="5400000">
          <a:off x="2893047" y="1781924"/>
          <a:ext cx="264360" cy="31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930058" y="1808360"/>
        <a:ext cx="190339" cy="185052"/>
      </dsp:txXfrm>
    </dsp:sp>
    <dsp:sp modelId="{1B3AFE51-D669-4519-965E-E934FE3EF66D}">
      <dsp:nvSpPr>
        <dsp:cNvPr id="0" name=""/>
        <dsp:cNvSpPr/>
      </dsp:nvSpPr>
      <dsp:spPr>
        <a:xfrm>
          <a:off x="2390761" y="2116782"/>
          <a:ext cx="1268932" cy="704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System Testing</a:t>
          </a:r>
        </a:p>
      </dsp:txBody>
      <dsp:txXfrm>
        <a:off x="2411409" y="2137430"/>
        <a:ext cx="1227636" cy="663666"/>
      </dsp:txXfrm>
    </dsp:sp>
    <dsp:sp modelId="{E2BE48B5-8B23-4910-BC9B-CEC1BA11872F}">
      <dsp:nvSpPr>
        <dsp:cNvPr id="0" name=""/>
        <dsp:cNvSpPr/>
      </dsp:nvSpPr>
      <dsp:spPr>
        <a:xfrm rot="5400000">
          <a:off x="2893047" y="2839368"/>
          <a:ext cx="264360" cy="31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930058" y="2865804"/>
        <a:ext cx="190339" cy="185052"/>
      </dsp:txXfrm>
    </dsp:sp>
    <dsp:sp modelId="{B3B28499-C9B0-4FE7-A17B-B8C6C9AB2677}">
      <dsp:nvSpPr>
        <dsp:cNvPr id="0" name=""/>
        <dsp:cNvSpPr/>
      </dsp:nvSpPr>
      <dsp:spPr>
        <a:xfrm>
          <a:off x="2390761" y="3174225"/>
          <a:ext cx="1268932" cy="704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Acceptance Testing</a:t>
          </a:r>
        </a:p>
      </dsp:txBody>
      <dsp:txXfrm>
        <a:off x="2411409" y="3194873"/>
        <a:ext cx="1227636" cy="6636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2FC23-C861-4965-82B5-5D98E3BE3F1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FB5421C-0408-47C0-B6EB-E937E710C7D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7816844-0B8C-4E63-AC0B-653EA4B25A82}" type="datetimeFigureOut">
              <a:rPr lang="en-US" smtClean="0"/>
              <a:t>10/8/2019</a:t>
            </a:fld>
            <a:endParaRPr lang="en-US"/>
          </a:p>
        </p:txBody>
      </p:sp>
      <p:sp>
        <p:nvSpPr>
          <p:cNvPr id="4" name="Footer Placeholder 3">
            <a:extLst>
              <a:ext uri="{FF2B5EF4-FFF2-40B4-BE49-F238E27FC236}">
                <a16:creationId xmlns:a16="http://schemas.microsoft.com/office/drawing/2014/main" id="{6A110896-DAC6-4871-AB74-1A6F7550AB4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A3E530-A0D0-4094-9AD0-F85DFBCB05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CA2828-FAE4-4C2A-A7C0-E5C809C81F88}" type="slidenum">
              <a:rPr lang="en-US" smtClean="0"/>
              <a:t>‹#›</a:t>
            </a:fld>
            <a:endParaRPr lang="en-US"/>
          </a:p>
        </p:txBody>
      </p:sp>
    </p:spTree>
    <p:extLst>
      <p:ext uri="{BB962C8B-B14F-4D97-AF65-F5344CB8AC3E}">
        <p14:creationId xmlns:p14="http://schemas.microsoft.com/office/powerpoint/2010/main" val="373189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D1623C-EA40-2545-AC14-11B5095E8EC0}" type="datetimeFigureOut">
              <a:rPr lang="en-US" smtClean="0"/>
              <a:t>10/8/2019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00FFAA-26C6-614D-A1E4-87A214E28BD0}" type="slidenum">
              <a:rPr lang="en-US" smtClean="0"/>
              <a:t>‹#›</a:t>
            </a:fld>
            <a:endParaRPr lang="en-US"/>
          </a:p>
        </p:txBody>
      </p:sp>
    </p:spTree>
    <p:extLst>
      <p:ext uri="{BB962C8B-B14F-4D97-AF65-F5344CB8AC3E}">
        <p14:creationId xmlns:p14="http://schemas.microsoft.com/office/powerpoint/2010/main" val="55938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Avenir Book" charset="0"/>
              <a:ea typeface="Avenir Book" charset="0"/>
              <a:cs typeface="Avenir Book" charset="0"/>
            </a:endParaRPr>
          </a:p>
        </p:txBody>
      </p:sp>
      <p:sp>
        <p:nvSpPr>
          <p:cNvPr id="4" name="Slide Number Placeholder 3"/>
          <p:cNvSpPr>
            <a:spLocks noGrp="1"/>
          </p:cNvSpPr>
          <p:nvPr>
            <p:ph type="sldNum" sz="quarter" idx="10"/>
          </p:nvPr>
        </p:nvSpPr>
        <p:spPr/>
        <p:txBody>
          <a:bodyPr/>
          <a:lstStyle/>
          <a:p>
            <a:fld id="{7800FFAA-26C6-614D-A1E4-87A214E28BD0}" type="slidenum">
              <a:rPr lang="en-US" smtClean="0"/>
              <a:t>2</a:t>
            </a:fld>
            <a:endParaRPr lang="en-US"/>
          </a:p>
        </p:txBody>
      </p:sp>
    </p:spTree>
    <p:extLst>
      <p:ext uri="{BB962C8B-B14F-4D97-AF65-F5344CB8AC3E}">
        <p14:creationId xmlns:p14="http://schemas.microsoft.com/office/powerpoint/2010/main" val="233549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11</a:t>
            </a:fld>
            <a:endParaRPr lang="en-US"/>
          </a:p>
        </p:txBody>
      </p:sp>
    </p:spTree>
    <p:extLst>
      <p:ext uri="{BB962C8B-B14F-4D97-AF65-F5344CB8AC3E}">
        <p14:creationId xmlns:p14="http://schemas.microsoft.com/office/powerpoint/2010/main" val="201192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12</a:t>
            </a:fld>
            <a:endParaRPr lang="en-US"/>
          </a:p>
        </p:txBody>
      </p:sp>
    </p:spTree>
    <p:extLst>
      <p:ext uri="{BB962C8B-B14F-4D97-AF65-F5344CB8AC3E}">
        <p14:creationId xmlns:p14="http://schemas.microsoft.com/office/powerpoint/2010/main" val="421914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3</a:t>
            </a:fld>
            <a:endParaRPr lang="en-US"/>
          </a:p>
        </p:txBody>
      </p:sp>
    </p:spTree>
    <p:extLst>
      <p:ext uri="{BB962C8B-B14F-4D97-AF65-F5344CB8AC3E}">
        <p14:creationId xmlns:p14="http://schemas.microsoft.com/office/powerpoint/2010/main" val="176185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4</a:t>
            </a:fld>
            <a:endParaRPr lang="en-US"/>
          </a:p>
        </p:txBody>
      </p:sp>
    </p:spTree>
    <p:extLst>
      <p:ext uri="{BB962C8B-B14F-4D97-AF65-F5344CB8AC3E}">
        <p14:creationId xmlns:p14="http://schemas.microsoft.com/office/powerpoint/2010/main" val="13600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5</a:t>
            </a:fld>
            <a:endParaRPr lang="en-US"/>
          </a:p>
        </p:txBody>
      </p:sp>
    </p:spTree>
    <p:extLst>
      <p:ext uri="{BB962C8B-B14F-4D97-AF65-F5344CB8AC3E}">
        <p14:creationId xmlns:p14="http://schemas.microsoft.com/office/powerpoint/2010/main" val="44307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6</a:t>
            </a:fld>
            <a:endParaRPr lang="en-US"/>
          </a:p>
        </p:txBody>
      </p:sp>
    </p:spTree>
    <p:extLst>
      <p:ext uri="{BB962C8B-B14F-4D97-AF65-F5344CB8AC3E}">
        <p14:creationId xmlns:p14="http://schemas.microsoft.com/office/powerpoint/2010/main" val="388699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Avenir Book" charset="0"/>
              <a:ea typeface="Avenir Book" charset="0"/>
              <a:cs typeface="Avenir Book" charset="0"/>
            </a:endParaRPr>
          </a:p>
        </p:txBody>
      </p:sp>
      <p:sp>
        <p:nvSpPr>
          <p:cNvPr id="4" name="Slide Number Placeholder 3"/>
          <p:cNvSpPr>
            <a:spLocks noGrp="1"/>
          </p:cNvSpPr>
          <p:nvPr>
            <p:ph type="sldNum" sz="quarter" idx="10"/>
          </p:nvPr>
        </p:nvSpPr>
        <p:spPr/>
        <p:txBody>
          <a:bodyPr/>
          <a:lstStyle/>
          <a:p>
            <a:fld id="{7800FFAA-26C6-614D-A1E4-87A214E28BD0}" type="slidenum">
              <a:rPr lang="en-US" smtClean="0"/>
              <a:t>7</a:t>
            </a:fld>
            <a:endParaRPr lang="en-US"/>
          </a:p>
        </p:txBody>
      </p:sp>
    </p:spTree>
    <p:extLst>
      <p:ext uri="{BB962C8B-B14F-4D97-AF65-F5344CB8AC3E}">
        <p14:creationId xmlns:p14="http://schemas.microsoft.com/office/powerpoint/2010/main" val="341515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8</a:t>
            </a:fld>
            <a:endParaRPr lang="en-US"/>
          </a:p>
        </p:txBody>
      </p:sp>
    </p:spTree>
    <p:extLst>
      <p:ext uri="{BB962C8B-B14F-4D97-AF65-F5344CB8AC3E}">
        <p14:creationId xmlns:p14="http://schemas.microsoft.com/office/powerpoint/2010/main" val="389865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9</a:t>
            </a:fld>
            <a:endParaRPr lang="en-US"/>
          </a:p>
        </p:txBody>
      </p:sp>
    </p:spTree>
    <p:extLst>
      <p:ext uri="{BB962C8B-B14F-4D97-AF65-F5344CB8AC3E}">
        <p14:creationId xmlns:p14="http://schemas.microsoft.com/office/powerpoint/2010/main" val="254432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0FFAA-26C6-614D-A1E4-87A214E28BD0}" type="slidenum">
              <a:rPr lang="en-US" smtClean="0"/>
              <a:t>10</a:t>
            </a:fld>
            <a:endParaRPr lang="en-US"/>
          </a:p>
        </p:txBody>
      </p:sp>
    </p:spTree>
    <p:extLst>
      <p:ext uri="{BB962C8B-B14F-4D97-AF65-F5344CB8AC3E}">
        <p14:creationId xmlns:p14="http://schemas.microsoft.com/office/powerpoint/2010/main" val="404931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AE7CB5-785A-9D44-9BF1-32714A5B0B6F}" type="datetime1">
              <a:rPr lang="tr-TR"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160765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79491-EB54-A347-BDDC-60556E5E03ED}" type="datetime1">
              <a:rPr lang="tr-TR"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984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F13D2-F342-D24C-9602-702EF9A83368}" type="datetime1">
              <a:rPr lang="tr-TR"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28879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8A29EB-122A-5C45-971E-79560B4EF8B8}" type="datetime1">
              <a:rPr lang="tr-TR"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182005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6A426-30AD-254D-ADA0-72842779EDAC}" type="datetime1">
              <a:rPr lang="tr-TR"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84593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A86942-47FC-C342-8742-322E5614D6A6}" type="datetime1">
              <a:rPr lang="tr-TR" smtClean="0"/>
              <a:t>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133768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3E2048-ADCB-CC41-9D85-8202CDEA6B57}" type="datetime1">
              <a:rPr lang="tr-TR" smtClean="0"/>
              <a:t>8.10.2019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46609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E9B408-1F84-EA4B-A82A-7AA7FF7CDB17}" type="datetime1">
              <a:rPr lang="tr-TR" smtClean="0"/>
              <a:t>8.10.2019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186326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41DE1-9BA3-E84E-95D0-A0B3F54DCA1A}" type="datetime1">
              <a:rPr lang="tr-TR" smtClean="0"/>
              <a:t>8.10.2019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13362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5C0EF-BF10-CA4B-8396-79C3CDEB71C0}" type="datetime1">
              <a:rPr lang="tr-TR" smtClean="0"/>
              <a:t>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50127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6717F-020E-7145-BE14-986E2C62E0B3}" type="datetime1">
              <a:rPr lang="tr-TR" smtClean="0"/>
              <a:t>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58F23-6D15-5F43-A2B4-21F2A2D459B2}" type="slidenum">
              <a:rPr lang="en-US" smtClean="0"/>
              <a:t>‹#›</a:t>
            </a:fld>
            <a:endParaRPr lang="en-US"/>
          </a:p>
        </p:txBody>
      </p:sp>
    </p:spTree>
    <p:extLst>
      <p:ext uri="{BB962C8B-B14F-4D97-AF65-F5344CB8AC3E}">
        <p14:creationId xmlns:p14="http://schemas.microsoft.com/office/powerpoint/2010/main" val="33783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1D4A6-0C87-6344-BB6C-BCA390AA2B86}" type="datetime1">
              <a:rPr lang="tr-TR" smtClean="0"/>
              <a:t>8.10.2019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58F23-6D15-5F43-A2B4-21F2A2D459B2}" type="slidenum">
              <a:rPr lang="en-US" smtClean="0"/>
              <a:t>‹#›</a:t>
            </a:fld>
            <a:endParaRPr lang="en-US"/>
          </a:p>
        </p:txBody>
      </p:sp>
    </p:spTree>
    <p:extLst>
      <p:ext uri="{BB962C8B-B14F-4D97-AF65-F5344CB8AC3E}">
        <p14:creationId xmlns:p14="http://schemas.microsoft.com/office/powerpoint/2010/main" val="130772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4497049"/>
          </a:xfrm>
          <a:prstGeom prst="rect">
            <a:avLst/>
          </a:prstGeom>
          <a:solidFill>
            <a:srgbClr val="277B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26" y="2247909"/>
            <a:ext cx="2698331" cy="2164214"/>
          </a:xfrm>
          <a:prstGeom prst="rect">
            <a:avLst/>
          </a:prstGeom>
        </p:spPr>
      </p:pic>
      <p:sp>
        <p:nvSpPr>
          <p:cNvPr id="5" name="TextBox 4"/>
          <p:cNvSpPr txBox="1"/>
          <p:nvPr/>
        </p:nvSpPr>
        <p:spPr>
          <a:xfrm>
            <a:off x="4687615" y="2267146"/>
            <a:ext cx="7049684" cy="1558506"/>
          </a:xfrm>
          <a:prstGeom prst="rect">
            <a:avLst/>
          </a:prstGeom>
          <a:noFill/>
        </p:spPr>
        <p:txBody>
          <a:bodyPr wrap="square" lIns="34292" tIns="17146" rIns="34292" bIns="17146" rtlCol="0">
            <a:spAutoFit/>
          </a:bodyPr>
          <a:lstStyle/>
          <a:p>
            <a:pPr algn="r"/>
            <a:r>
              <a:rPr lang="en-US" sz="3301" dirty="0">
                <a:solidFill>
                  <a:schemeClr val="bg1"/>
                </a:solidFill>
                <a:latin typeface="Avenir Book" charset="0"/>
                <a:ea typeface="Avenir Book" charset="0"/>
                <a:cs typeface="Avenir Book" charset="0"/>
              </a:rPr>
              <a:t>WP5 Testing</a:t>
            </a:r>
          </a:p>
          <a:p>
            <a:pPr algn="r"/>
            <a:endParaRPr lang="en-US" sz="3301" dirty="0">
              <a:solidFill>
                <a:schemeClr val="bg1"/>
              </a:solidFill>
              <a:latin typeface="Avenir Book" charset="0"/>
              <a:ea typeface="Avenir Book" charset="0"/>
              <a:cs typeface="Avenir Book" charset="0"/>
            </a:endParaRPr>
          </a:p>
          <a:p>
            <a:pPr algn="r"/>
            <a:r>
              <a:rPr lang="en-US" sz="3301" dirty="0">
                <a:solidFill>
                  <a:schemeClr val="bg1"/>
                </a:solidFill>
                <a:latin typeface="Avenir Book" charset="0"/>
                <a:ea typeface="Avenir Book" charset="0"/>
                <a:cs typeface="Avenir Book" charset="0"/>
              </a:rPr>
              <a:t>Testing Guidelines</a:t>
            </a:r>
            <a:endParaRPr lang="id-ID" sz="3301" dirty="0">
              <a:solidFill>
                <a:schemeClr val="bg1"/>
              </a:solidFill>
              <a:latin typeface="Avenir Book" charset="0"/>
              <a:ea typeface="Avenir Book" charset="0"/>
              <a:cs typeface="Avenir Book" charset="0"/>
            </a:endParaRPr>
          </a:p>
        </p:txBody>
      </p:sp>
      <p:sp>
        <p:nvSpPr>
          <p:cNvPr id="3" name="TextBox 2"/>
          <p:cNvSpPr txBox="1"/>
          <p:nvPr/>
        </p:nvSpPr>
        <p:spPr>
          <a:xfrm>
            <a:off x="9476744" y="4696934"/>
            <a:ext cx="2260554" cy="461665"/>
          </a:xfrm>
          <a:prstGeom prst="rect">
            <a:avLst/>
          </a:prstGeom>
          <a:noFill/>
        </p:spPr>
        <p:txBody>
          <a:bodyPr wrap="none" rtlCol="0">
            <a:spAutoFit/>
          </a:bodyPr>
          <a:lstStyle/>
          <a:p>
            <a:pPr algn="r"/>
            <a:r>
              <a:rPr lang="en-US" sz="2400" dirty="0">
                <a:solidFill>
                  <a:schemeClr val="bg2">
                    <a:lumMod val="50000"/>
                  </a:schemeClr>
                </a:solidFill>
                <a:latin typeface="Avenir Book" charset="0"/>
                <a:ea typeface="Avenir Book" charset="0"/>
                <a:cs typeface="Avenir Book" charset="0"/>
              </a:rPr>
              <a:t>Deliverable 5.1</a:t>
            </a:r>
          </a:p>
        </p:txBody>
      </p:sp>
      <p:sp>
        <p:nvSpPr>
          <p:cNvPr id="4" name="Slide Number Placeholder 3"/>
          <p:cNvSpPr>
            <a:spLocks noGrp="1"/>
          </p:cNvSpPr>
          <p:nvPr>
            <p:ph type="sldNum" sz="quarter" idx="12"/>
          </p:nvPr>
        </p:nvSpPr>
        <p:spPr>
          <a:xfrm>
            <a:off x="9283293" y="6356350"/>
            <a:ext cx="2743200" cy="365125"/>
          </a:xfrm>
        </p:spPr>
        <p:txBody>
          <a:bodyPr/>
          <a:lstStyle/>
          <a:p>
            <a:fld id="{7B858F23-6D15-5F43-A2B4-21F2A2D459B2}" type="slidenum">
              <a:rPr lang="en-US" smtClean="0"/>
              <a:t>1</a:t>
            </a:fld>
            <a:endParaRPr lang="en-US" dirty="0"/>
          </a:p>
        </p:txBody>
      </p:sp>
    </p:spTree>
    <p:extLst>
      <p:ext uri="{BB962C8B-B14F-4D97-AF65-F5344CB8AC3E}">
        <p14:creationId xmlns:p14="http://schemas.microsoft.com/office/powerpoint/2010/main" val="130323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22" name="Straight Connector 21"/>
          <p:cNvCxnSpPr>
            <a:cxnSpLocks/>
            <a:stCxn id="17" idx="3"/>
            <a:endCxn id="20" idx="1"/>
          </p:cNvCxnSpPr>
          <p:nvPr/>
        </p:nvCxnSpPr>
        <p:spPr>
          <a:xfrm>
            <a:off x="2802983" y="3569216"/>
            <a:ext cx="737502" cy="7213"/>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219117" y="1439184"/>
            <a:ext cx="3867014"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Usability</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64522" y="3302508"/>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Trigger</a:t>
            </a:r>
          </a:p>
        </p:txBody>
      </p:sp>
      <p:sp>
        <p:nvSpPr>
          <p:cNvPr id="20" name="Rectangle 19"/>
          <p:cNvSpPr/>
          <p:nvPr/>
        </p:nvSpPr>
        <p:spPr>
          <a:xfrm>
            <a:off x="3540485" y="3309721"/>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Step 1</a:t>
            </a:r>
          </a:p>
        </p:txBody>
      </p:sp>
      <p:sp>
        <p:nvSpPr>
          <p:cNvPr id="3" name="Slide Number Placeholder 2"/>
          <p:cNvSpPr>
            <a:spLocks noGrp="1"/>
          </p:cNvSpPr>
          <p:nvPr>
            <p:ph type="sldNum" sz="quarter" idx="12"/>
          </p:nvPr>
        </p:nvSpPr>
        <p:spPr/>
        <p:txBody>
          <a:bodyPr/>
          <a:lstStyle/>
          <a:p>
            <a:fld id="{7B858F23-6D15-5F43-A2B4-21F2A2D459B2}" type="slidenum">
              <a:rPr lang="en-US" smtClean="0"/>
              <a:t>10</a:t>
            </a:fld>
            <a:endParaRPr lang="en-US"/>
          </a:p>
        </p:txBody>
      </p:sp>
      <p:sp>
        <p:nvSpPr>
          <p:cNvPr id="32" name="TextBox 31">
            <a:extLst>
              <a:ext uri="{FF2B5EF4-FFF2-40B4-BE49-F238E27FC236}">
                <a16:creationId xmlns:a16="http://schemas.microsoft.com/office/drawing/2014/main" id="{6528A353-B226-1B48-88CF-D184C451286C}"/>
              </a:ext>
            </a:extLst>
          </p:cNvPr>
          <p:cNvSpPr txBox="1"/>
          <p:nvPr/>
        </p:nvSpPr>
        <p:spPr>
          <a:xfrm>
            <a:off x="1564521" y="4102631"/>
            <a:ext cx="1247201" cy="307777"/>
          </a:xfrm>
          <a:prstGeom prst="rect">
            <a:avLst/>
          </a:prstGeom>
          <a:noFill/>
        </p:spPr>
        <p:txBody>
          <a:bodyPr wrap="none" rtlCol="0">
            <a:spAutoFit/>
          </a:bodyPr>
          <a:lstStyle/>
          <a:p>
            <a:r>
              <a:rPr lang="en-US" sz="1400" dirty="0"/>
              <a:t>Difficult to use</a:t>
            </a:r>
          </a:p>
        </p:txBody>
      </p:sp>
      <p:sp>
        <p:nvSpPr>
          <p:cNvPr id="41" name="Rectangle 40">
            <a:extLst>
              <a:ext uri="{FF2B5EF4-FFF2-40B4-BE49-F238E27FC236}">
                <a16:creationId xmlns:a16="http://schemas.microsoft.com/office/drawing/2014/main" id="{5BA888A1-2FD1-3D49-A694-E65FE30BE172}"/>
              </a:ext>
            </a:extLst>
          </p:cNvPr>
          <p:cNvSpPr/>
          <p:nvPr/>
        </p:nvSpPr>
        <p:spPr>
          <a:xfrm>
            <a:off x="5468277" y="2776306"/>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Option 1</a:t>
            </a:r>
          </a:p>
        </p:txBody>
      </p:sp>
      <p:cxnSp>
        <p:nvCxnSpPr>
          <p:cNvPr id="28" name="Elbow Connector 27">
            <a:extLst>
              <a:ext uri="{FF2B5EF4-FFF2-40B4-BE49-F238E27FC236}">
                <a16:creationId xmlns:a16="http://schemas.microsoft.com/office/drawing/2014/main" id="{915D60F9-BBAF-E64D-81BD-636895A5FEC6}"/>
              </a:ext>
            </a:extLst>
          </p:cNvPr>
          <p:cNvCxnSpPr>
            <a:stCxn id="20" idx="3"/>
            <a:endCxn id="41" idx="1"/>
          </p:cNvCxnSpPr>
          <p:nvPr/>
        </p:nvCxnSpPr>
        <p:spPr>
          <a:xfrm flipV="1">
            <a:off x="4778946" y="3043014"/>
            <a:ext cx="689331" cy="5334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5A97ECC-F5D9-5341-A64D-D5D3AEB74348}"/>
              </a:ext>
            </a:extLst>
          </p:cNvPr>
          <p:cNvSpPr/>
          <p:nvPr/>
        </p:nvSpPr>
        <p:spPr>
          <a:xfrm>
            <a:off x="5468277" y="3632032"/>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Option 1</a:t>
            </a:r>
          </a:p>
        </p:txBody>
      </p:sp>
      <p:cxnSp>
        <p:nvCxnSpPr>
          <p:cNvPr id="46" name="Elbow Connector 45">
            <a:extLst>
              <a:ext uri="{FF2B5EF4-FFF2-40B4-BE49-F238E27FC236}">
                <a16:creationId xmlns:a16="http://schemas.microsoft.com/office/drawing/2014/main" id="{6AF33AEE-F275-F340-960D-AA1F406B9DF9}"/>
              </a:ext>
            </a:extLst>
          </p:cNvPr>
          <p:cNvCxnSpPr>
            <a:cxnSpLocks/>
            <a:stCxn id="20" idx="3"/>
            <a:endCxn id="45" idx="1"/>
          </p:cNvCxnSpPr>
          <p:nvPr/>
        </p:nvCxnSpPr>
        <p:spPr>
          <a:xfrm>
            <a:off x="4778946" y="3576429"/>
            <a:ext cx="689331" cy="3223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2F0E7E9-8763-4D4B-9B46-2B16481C7AAF}"/>
              </a:ext>
            </a:extLst>
          </p:cNvPr>
          <p:cNvSpPr/>
          <p:nvPr/>
        </p:nvSpPr>
        <p:spPr>
          <a:xfrm>
            <a:off x="7255511" y="3204169"/>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Step 3</a:t>
            </a:r>
          </a:p>
        </p:txBody>
      </p:sp>
      <p:cxnSp>
        <p:nvCxnSpPr>
          <p:cNvPr id="52" name="Elbow Connector 51">
            <a:extLst>
              <a:ext uri="{FF2B5EF4-FFF2-40B4-BE49-F238E27FC236}">
                <a16:creationId xmlns:a16="http://schemas.microsoft.com/office/drawing/2014/main" id="{1B1CD420-F150-364E-8773-A279696ABEA3}"/>
              </a:ext>
            </a:extLst>
          </p:cNvPr>
          <p:cNvCxnSpPr>
            <a:cxnSpLocks/>
            <a:stCxn id="45" idx="3"/>
            <a:endCxn id="50" idx="1"/>
          </p:cNvCxnSpPr>
          <p:nvPr/>
        </p:nvCxnSpPr>
        <p:spPr>
          <a:xfrm flipV="1">
            <a:off x="6706738" y="3470877"/>
            <a:ext cx="548773" cy="4278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E65F7DC-87BD-0147-BAB7-F3C81FE8B33C}"/>
              </a:ext>
            </a:extLst>
          </p:cNvPr>
          <p:cNvSpPr/>
          <p:nvPr/>
        </p:nvSpPr>
        <p:spPr>
          <a:xfrm>
            <a:off x="9042745" y="3204169"/>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Action</a:t>
            </a:r>
          </a:p>
        </p:txBody>
      </p:sp>
      <p:cxnSp>
        <p:nvCxnSpPr>
          <p:cNvPr id="56" name="Straight Connector 55">
            <a:extLst>
              <a:ext uri="{FF2B5EF4-FFF2-40B4-BE49-F238E27FC236}">
                <a16:creationId xmlns:a16="http://schemas.microsoft.com/office/drawing/2014/main" id="{EDE2B757-4E6A-3148-87C5-A545D211A335}"/>
              </a:ext>
            </a:extLst>
          </p:cNvPr>
          <p:cNvCxnSpPr>
            <a:cxnSpLocks/>
            <a:stCxn id="50" idx="3"/>
            <a:endCxn id="55" idx="1"/>
          </p:cNvCxnSpPr>
          <p:nvPr/>
        </p:nvCxnSpPr>
        <p:spPr>
          <a:xfrm>
            <a:off x="8493972" y="3470877"/>
            <a:ext cx="548773"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3116F34-7147-EC47-B2C4-B972A1116050}"/>
              </a:ext>
            </a:extLst>
          </p:cNvPr>
          <p:cNvSpPr/>
          <p:nvPr/>
        </p:nvSpPr>
        <p:spPr>
          <a:xfrm>
            <a:off x="1564521" y="5107404"/>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Trigger</a:t>
            </a:r>
          </a:p>
        </p:txBody>
      </p:sp>
      <p:sp>
        <p:nvSpPr>
          <p:cNvPr id="59" name="Rectangle 58">
            <a:extLst>
              <a:ext uri="{FF2B5EF4-FFF2-40B4-BE49-F238E27FC236}">
                <a16:creationId xmlns:a16="http://schemas.microsoft.com/office/drawing/2014/main" id="{99C2B03B-1311-164B-A300-E9338D41203E}"/>
              </a:ext>
            </a:extLst>
          </p:cNvPr>
          <p:cNvSpPr/>
          <p:nvPr/>
        </p:nvSpPr>
        <p:spPr>
          <a:xfrm>
            <a:off x="5520989" y="5107404"/>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Step 1</a:t>
            </a:r>
          </a:p>
        </p:txBody>
      </p:sp>
      <p:cxnSp>
        <p:nvCxnSpPr>
          <p:cNvPr id="60" name="Straight Connector 59">
            <a:extLst>
              <a:ext uri="{FF2B5EF4-FFF2-40B4-BE49-F238E27FC236}">
                <a16:creationId xmlns:a16="http://schemas.microsoft.com/office/drawing/2014/main" id="{334B1713-0785-1148-994B-DD3AE955190A}"/>
              </a:ext>
            </a:extLst>
          </p:cNvPr>
          <p:cNvCxnSpPr>
            <a:cxnSpLocks/>
            <a:stCxn id="58" idx="3"/>
            <a:endCxn id="59" idx="1"/>
          </p:cNvCxnSpPr>
          <p:nvPr/>
        </p:nvCxnSpPr>
        <p:spPr>
          <a:xfrm>
            <a:off x="2802982" y="5374112"/>
            <a:ext cx="2718007"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BB0CA051-E6D1-864C-A3C7-C670F5895E81}"/>
              </a:ext>
            </a:extLst>
          </p:cNvPr>
          <p:cNvSpPr/>
          <p:nvPr/>
        </p:nvSpPr>
        <p:spPr>
          <a:xfrm>
            <a:off x="9042745" y="5107402"/>
            <a:ext cx="1238461"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Action</a:t>
            </a:r>
          </a:p>
        </p:txBody>
      </p:sp>
      <p:cxnSp>
        <p:nvCxnSpPr>
          <p:cNvPr id="64" name="Straight Connector 63">
            <a:extLst>
              <a:ext uri="{FF2B5EF4-FFF2-40B4-BE49-F238E27FC236}">
                <a16:creationId xmlns:a16="http://schemas.microsoft.com/office/drawing/2014/main" id="{AE0F36B7-D0B3-9B4C-83D2-08E832FAB3EA}"/>
              </a:ext>
            </a:extLst>
          </p:cNvPr>
          <p:cNvCxnSpPr>
            <a:cxnSpLocks/>
            <a:stCxn id="59" idx="3"/>
            <a:endCxn id="63" idx="1"/>
          </p:cNvCxnSpPr>
          <p:nvPr/>
        </p:nvCxnSpPr>
        <p:spPr>
          <a:xfrm flipV="1">
            <a:off x="6759450" y="5374110"/>
            <a:ext cx="2283295" cy="2"/>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3FCF4A9-5398-0944-A8B7-FC8436138117}"/>
              </a:ext>
            </a:extLst>
          </p:cNvPr>
          <p:cNvSpPr txBox="1"/>
          <p:nvPr/>
        </p:nvSpPr>
        <p:spPr>
          <a:xfrm>
            <a:off x="1217481" y="5955091"/>
            <a:ext cx="1954253" cy="307777"/>
          </a:xfrm>
          <a:prstGeom prst="rect">
            <a:avLst/>
          </a:prstGeom>
          <a:noFill/>
        </p:spPr>
        <p:txBody>
          <a:bodyPr wrap="none" rtlCol="0">
            <a:spAutoFit/>
          </a:bodyPr>
          <a:lstStyle/>
          <a:p>
            <a:r>
              <a:rPr lang="en-US" sz="1400" dirty="0"/>
              <a:t>Easy to use and intuitive</a:t>
            </a:r>
          </a:p>
        </p:txBody>
      </p:sp>
      <p:sp>
        <p:nvSpPr>
          <p:cNvPr id="70" name="Rectangle 69">
            <a:extLst>
              <a:ext uri="{FF2B5EF4-FFF2-40B4-BE49-F238E27FC236}">
                <a16:creationId xmlns:a16="http://schemas.microsoft.com/office/drawing/2014/main" id="{74142652-BB51-074B-BE18-4CE29F2DDA5C}"/>
              </a:ext>
            </a:extLst>
          </p:cNvPr>
          <p:cNvSpPr/>
          <p:nvPr/>
        </p:nvSpPr>
        <p:spPr>
          <a:xfrm>
            <a:off x="1564521" y="1527083"/>
            <a:ext cx="9063725" cy="1073333"/>
          </a:xfrm>
          <a:prstGeom prst="rect">
            <a:avLst/>
          </a:prstGeom>
        </p:spPr>
        <p:txBody>
          <a:bodyPr wrap="square">
            <a:spAutoFit/>
          </a:bodyPr>
          <a:lstStyle/>
          <a:p>
            <a:r>
              <a:rPr lang="en-US" sz="1600" dirty="0">
                <a:latin typeface="Avenir Book" panose="02000503020000020003" pitchFamily="2" charset="0"/>
              </a:rPr>
              <a:t>The purpose of usability testing is to review the application user interface and other human factors of the application with the people who will be using the application. This is ensure that the design (layout and sequence, </a:t>
            </a:r>
            <a:r>
              <a:rPr lang="en-US" sz="1600" dirty="0" err="1">
                <a:latin typeface="Avenir Book" panose="02000503020000020003" pitchFamily="2" charset="0"/>
              </a:rPr>
              <a:t>etc</a:t>
            </a:r>
            <a:r>
              <a:rPr lang="en-US" sz="1600" dirty="0">
                <a:latin typeface="Avenir Book" panose="02000503020000020003" pitchFamily="2" charset="0"/>
              </a:rPr>
              <a:t>) enables the business functions to be executed as easily and intuitively as possible (by CSTE CBOK)</a:t>
            </a:r>
          </a:p>
        </p:txBody>
      </p:sp>
      <p:cxnSp>
        <p:nvCxnSpPr>
          <p:cNvPr id="72" name="Straight Connector 71">
            <a:extLst>
              <a:ext uri="{FF2B5EF4-FFF2-40B4-BE49-F238E27FC236}">
                <a16:creationId xmlns:a16="http://schemas.microsoft.com/office/drawing/2014/main" id="{2375F146-B611-654B-B767-995836D449DA}"/>
              </a:ext>
            </a:extLst>
          </p:cNvPr>
          <p:cNvCxnSpPr>
            <a:cxnSpLocks/>
          </p:cNvCxnSpPr>
          <p:nvPr/>
        </p:nvCxnSpPr>
        <p:spPr>
          <a:xfrm>
            <a:off x="1639492" y="1527014"/>
            <a:ext cx="8818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83DE9CD-84FD-8345-ACD7-3438131F79BA}"/>
              </a:ext>
            </a:extLst>
          </p:cNvPr>
          <p:cNvCxnSpPr>
            <a:cxnSpLocks/>
          </p:cNvCxnSpPr>
          <p:nvPr/>
        </p:nvCxnSpPr>
        <p:spPr>
          <a:xfrm>
            <a:off x="1687174" y="2600416"/>
            <a:ext cx="881841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56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219117" y="1439184"/>
            <a:ext cx="5016912"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Usability Questionnaires (sample)</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11</a:t>
            </a:fld>
            <a:endParaRPr lang="en-US"/>
          </a:p>
        </p:txBody>
      </p:sp>
      <p:graphicFrame>
        <p:nvGraphicFramePr>
          <p:cNvPr id="5" name="Table 4">
            <a:extLst>
              <a:ext uri="{FF2B5EF4-FFF2-40B4-BE49-F238E27FC236}">
                <a16:creationId xmlns:a16="http://schemas.microsoft.com/office/drawing/2014/main" id="{A3BB492E-C6F9-5B4F-B66E-CC69734F1E8A}"/>
              </a:ext>
            </a:extLst>
          </p:cNvPr>
          <p:cNvGraphicFramePr>
            <a:graphicFrameLocks noGrp="1"/>
          </p:cNvGraphicFramePr>
          <p:nvPr>
            <p:extLst>
              <p:ext uri="{D42A27DB-BD31-4B8C-83A1-F6EECF244321}">
                <p14:modId xmlns:p14="http://schemas.microsoft.com/office/powerpoint/2010/main" val="721848018"/>
              </p:ext>
            </p:extLst>
          </p:nvPr>
        </p:nvGraphicFramePr>
        <p:xfrm>
          <a:off x="780142" y="1858035"/>
          <a:ext cx="10257972" cy="3982720"/>
        </p:xfrm>
        <a:graphic>
          <a:graphicData uri="http://schemas.openxmlformats.org/drawingml/2006/table">
            <a:tbl>
              <a:tblPr firstRow="1" bandRow="1">
                <a:tableStyleId>{5C22544A-7EE6-4342-B048-85BDC9FD1C3A}</a:tableStyleId>
              </a:tblPr>
              <a:tblGrid>
                <a:gridCol w="664020">
                  <a:extLst>
                    <a:ext uri="{9D8B030D-6E8A-4147-A177-3AD203B41FA5}">
                      <a16:colId xmlns:a16="http://schemas.microsoft.com/office/drawing/2014/main" val="1330729171"/>
                    </a:ext>
                  </a:extLst>
                </a:gridCol>
                <a:gridCol w="3835409">
                  <a:extLst>
                    <a:ext uri="{9D8B030D-6E8A-4147-A177-3AD203B41FA5}">
                      <a16:colId xmlns:a16="http://schemas.microsoft.com/office/drawing/2014/main" val="4258124702"/>
                    </a:ext>
                  </a:extLst>
                </a:gridCol>
                <a:gridCol w="805543">
                  <a:extLst>
                    <a:ext uri="{9D8B030D-6E8A-4147-A177-3AD203B41FA5}">
                      <a16:colId xmlns:a16="http://schemas.microsoft.com/office/drawing/2014/main" val="1174156280"/>
                    </a:ext>
                  </a:extLst>
                </a:gridCol>
                <a:gridCol w="1023257">
                  <a:extLst>
                    <a:ext uri="{9D8B030D-6E8A-4147-A177-3AD203B41FA5}">
                      <a16:colId xmlns:a16="http://schemas.microsoft.com/office/drawing/2014/main" val="3620602535"/>
                    </a:ext>
                  </a:extLst>
                </a:gridCol>
                <a:gridCol w="452535">
                  <a:extLst>
                    <a:ext uri="{9D8B030D-6E8A-4147-A177-3AD203B41FA5}">
                      <a16:colId xmlns:a16="http://schemas.microsoft.com/office/drawing/2014/main" val="320350708"/>
                    </a:ext>
                  </a:extLst>
                </a:gridCol>
                <a:gridCol w="452535">
                  <a:extLst>
                    <a:ext uri="{9D8B030D-6E8A-4147-A177-3AD203B41FA5}">
                      <a16:colId xmlns:a16="http://schemas.microsoft.com/office/drawing/2014/main" val="1625338688"/>
                    </a:ext>
                  </a:extLst>
                </a:gridCol>
                <a:gridCol w="452535">
                  <a:extLst>
                    <a:ext uri="{9D8B030D-6E8A-4147-A177-3AD203B41FA5}">
                      <a16:colId xmlns:a16="http://schemas.microsoft.com/office/drawing/2014/main" val="1417360704"/>
                    </a:ext>
                  </a:extLst>
                </a:gridCol>
                <a:gridCol w="452535">
                  <a:extLst>
                    <a:ext uri="{9D8B030D-6E8A-4147-A177-3AD203B41FA5}">
                      <a16:colId xmlns:a16="http://schemas.microsoft.com/office/drawing/2014/main" val="4027818499"/>
                    </a:ext>
                  </a:extLst>
                </a:gridCol>
                <a:gridCol w="452535">
                  <a:extLst>
                    <a:ext uri="{9D8B030D-6E8A-4147-A177-3AD203B41FA5}">
                      <a16:colId xmlns:a16="http://schemas.microsoft.com/office/drawing/2014/main" val="687625236"/>
                    </a:ext>
                  </a:extLst>
                </a:gridCol>
                <a:gridCol w="452535">
                  <a:extLst>
                    <a:ext uri="{9D8B030D-6E8A-4147-A177-3AD203B41FA5}">
                      <a16:colId xmlns:a16="http://schemas.microsoft.com/office/drawing/2014/main" val="2275773083"/>
                    </a:ext>
                  </a:extLst>
                </a:gridCol>
                <a:gridCol w="452535">
                  <a:extLst>
                    <a:ext uri="{9D8B030D-6E8A-4147-A177-3AD203B41FA5}">
                      <a16:colId xmlns:a16="http://schemas.microsoft.com/office/drawing/2014/main" val="463793116"/>
                    </a:ext>
                  </a:extLst>
                </a:gridCol>
                <a:gridCol w="761998">
                  <a:extLst>
                    <a:ext uri="{9D8B030D-6E8A-4147-A177-3AD203B41FA5}">
                      <a16:colId xmlns:a16="http://schemas.microsoft.com/office/drawing/2014/main" val="1443274622"/>
                    </a:ext>
                  </a:extLst>
                </a:gridCol>
              </a:tblGrid>
              <a:tr h="370840">
                <a:tc>
                  <a:txBody>
                    <a:bodyPr/>
                    <a:lstStyle/>
                    <a:p>
                      <a:r>
                        <a:rPr lang="en-US" dirty="0">
                          <a:latin typeface="Avenir Book" panose="02000503020000020003" pitchFamily="2" charset="0"/>
                        </a:rPr>
                        <a:t>#</a:t>
                      </a:r>
                    </a:p>
                  </a:txBody>
                  <a:tcPr/>
                </a:tc>
                <a:tc>
                  <a:txBody>
                    <a:bodyPr/>
                    <a:lstStyle/>
                    <a:p>
                      <a:r>
                        <a:rPr lang="en-US" dirty="0">
                          <a:latin typeface="Avenir Book" panose="02000503020000020003" pitchFamily="2" charset="0"/>
                        </a:rPr>
                        <a:t>Statements</a:t>
                      </a:r>
                    </a:p>
                  </a:txBody>
                  <a:tcPr/>
                </a:tc>
                <a:tc>
                  <a:txBody>
                    <a:bodyPr/>
                    <a:lstStyle/>
                    <a:p>
                      <a:pPr algn="ctr"/>
                      <a:r>
                        <a:rPr lang="en-US" dirty="0">
                          <a:latin typeface="Avenir Book" panose="02000503020000020003" pitchFamily="2" charset="0"/>
                        </a:rPr>
                        <a:t>N/A</a:t>
                      </a:r>
                    </a:p>
                  </a:txBody>
                  <a:tcPr/>
                </a:tc>
                <a:tc>
                  <a:txBody>
                    <a:bodyPr/>
                    <a:lstStyle/>
                    <a:p>
                      <a:endParaRPr lang="en-US" dirty="0">
                        <a:latin typeface="Avenir Book" panose="02000503020000020003" pitchFamily="2" charset="0"/>
                      </a:endParaRPr>
                    </a:p>
                  </a:txBody>
                  <a:tcPr/>
                </a:tc>
                <a:tc>
                  <a:txBody>
                    <a:bodyPr/>
                    <a:lstStyle/>
                    <a:p>
                      <a:pPr algn="ctr"/>
                      <a:r>
                        <a:rPr lang="en-US" dirty="0">
                          <a:latin typeface="Avenir Book" panose="02000503020000020003" pitchFamily="2" charset="0"/>
                        </a:rPr>
                        <a:t>1</a:t>
                      </a:r>
                    </a:p>
                  </a:txBody>
                  <a:tcPr/>
                </a:tc>
                <a:tc>
                  <a:txBody>
                    <a:bodyPr/>
                    <a:lstStyle/>
                    <a:p>
                      <a:pPr algn="ctr"/>
                      <a:r>
                        <a:rPr lang="en-US" dirty="0">
                          <a:latin typeface="Avenir Book" panose="02000503020000020003" pitchFamily="2" charset="0"/>
                        </a:rPr>
                        <a:t>2</a:t>
                      </a:r>
                    </a:p>
                  </a:txBody>
                  <a:tcPr/>
                </a:tc>
                <a:tc>
                  <a:txBody>
                    <a:bodyPr/>
                    <a:lstStyle/>
                    <a:p>
                      <a:pPr algn="ctr"/>
                      <a:r>
                        <a:rPr lang="en-US" dirty="0">
                          <a:latin typeface="Avenir Book" panose="02000503020000020003" pitchFamily="2" charset="0"/>
                        </a:rPr>
                        <a:t>3</a:t>
                      </a:r>
                    </a:p>
                  </a:txBody>
                  <a:tcPr/>
                </a:tc>
                <a:tc>
                  <a:txBody>
                    <a:bodyPr/>
                    <a:lstStyle/>
                    <a:p>
                      <a:pPr algn="ctr"/>
                      <a:r>
                        <a:rPr lang="en-US" dirty="0">
                          <a:latin typeface="Avenir Book" panose="02000503020000020003" pitchFamily="2" charset="0"/>
                        </a:rPr>
                        <a:t>4</a:t>
                      </a:r>
                    </a:p>
                  </a:txBody>
                  <a:tcPr/>
                </a:tc>
                <a:tc>
                  <a:txBody>
                    <a:bodyPr/>
                    <a:lstStyle/>
                    <a:p>
                      <a:pPr algn="ctr"/>
                      <a:r>
                        <a:rPr lang="en-US" dirty="0">
                          <a:latin typeface="Avenir Book" panose="02000503020000020003" pitchFamily="2" charset="0"/>
                        </a:rPr>
                        <a:t>5</a:t>
                      </a:r>
                    </a:p>
                  </a:txBody>
                  <a:tcPr/>
                </a:tc>
                <a:tc>
                  <a:txBody>
                    <a:bodyPr/>
                    <a:lstStyle/>
                    <a:p>
                      <a:pPr algn="ctr"/>
                      <a:r>
                        <a:rPr lang="en-US" dirty="0">
                          <a:latin typeface="Avenir Book" panose="02000503020000020003" pitchFamily="2" charset="0"/>
                        </a:rPr>
                        <a:t>6</a:t>
                      </a:r>
                    </a:p>
                  </a:txBody>
                  <a:tcPr/>
                </a:tc>
                <a:tc>
                  <a:txBody>
                    <a:bodyPr/>
                    <a:lstStyle/>
                    <a:p>
                      <a:pPr algn="ctr"/>
                      <a:r>
                        <a:rPr lang="en-US" dirty="0">
                          <a:latin typeface="Avenir Book" panose="02000503020000020003" pitchFamily="2" charset="0"/>
                        </a:rPr>
                        <a:t>7</a:t>
                      </a:r>
                    </a:p>
                  </a:txBody>
                  <a:tcPr/>
                </a:tc>
                <a:tc>
                  <a:txBody>
                    <a:bodyPr/>
                    <a:lstStyle/>
                    <a:p>
                      <a:endParaRPr lang="en-US" dirty="0">
                        <a:latin typeface="Avenir Book" panose="02000503020000020003" pitchFamily="2" charset="0"/>
                      </a:endParaRPr>
                    </a:p>
                  </a:txBody>
                  <a:tcPr/>
                </a:tc>
                <a:extLst>
                  <a:ext uri="{0D108BD9-81ED-4DB2-BD59-A6C34878D82A}">
                    <a16:rowId xmlns:a16="http://schemas.microsoft.com/office/drawing/2014/main" val="3774960131"/>
                  </a:ext>
                </a:extLst>
              </a:tr>
              <a:tr h="370840">
                <a:tc>
                  <a:txBody>
                    <a:bodyPr/>
                    <a:lstStyle/>
                    <a:p>
                      <a:r>
                        <a:rPr lang="en-US" dirty="0">
                          <a:latin typeface="Avenir Book" panose="02000503020000020003" pitchFamily="2" charset="0"/>
                        </a:rPr>
                        <a:t>1</a:t>
                      </a:r>
                    </a:p>
                  </a:txBody>
                  <a:tcPr/>
                </a:tc>
                <a:tc>
                  <a:txBody>
                    <a:bodyPr/>
                    <a:lstStyle/>
                    <a:p>
                      <a:r>
                        <a:rPr lang="en-US" sz="1400" dirty="0">
                          <a:latin typeface="Avenir Book" panose="02000503020000020003" pitchFamily="2" charset="0"/>
                        </a:rPr>
                        <a:t>The app was easy to use</a:t>
                      </a:r>
                    </a:p>
                  </a:txBody>
                  <a:tcPr/>
                </a:tc>
                <a:tc>
                  <a:txBody>
                    <a:bodyPr/>
                    <a:lstStyle/>
                    <a:p>
                      <a:endParaRPr lang="en-US" sz="1400" dirty="0">
                        <a:latin typeface="Avenir Book" panose="02000503020000020003" pitchFamily="2" charset="0"/>
                      </a:endParaRPr>
                    </a:p>
                  </a:txBody>
                  <a:tcPr/>
                </a:tc>
                <a:tc>
                  <a:txBody>
                    <a:bodyPr/>
                    <a:lstStyle/>
                    <a:p>
                      <a:r>
                        <a:rPr lang="en-US" sz="1400" dirty="0">
                          <a:latin typeface="Avenir Book" panose="02000503020000020003" pitchFamily="2" charset="0"/>
                        </a:rPr>
                        <a:t>disagree</a:t>
                      </a: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r>
                        <a:rPr lang="en-US" sz="1400" dirty="0">
                          <a:latin typeface="Avenir Book" panose="02000503020000020003" pitchFamily="2" charset="0"/>
                        </a:rPr>
                        <a:t>agree</a:t>
                      </a:r>
                    </a:p>
                  </a:txBody>
                  <a:tcPr/>
                </a:tc>
                <a:extLst>
                  <a:ext uri="{0D108BD9-81ED-4DB2-BD59-A6C34878D82A}">
                    <a16:rowId xmlns:a16="http://schemas.microsoft.com/office/drawing/2014/main" val="123481387"/>
                  </a:ext>
                </a:extLst>
              </a:tr>
              <a:tr h="370840">
                <a:tc>
                  <a:txBody>
                    <a:bodyPr/>
                    <a:lstStyle/>
                    <a:p>
                      <a:r>
                        <a:rPr lang="en-US" dirty="0">
                          <a:latin typeface="Avenir Book" panose="02000503020000020003" pitchFamily="2" charset="0"/>
                        </a:rPr>
                        <a:t>2</a:t>
                      </a:r>
                    </a:p>
                  </a:txBody>
                  <a:tcPr/>
                </a:tc>
                <a:tc>
                  <a:txBody>
                    <a:bodyPr/>
                    <a:lstStyle/>
                    <a:p>
                      <a:r>
                        <a:rPr lang="en-US" sz="1400" dirty="0">
                          <a:latin typeface="Avenir Book" panose="02000503020000020003" pitchFamily="2" charset="0"/>
                        </a:rPr>
                        <a:t>It was easy for me to learn to use the app.</a:t>
                      </a:r>
                    </a:p>
                  </a:txBody>
                  <a:tcPr/>
                </a:tc>
                <a:tc>
                  <a:txBody>
                    <a:bodyPr/>
                    <a:lstStyle/>
                    <a:p>
                      <a:endParaRPr lang="en-US" sz="1400" dirty="0">
                        <a:latin typeface="Avenir Book" panose="02000503020000020003"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venir Book" panose="02000503020000020003" pitchFamily="2" charset="0"/>
                        </a:rPr>
                        <a:t>disagree</a:t>
                      </a: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endParaRPr lang="en-US" sz="1400" dirty="0">
                        <a:latin typeface="Avenir Book" panose="02000503020000020003" pitchFamily="2" charset="0"/>
                      </a:endParaRPr>
                    </a:p>
                  </a:txBody>
                  <a:tcPr/>
                </a:tc>
                <a:extLst>
                  <a:ext uri="{0D108BD9-81ED-4DB2-BD59-A6C34878D82A}">
                    <a16:rowId xmlns:a16="http://schemas.microsoft.com/office/drawing/2014/main" val="1062016926"/>
                  </a:ext>
                </a:extLst>
              </a:tr>
              <a:tr h="370840">
                <a:tc>
                  <a:txBody>
                    <a:bodyPr/>
                    <a:lstStyle/>
                    <a:p>
                      <a:r>
                        <a:rPr lang="en-US" dirty="0">
                          <a:latin typeface="Avenir Book" panose="02000503020000020003" pitchFamily="2" charset="0"/>
                        </a:rPr>
                        <a:t>3</a:t>
                      </a:r>
                    </a:p>
                  </a:txBody>
                  <a:tcPr/>
                </a:tc>
                <a:tc>
                  <a:txBody>
                    <a:bodyPr/>
                    <a:lstStyle/>
                    <a:p>
                      <a:r>
                        <a:rPr lang="en-US" sz="1400" dirty="0">
                          <a:latin typeface="Avenir Book" panose="02000503020000020003" pitchFamily="2" charset="0"/>
                        </a:rPr>
                        <a:t>The navigation was consistent when moving between screens.</a:t>
                      </a:r>
                    </a:p>
                  </a:txBody>
                  <a:tcPr/>
                </a:tc>
                <a:tc>
                  <a:txBody>
                    <a:bodyPr/>
                    <a:lstStyle/>
                    <a:p>
                      <a:endParaRPr lang="en-US" sz="1400" dirty="0">
                        <a:latin typeface="Avenir Book" panose="02000503020000020003"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venir Book" panose="02000503020000020003" pitchFamily="2" charset="0"/>
                        </a:rPr>
                        <a:t>disagree</a:t>
                      </a: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endParaRPr lang="en-US" sz="1400" dirty="0">
                        <a:latin typeface="Avenir Book" panose="02000503020000020003" pitchFamily="2" charset="0"/>
                      </a:endParaRPr>
                    </a:p>
                  </a:txBody>
                  <a:tcPr/>
                </a:tc>
                <a:extLst>
                  <a:ext uri="{0D108BD9-81ED-4DB2-BD59-A6C34878D82A}">
                    <a16:rowId xmlns:a16="http://schemas.microsoft.com/office/drawing/2014/main" val="1631598114"/>
                  </a:ext>
                </a:extLst>
              </a:tr>
              <a:tr h="370840">
                <a:tc>
                  <a:txBody>
                    <a:bodyPr/>
                    <a:lstStyle/>
                    <a:p>
                      <a:r>
                        <a:rPr lang="en-US" dirty="0">
                          <a:latin typeface="Avenir Book" panose="02000503020000020003" pitchFamily="2" charset="0"/>
                        </a:rPr>
                        <a:t>4</a:t>
                      </a:r>
                    </a:p>
                  </a:txBody>
                  <a:tcPr/>
                </a:tc>
                <a:tc>
                  <a:txBody>
                    <a:bodyPr/>
                    <a:lstStyle/>
                    <a:p>
                      <a:r>
                        <a:rPr lang="en-US" sz="1400" dirty="0">
                          <a:latin typeface="Avenir Book" panose="02000503020000020003" pitchFamily="2" charset="0"/>
                        </a:rPr>
                        <a:t>The interface of the app allowed me to use all the functions (such as entering information, responding to reminders, viewing information) offered by the app.</a:t>
                      </a:r>
                    </a:p>
                  </a:txBody>
                  <a:tcPr/>
                </a:tc>
                <a:tc>
                  <a:txBody>
                    <a:bodyPr/>
                    <a:lstStyle/>
                    <a:p>
                      <a:endParaRPr lang="en-US" sz="1400">
                        <a:latin typeface="Avenir Book" panose="02000503020000020003"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venir Book" panose="02000503020000020003" pitchFamily="2" charset="0"/>
                        </a:rPr>
                        <a:t>disagree</a:t>
                      </a: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endParaRPr lang="en-US" sz="1400" dirty="0">
                        <a:latin typeface="Avenir Book" panose="02000503020000020003" pitchFamily="2" charset="0"/>
                      </a:endParaRPr>
                    </a:p>
                  </a:txBody>
                  <a:tcPr/>
                </a:tc>
                <a:extLst>
                  <a:ext uri="{0D108BD9-81ED-4DB2-BD59-A6C34878D82A}">
                    <a16:rowId xmlns:a16="http://schemas.microsoft.com/office/drawing/2014/main" val="1949683780"/>
                  </a:ext>
                </a:extLst>
              </a:tr>
              <a:tr h="370840">
                <a:tc>
                  <a:txBody>
                    <a:bodyPr/>
                    <a:lstStyle/>
                    <a:p>
                      <a:r>
                        <a:rPr lang="en-US" dirty="0">
                          <a:latin typeface="Avenir Book" panose="02000503020000020003" pitchFamily="2" charset="0"/>
                        </a:rPr>
                        <a:t>5</a:t>
                      </a:r>
                    </a:p>
                  </a:txBody>
                  <a:tcPr/>
                </a:tc>
                <a:tc>
                  <a:txBody>
                    <a:bodyPr/>
                    <a:lstStyle/>
                    <a:p>
                      <a:r>
                        <a:rPr lang="en-US" sz="1400" dirty="0">
                          <a:latin typeface="Avenir Book" panose="02000503020000020003" pitchFamily="2" charset="0"/>
                        </a:rPr>
                        <a:t>Whenever I made a mistake using the app, I could recover easily and quickly</a:t>
                      </a:r>
                    </a:p>
                  </a:txBody>
                  <a:tcPr/>
                </a:tc>
                <a:tc>
                  <a:txBody>
                    <a:bodyPr/>
                    <a:lstStyle/>
                    <a:p>
                      <a:endParaRPr lang="en-US" sz="1400" dirty="0">
                        <a:latin typeface="Avenir Book" panose="02000503020000020003"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venir Book" panose="02000503020000020003" pitchFamily="2" charset="0"/>
                        </a:rPr>
                        <a:t>disagree</a:t>
                      </a: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r>
                        <a:rPr lang="en-US" sz="1400" dirty="0">
                          <a:latin typeface="Avenir Book" panose="02000503020000020003" pitchFamily="2" charset="0"/>
                        </a:rPr>
                        <a:t>Agree</a:t>
                      </a:r>
                    </a:p>
                  </a:txBody>
                  <a:tcPr/>
                </a:tc>
                <a:extLst>
                  <a:ext uri="{0D108BD9-81ED-4DB2-BD59-A6C34878D82A}">
                    <a16:rowId xmlns:a16="http://schemas.microsoft.com/office/drawing/2014/main" val="3031544904"/>
                  </a:ext>
                </a:extLst>
              </a:tr>
              <a:tr h="370840">
                <a:tc>
                  <a:txBody>
                    <a:bodyPr/>
                    <a:lstStyle/>
                    <a:p>
                      <a:r>
                        <a:rPr lang="en-US" dirty="0">
                          <a:latin typeface="Avenir Book" panose="02000503020000020003" pitchFamily="2" charset="0"/>
                        </a:rPr>
                        <a:t>6</a:t>
                      </a:r>
                    </a:p>
                  </a:txBody>
                  <a:tcPr/>
                </a:tc>
                <a:tc>
                  <a:txBody>
                    <a:bodyPr/>
                    <a:lstStyle/>
                    <a:p>
                      <a:r>
                        <a:rPr lang="en-US" sz="1400" dirty="0">
                          <a:latin typeface="Avenir Book" panose="02000503020000020003" pitchFamily="2" charset="0"/>
                        </a:rPr>
                        <a:t>I like the interface of the app</a:t>
                      </a:r>
                    </a:p>
                  </a:txBody>
                  <a:tcPr/>
                </a:tc>
                <a:tc>
                  <a:txBody>
                    <a:bodyPr/>
                    <a:lstStyle/>
                    <a:p>
                      <a:endParaRPr lang="en-US" sz="1400" dirty="0">
                        <a:latin typeface="Avenir Book" panose="02000503020000020003"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endParaRPr lang="en-US" sz="1400" dirty="0">
                        <a:latin typeface="Avenir Book" panose="02000503020000020003" pitchFamily="2" charset="0"/>
                      </a:endParaRPr>
                    </a:p>
                  </a:txBody>
                  <a:tcPr/>
                </a:tc>
                <a:extLst>
                  <a:ext uri="{0D108BD9-81ED-4DB2-BD59-A6C34878D82A}">
                    <a16:rowId xmlns:a16="http://schemas.microsoft.com/office/drawing/2014/main" val="2279649265"/>
                  </a:ext>
                </a:extLst>
              </a:tr>
              <a:tr h="370840">
                <a:tc>
                  <a:txBody>
                    <a:bodyPr/>
                    <a:lstStyle/>
                    <a:p>
                      <a:r>
                        <a:rPr lang="en-US" dirty="0">
                          <a:latin typeface="Avenir Book" panose="02000503020000020003" pitchFamily="2" charset="0"/>
                        </a:rPr>
                        <a:t>7</a:t>
                      </a:r>
                    </a:p>
                  </a:txBody>
                  <a:tcPr/>
                </a:tc>
                <a:tc>
                  <a:txBody>
                    <a:bodyPr/>
                    <a:lstStyle/>
                    <a:p>
                      <a:r>
                        <a:rPr lang="en-US" sz="1400" dirty="0">
                          <a:latin typeface="Avenir Book" panose="02000503020000020003" pitchFamily="2" charset="0"/>
                        </a:rPr>
                        <a:t>The information in the app was well organized, so I could easily find the information I needed.</a:t>
                      </a:r>
                    </a:p>
                  </a:txBody>
                  <a:tcPr/>
                </a:tc>
                <a:tc>
                  <a:txBody>
                    <a:bodyPr/>
                    <a:lstStyle/>
                    <a:p>
                      <a:endParaRPr lang="en-US" sz="1400" dirty="0">
                        <a:latin typeface="Avenir Book" panose="02000503020000020003"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pPr algn="ctr"/>
                      <a:endParaRPr lang="en-US" sz="1400" dirty="0">
                        <a:latin typeface="Avenir Book" panose="02000503020000020003" pitchFamily="2" charset="0"/>
                      </a:endParaRPr>
                    </a:p>
                  </a:txBody>
                  <a:tcPr/>
                </a:tc>
                <a:tc>
                  <a:txBody>
                    <a:bodyPr/>
                    <a:lstStyle/>
                    <a:p>
                      <a:endParaRPr lang="en-US" sz="1400" dirty="0">
                        <a:latin typeface="Avenir Book" panose="02000503020000020003" pitchFamily="2" charset="0"/>
                      </a:endParaRPr>
                    </a:p>
                  </a:txBody>
                  <a:tcPr/>
                </a:tc>
                <a:extLst>
                  <a:ext uri="{0D108BD9-81ED-4DB2-BD59-A6C34878D82A}">
                    <a16:rowId xmlns:a16="http://schemas.microsoft.com/office/drawing/2014/main" val="1609355159"/>
                  </a:ext>
                </a:extLst>
              </a:tr>
            </a:tbl>
          </a:graphicData>
        </a:graphic>
      </p:graphicFrame>
      <p:sp>
        <p:nvSpPr>
          <p:cNvPr id="6" name="TextBox 5">
            <a:extLst>
              <a:ext uri="{FF2B5EF4-FFF2-40B4-BE49-F238E27FC236}">
                <a16:creationId xmlns:a16="http://schemas.microsoft.com/office/drawing/2014/main" id="{D108378E-5940-3A45-A497-40C25352C947}"/>
              </a:ext>
            </a:extLst>
          </p:cNvPr>
          <p:cNvSpPr txBox="1"/>
          <p:nvPr/>
        </p:nvSpPr>
        <p:spPr>
          <a:xfrm>
            <a:off x="4058741" y="6015692"/>
            <a:ext cx="6983002" cy="523220"/>
          </a:xfrm>
          <a:prstGeom prst="rect">
            <a:avLst/>
          </a:prstGeom>
          <a:noFill/>
        </p:spPr>
        <p:txBody>
          <a:bodyPr wrap="none" rtlCol="0">
            <a:spAutoFit/>
          </a:bodyPr>
          <a:lstStyle/>
          <a:p>
            <a:r>
              <a:rPr lang="en-US" sz="1400" dirty="0">
                <a:latin typeface="Avenir Book" panose="02000503020000020003" pitchFamily="2" charset="0"/>
              </a:rPr>
              <a:t>mHealth App Usability Questionnaires for standalone mHealth Apps used by Patients</a:t>
            </a:r>
          </a:p>
          <a:p>
            <a:r>
              <a:rPr lang="en-US" sz="1400" dirty="0">
                <a:latin typeface="Avenir Book" panose="02000503020000020003" pitchFamily="2" charset="0"/>
              </a:rPr>
              <a:t>(University of Pittsburg)</a:t>
            </a:r>
          </a:p>
        </p:txBody>
      </p:sp>
    </p:spTree>
    <p:extLst>
      <p:ext uri="{BB962C8B-B14F-4D97-AF65-F5344CB8AC3E}">
        <p14:creationId xmlns:p14="http://schemas.microsoft.com/office/powerpoint/2010/main" val="348635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Clinical Trials</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12</a:t>
            </a:fld>
            <a:endParaRPr lang="en-US"/>
          </a:p>
        </p:txBody>
      </p:sp>
      <p:sp>
        <p:nvSpPr>
          <p:cNvPr id="9" name="Rectangle 8">
            <a:extLst>
              <a:ext uri="{FF2B5EF4-FFF2-40B4-BE49-F238E27FC236}">
                <a16:creationId xmlns:a16="http://schemas.microsoft.com/office/drawing/2014/main" id="{AC32C18D-94D6-48AD-BE0F-E37AA13CC527}"/>
              </a:ext>
            </a:extLst>
          </p:cNvPr>
          <p:cNvSpPr/>
          <p:nvPr/>
        </p:nvSpPr>
        <p:spPr>
          <a:xfrm>
            <a:off x="2621214" y="3651396"/>
            <a:ext cx="1767257"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Verification</a:t>
            </a:r>
          </a:p>
          <a:p>
            <a:pPr algn="ctr"/>
            <a:r>
              <a:rPr lang="en-US" sz="1400" dirty="0">
                <a:solidFill>
                  <a:schemeClr val="bg1"/>
                </a:solidFill>
              </a:rPr>
              <a:t>(function, requirements)</a:t>
            </a:r>
          </a:p>
        </p:txBody>
      </p:sp>
      <p:sp>
        <p:nvSpPr>
          <p:cNvPr id="12" name="Rectangle 11">
            <a:extLst>
              <a:ext uri="{FF2B5EF4-FFF2-40B4-BE49-F238E27FC236}">
                <a16:creationId xmlns:a16="http://schemas.microsoft.com/office/drawing/2014/main" id="{FFF88B40-1D6B-4C18-AE91-E5C484BB1E65}"/>
              </a:ext>
            </a:extLst>
          </p:cNvPr>
          <p:cNvSpPr/>
          <p:nvPr/>
        </p:nvSpPr>
        <p:spPr>
          <a:xfrm>
            <a:off x="441750" y="1947404"/>
            <a:ext cx="9063725" cy="584775"/>
          </a:xfrm>
          <a:prstGeom prst="rect">
            <a:avLst/>
          </a:prstGeom>
        </p:spPr>
        <p:txBody>
          <a:bodyPr wrap="square">
            <a:spAutoFit/>
          </a:bodyPr>
          <a:lstStyle/>
          <a:p>
            <a:r>
              <a:rPr lang="en-US" sz="1600" dirty="0">
                <a:latin typeface="Avenir Book" panose="02000503020000020003" pitchFamily="2" charset="0"/>
              </a:rPr>
              <a:t>Clinical Trials are a crucial step in the process of developing a new treatment or diagnostic technique or establishing the values of a pre-existing technique.</a:t>
            </a:r>
          </a:p>
        </p:txBody>
      </p:sp>
      <p:cxnSp>
        <p:nvCxnSpPr>
          <p:cNvPr id="13" name="Straight Connector 12">
            <a:extLst>
              <a:ext uri="{FF2B5EF4-FFF2-40B4-BE49-F238E27FC236}">
                <a16:creationId xmlns:a16="http://schemas.microsoft.com/office/drawing/2014/main" id="{A4F7B0A4-5A78-4F4D-9926-E7C98F72E074}"/>
              </a:ext>
            </a:extLst>
          </p:cNvPr>
          <p:cNvCxnSpPr>
            <a:cxnSpLocks/>
          </p:cNvCxnSpPr>
          <p:nvPr/>
        </p:nvCxnSpPr>
        <p:spPr>
          <a:xfrm>
            <a:off x="516721" y="1947335"/>
            <a:ext cx="8818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BC023F-271E-4CFC-BEB5-351BC272032C}"/>
              </a:ext>
            </a:extLst>
          </p:cNvPr>
          <p:cNvCxnSpPr>
            <a:cxnSpLocks/>
          </p:cNvCxnSpPr>
          <p:nvPr/>
        </p:nvCxnSpPr>
        <p:spPr>
          <a:xfrm>
            <a:off x="516721" y="2557468"/>
            <a:ext cx="88184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14C1B7D-E094-4AD6-9EC4-21601035D36A}"/>
              </a:ext>
            </a:extLst>
          </p:cNvPr>
          <p:cNvSpPr/>
          <p:nvPr/>
        </p:nvSpPr>
        <p:spPr>
          <a:xfrm>
            <a:off x="441750" y="2916092"/>
            <a:ext cx="9063725" cy="338554"/>
          </a:xfrm>
          <a:prstGeom prst="rect">
            <a:avLst/>
          </a:prstGeom>
        </p:spPr>
        <p:txBody>
          <a:bodyPr wrap="square">
            <a:spAutoFit/>
          </a:bodyPr>
          <a:lstStyle/>
          <a:p>
            <a:r>
              <a:rPr lang="en-US" sz="1600" dirty="0">
                <a:solidFill>
                  <a:srgbClr val="0070C0"/>
                </a:solidFill>
                <a:latin typeface="Avenir Book" panose="02000503020000020003" pitchFamily="2" charset="0"/>
              </a:rPr>
              <a:t>Clinical Trials in medical software</a:t>
            </a:r>
          </a:p>
        </p:txBody>
      </p:sp>
      <p:sp>
        <p:nvSpPr>
          <p:cNvPr id="16" name="Rectangle 15">
            <a:extLst>
              <a:ext uri="{FF2B5EF4-FFF2-40B4-BE49-F238E27FC236}">
                <a16:creationId xmlns:a16="http://schemas.microsoft.com/office/drawing/2014/main" id="{443AF1B0-F984-464F-BDE1-0B9F809E24AA}"/>
              </a:ext>
            </a:extLst>
          </p:cNvPr>
          <p:cNvSpPr/>
          <p:nvPr/>
        </p:nvSpPr>
        <p:spPr>
          <a:xfrm>
            <a:off x="4828652" y="3651396"/>
            <a:ext cx="1767257"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Validation</a:t>
            </a:r>
          </a:p>
          <a:p>
            <a:pPr algn="ctr"/>
            <a:r>
              <a:rPr lang="en-US" sz="1400" dirty="0">
                <a:solidFill>
                  <a:schemeClr val="bg1"/>
                </a:solidFill>
              </a:rPr>
              <a:t>(design, quality)</a:t>
            </a:r>
          </a:p>
        </p:txBody>
      </p:sp>
      <p:sp>
        <p:nvSpPr>
          <p:cNvPr id="17" name="Rectangle 16">
            <a:extLst>
              <a:ext uri="{FF2B5EF4-FFF2-40B4-BE49-F238E27FC236}">
                <a16:creationId xmlns:a16="http://schemas.microsoft.com/office/drawing/2014/main" id="{C5BBA7F8-D0F2-4837-B91C-F23C89070C0D}"/>
              </a:ext>
            </a:extLst>
          </p:cNvPr>
          <p:cNvSpPr/>
          <p:nvPr/>
        </p:nvSpPr>
        <p:spPr>
          <a:xfrm>
            <a:off x="9184212" y="3649520"/>
            <a:ext cx="1767257"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Clinical Trials</a:t>
            </a:r>
          </a:p>
        </p:txBody>
      </p:sp>
      <p:sp>
        <p:nvSpPr>
          <p:cNvPr id="18" name="Rectangle 17">
            <a:extLst>
              <a:ext uri="{FF2B5EF4-FFF2-40B4-BE49-F238E27FC236}">
                <a16:creationId xmlns:a16="http://schemas.microsoft.com/office/drawing/2014/main" id="{73A4AF2F-7860-405C-883D-34A1475B00A4}"/>
              </a:ext>
            </a:extLst>
          </p:cNvPr>
          <p:cNvSpPr/>
          <p:nvPr/>
        </p:nvSpPr>
        <p:spPr>
          <a:xfrm>
            <a:off x="558734" y="3656271"/>
            <a:ext cx="1767257"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Developed Software</a:t>
            </a:r>
          </a:p>
        </p:txBody>
      </p:sp>
      <p:sp>
        <p:nvSpPr>
          <p:cNvPr id="19" name="Rectangle 18">
            <a:extLst>
              <a:ext uri="{FF2B5EF4-FFF2-40B4-BE49-F238E27FC236}">
                <a16:creationId xmlns:a16="http://schemas.microsoft.com/office/drawing/2014/main" id="{F11BCE66-D6F9-47F8-98AB-75CDE81B93CE}"/>
              </a:ext>
            </a:extLst>
          </p:cNvPr>
          <p:cNvSpPr/>
          <p:nvPr/>
        </p:nvSpPr>
        <p:spPr>
          <a:xfrm>
            <a:off x="7036091" y="3651214"/>
            <a:ext cx="1767257"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Clinical Evaluation</a:t>
            </a:r>
          </a:p>
          <a:p>
            <a:pPr algn="ctr"/>
            <a:r>
              <a:rPr lang="en-US" sz="1400" dirty="0">
                <a:solidFill>
                  <a:schemeClr val="bg1"/>
                </a:solidFill>
              </a:rPr>
              <a:t>(usability)</a:t>
            </a:r>
          </a:p>
        </p:txBody>
      </p:sp>
      <p:cxnSp>
        <p:nvCxnSpPr>
          <p:cNvPr id="21" name="Straight Connector 20">
            <a:extLst>
              <a:ext uri="{FF2B5EF4-FFF2-40B4-BE49-F238E27FC236}">
                <a16:creationId xmlns:a16="http://schemas.microsoft.com/office/drawing/2014/main" id="{40245DC2-1DF6-49C3-9F86-336310BD4670}"/>
              </a:ext>
            </a:extLst>
          </p:cNvPr>
          <p:cNvCxnSpPr>
            <a:cxnSpLocks/>
            <a:stCxn id="9" idx="3"/>
            <a:endCxn id="16" idx="1"/>
          </p:cNvCxnSpPr>
          <p:nvPr/>
        </p:nvCxnSpPr>
        <p:spPr>
          <a:xfrm>
            <a:off x="4388471" y="3918104"/>
            <a:ext cx="440181"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763172-0E95-4965-8C64-F170553A230A}"/>
              </a:ext>
            </a:extLst>
          </p:cNvPr>
          <p:cNvCxnSpPr>
            <a:cxnSpLocks/>
            <a:stCxn id="18" idx="3"/>
            <a:endCxn id="9" idx="1"/>
          </p:cNvCxnSpPr>
          <p:nvPr/>
        </p:nvCxnSpPr>
        <p:spPr>
          <a:xfrm flipV="1">
            <a:off x="2325991" y="3918104"/>
            <a:ext cx="295223" cy="487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BFFE1B-EB88-4E98-872E-26A4D71AECAB}"/>
              </a:ext>
            </a:extLst>
          </p:cNvPr>
          <p:cNvCxnSpPr>
            <a:cxnSpLocks/>
            <a:stCxn id="16" idx="3"/>
            <a:endCxn id="19" idx="1"/>
          </p:cNvCxnSpPr>
          <p:nvPr/>
        </p:nvCxnSpPr>
        <p:spPr>
          <a:xfrm flipV="1">
            <a:off x="6595909" y="3917922"/>
            <a:ext cx="440182" cy="182"/>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927226-A942-4EC9-851C-1F9608416BF6}"/>
              </a:ext>
            </a:extLst>
          </p:cNvPr>
          <p:cNvCxnSpPr>
            <a:cxnSpLocks/>
            <a:stCxn id="19" idx="3"/>
            <a:endCxn id="17" idx="1"/>
          </p:cNvCxnSpPr>
          <p:nvPr/>
        </p:nvCxnSpPr>
        <p:spPr>
          <a:xfrm flipV="1">
            <a:off x="8803348" y="3916228"/>
            <a:ext cx="380864" cy="1694"/>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0C4DD1-51E4-452C-98CF-95C73D2623D3}"/>
              </a:ext>
            </a:extLst>
          </p:cNvPr>
          <p:cNvCxnSpPr>
            <a:cxnSpLocks/>
          </p:cNvCxnSpPr>
          <p:nvPr/>
        </p:nvCxnSpPr>
        <p:spPr>
          <a:xfrm flipV="1">
            <a:off x="558734" y="4470852"/>
            <a:ext cx="3739997" cy="9750"/>
          </a:xfrm>
          <a:prstGeom prst="line">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41" name="Rectangle 40">
            <a:extLst>
              <a:ext uri="{FF2B5EF4-FFF2-40B4-BE49-F238E27FC236}">
                <a16:creationId xmlns:a16="http://schemas.microsoft.com/office/drawing/2014/main" id="{0261DA60-877D-4A40-AF1C-E5C1CACD8B25}"/>
              </a:ext>
            </a:extLst>
          </p:cNvPr>
          <p:cNvSpPr/>
          <p:nvPr/>
        </p:nvSpPr>
        <p:spPr>
          <a:xfrm>
            <a:off x="1818281" y="4483671"/>
            <a:ext cx="1418905" cy="338554"/>
          </a:xfrm>
          <a:prstGeom prst="rect">
            <a:avLst/>
          </a:prstGeom>
        </p:spPr>
        <p:txBody>
          <a:bodyPr wrap="square">
            <a:spAutoFit/>
          </a:bodyPr>
          <a:lstStyle/>
          <a:p>
            <a:r>
              <a:rPr lang="en-US" sz="1600" dirty="0">
                <a:latin typeface="Avenir Book" panose="02000503020000020003" pitchFamily="2" charset="0"/>
              </a:rPr>
              <a:t>SW Developer</a:t>
            </a:r>
          </a:p>
        </p:txBody>
      </p:sp>
      <p:cxnSp>
        <p:nvCxnSpPr>
          <p:cNvPr id="42" name="Straight Connector 41">
            <a:extLst>
              <a:ext uri="{FF2B5EF4-FFF2-40B4-BE49-F238E27FC236}">
                <a16:creationId xmlns:a16="http://schemas.microsoft.com/office/drawing/2014/main" id="{377971CA-70DB-4D27-9640-F2F5EDA4B857}"/>
              </a:ext>
            </a:extLst>
          </p:cNvPr>
          <p:cNvCxnSpPr>
            <a:cxnSpLocks/>
          </p:cNvCxnSpPr>
          <p:nvPr/>
        </p:nvCxnSpPr>
        <p:spPr>
          <a:xfrm>
            <a:off x="4870603" y="4674630"/>
            <a:ext cx="1725306" cy="0"/>
          </a:xfrm>
          <a:prstGeom prst="line">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43" name="Rectangle 42">
            <a:extLst>
              <a:ext uri="{FF2B5EF4-FFF2-40B4-BE49-F238E27FC236}">
                <a16:creationId xmlns:a16="http://schemas.microsoft.com/office/drawing/2014/main" id="{38C40695-33DE-4FF4-A7E4-F799F43BA6B1}"/>
              </a:ext>
            </a:extLst>
          </p:cNvPr>
          <p:cNvSpPr/>
          <p:nvPr/>
        </p:nvSpPr>
        <p:spPr>
          <a:xfrm>
            <a:off x="5014377" y="4674630"/>
            <a:ext cx="1516184" cy="584775"/>
          </a:xfrm>
          <a:prstGeom prst="rect">
            <a:avLst/>
          </a:prstGeom>
        </p:spPr>
        <p:txBody>
          <a:bodyPr wrap="square">
            <a:spAutoFit/>
          </a:bodyPr>
          <a:lstStyle/>
          <a:p>
            <a:pPr algn="ctr"/>
            <a:r>
              <a:rPr lang="en-US" sz="1600" dirty="0">
                <a:latin typeface="Avenir Book" panose="02000503020000020003" pitchFamily="2" charset="0"/>
              </a:rPr>
              <a:t>Tester</a:t>
            </a:r>
          </a:p>
          <a:p>
            <a:pPr algn="ctr"/>
            <a:r>
              <a:rPr lang="en-US" sz="1600" dirty="0">
                <a:latin typeface="Avenir Book" panose="02000503020000020003" pitchFamily="2" charset="0"/>
              </a:rPr>
              <a:t>(non-clinician)</a:t>
            </a:r>
          </a:p>
        </p:txBody>
      </p:sp>
      <p:cxnSp>
        <p:nvCxnSpPr>
          <p:cNvPr id="47" name="Straight Connector 46">
            <a:extLst>
              <a:ext uri="{FF2B5EF4-FFF2-40B4-BE49-F238E27FC236}">
                <a16:creationId xmlns:a16="http://schemas.microsoft.com/office/drawing/2014/main" id="{D1F74EF8-2810-4A7B-9426-32B1033DD621}"/>
              </a:ext>
            </a:extLst>
          </p:cNvPr>
          <p:cNvCxnSpPr>
            <a:cxnSpLocks/>
          </p:cNvCxnSpPr>
          <p:nvPr/>
        </p:nvCxnSpPr>
        <p:spPr>
          <a:xfrm>
            <a:off x="7177624" y="5041827"/>
            <a:ext cx="1625724" cy="0"/>
          </a:xfrm>
          <a:prstGeom prst="line">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49" name="Rectangle 48">
            <a:extLst>
              <a:ext uri="{FF2B5EF4-FFF2-40B4-BE49-F238E27FC236}">
                <a16:creationId xmlns:a16="http://schemas.microsoft.com/office/drawing/2014/main" id="{CE3B7CE1-061E-45CE-B3C2-B9050A30D8D5}"/>
              </a:ext>
            </a:extLst>
          </p:cNvPr>
          <p:cNvSpPr/>
          <p:nvPr/>
        </p:nvSpPr>
        <p:spPr>
          <a:xfrm>
            <a:off x="7203893" y="4479085"/>
            <a:ext cx="1558560" cy="584775"/>
          </a:xfrm>
          <a:prstGeom prst="rect">
            <a:avLst/>
          </a:prstGeom>
        </p:spPr>
        <p:txBody>
          <a:bodyPr wrap="square">
            <a:spAutoFit/>
          </a:bodyPr>
          <a:lstStyle/>
          <a:p>
            <a:pPr algn="ctr"/>
            <a:r>
              <a:rPr lang="en-US" sz="1600" dirty="0">
                <a:latin typeface="Avenir Book" panose="02000503020000020003" pitchFamily="2" charset="0"/>
              </a:rPr>
              <a:t>Clinician + Testing subjects</a:t>
            </a:r>
          </a:p>
        </p:txBody>
      </p:sp>
      <p:sp>
        <p:nvSpPr>
          <p:cNvPr id="50" name="Rectangle 49">
            <a:extLst>
              <a:ext uri="{FF2B5EF4-FFF2-40B4-BE49-F238E27FC236}">
                <a16:creationId xmlns:a16="http://schemas.microsoft.com/office/drawing/2014/main" id="{80FAAB1B-34A6-4FC6-9922-39399DD19B46}"/>
              </a:ext>
            </a:extLst>
          </p:cNvPr>
          <p:cNvSpPr/>
          <p:nvPr/>
        </p:nvSpPr>
        <p:spPr>
          <a:xfrm>
            <a:off x="9264372" y="4885911"/>
            <a:ext cx="1767257" cy="338554"/>
          </a:xfrm>
          <a:prstGeom prst="rect">
            <a:avLst/>
          </a:prstGeom>
        </p:spPr>
        <p:txBody>
          <a:bodyPr wrap="square">
            <a:spAutoFit/>
          </a:bodyPr>
          <a:lstStyle/>
          <a:p>
            <a:pPr algn="ctr"/>
            <a:r>
              <a:rPr lang="en-US" sz="1600" dirty="0">
                <a:latin typeface="Avenir Book" panose="02000503020000020003" pitchFamily="2" charset="0"/>
              </a:rPr>
              <a:t>Clinician + patients</a:t>
            </a:r>
          </a:p>
        </p:txBody>
      </p:sp>
      <p:cxnSp>
        <p:nvCxnSpPr>
          <p:cNvPr id="51" name="Straight Connector 50">
            <a:extLst>
              <a:ext uri="{FF2B5EF4-FFF2-40B4-BE49-F238E27FC236}">
                <a16:creationId xmlns:a16="http://schemas.microsoft.com/office/drawing/2014/main" id="{1C9D6FFE-6640-420E-95F6-EDFD01DCAA63}"/>
              </a:ext>
            </a:extLst>
          </p:cNvPr>
          <p:cNvCxnSpPr>
            <a:cxnSpLocks/>
          </p:cNvCxnSpPr>
          <p:nvPr/>
        </p:nvCxnSpPr>
        <p:spPr>
          <a:xfrm>
            <a:off x="9335139" y="5259405"/>
            <a:ext cx="1625724" cy="0"/>
          </a:xfrm>
          <a:prstGeom prst="line">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52" name="Rectangle 51">
            <a:extLst>
              <a:ext uri="{FF2B5EF4-FFF2-40B4-BE49-F238E27FC236}">
                <a16:creationId xmlns:a16="http://schemas.microsoft.com/office/drawing/2014/main" id="{7F0D1874-ED0F-4D24-B191-717AFDDCB74F}"/>
              </a:ext>
            </a:extLst>
          </p:cNvPr>
          <p:cNvSpPr/>
          <p:nvPr/>
        </p:nvSpPr>
        <p:spPr>
          <a:xfrm>
            <a:off x="8466076" y="2878453"/>
            <a:ext cx="869063" cy="404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IRB</a:t>
            </a:r>
          </a:p>
        </p:txBody>
      </p:sp>
      <p:cxnSp>
        <p:nvCxnSpPr>
          <p:cNvPr id="53" name="Straight Connector 52">
            <a:extLst>
              <a:ext uri="{FF2B5EF4-FFF2-40B4-BE49-F238E27FC236}">
                <a16:creationId xmlns:a16="http://schemas.microsoft.com/office/drawing/2014/main" id="{355C4972-BCD8-45DC-B48A-DA13D1ED0BEB}"/>
              </a:ext>
            </a:extLst>
          </p:cNvPr>
          <p:cNvCxnSpPr>
            <a:cxnSpLocks/>
            <a:stCxn id="52" idx="2"/>
          </p:cNvCxnSpPr>
          <p:nvPr/>
        </p:nvCxnSpPr>
        <p:spPr>
          <a:xfrm>
            <a:off x="8900608" y="3282849"/>
            <a:ext cx="0" cy="63525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B6860B62-E6C0-4553-8B57-E51BFADF979B}"/>
              </a:ext>
            </a:extLst>
          </p:cNvPr>
          <p:cNvSpPr/>
          <p:nvPr/>
        </p:nvSpPr>
        <p:spPr>
          <a:xfrm>
            <a:off x="8110151" y="5556228"/>
            <a:ext cx="1767257" cy="53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Non-Medical Device</a:t>
            </a:r>
          </a:p>
        </p:txBody>
      </p:sp>
      <p:cxnSp>
        <p:nvCxnSpPr>
          <p:cNvPr id="58" name="Connector: Elbow 57">
            <a:extLst>
              <a:ext uri="{FF2B5EF4-FFF2-40B4-BE49-F238E27FC236}">
                <a16:creationId xmlns:a16="http://schemas.microsoft.com/office/drawing/2014/main" id="{7F00923B-94F4-412A-B135-974AADBBD290}"/>
              </a:ext>
            </a:extLst>
          </p:cNvPr>
          <p:cNvCxnSpPr>
            <a:stCxn id="19" idx="2"/>
            <a:endCxn id="56" idx="1"/>
          </p:cNvCxnSpPr>
          <p:nvPr/>
        </p:nvCxnSpPr>
        <p:spPr>
          <a:xfrm rot="16200000" flipH="1">
            <a:off x="7195782" y="4908566"/>
            <a:ext cx="1638307" cy="1904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623D2FF-76F4-451D-B74E-73B46118E106}"/>
              </a:ext>
            </a:extLst>
          </p:cNvPr>
          <p:cNvSpPr txBox="1"/>
          <p:nvPr/>
        </p:nvSpPr>
        <p:spPr>
          <a:xfrm>
            <a:off x="10264385" y="5530547"/>
            <a:ext cx="1791581" cy="584775"/>
          </a:xfrm>
          <a:prstGeom prst="rect">
            <a:avLst/>
          </a:prstGeom>
          <a:noFill/>
        </p:spPr>
        <p:txBody>
          <a:bodyPr wrap="none" rtlCol="0">
            <a:spAutoFit/>
          </a:bodyPr>
          <a:lstStyle/>
          <a:p>
            <a:r>
              <a:rPr lang="en-US" sz="1600" dirty="0">
                <a:latin typeface="Avenir Book" panose="02000503020000020003"/>
              </a:rPr>
              <a:t>Deploy to Appstore</a:t>
            </a:r>
          </a:p>
          <a:p>
            <a:r>
              <a:rPr lang="en-US" sz="1600" dirty="0">
                <a:latin typeface="Avenir Book" panose="02000503020000020003"/>
              </a:rPr>
              <a:t>(No evidence)</a:t>
            </a:r>
          </a:p>
        </p:txBody>
      </p:sp>
      <p:cxnSp>
        <p:nvCxnSpPr>
          <p:cNvPr id="64" name="Straight Connector 63">
            <a:extLst>
              <a:ext uri="{FF2B5EF4-FFF2-40B4-BE49-F238E27FC236}">
                <a16:creationId xmlns:a16="http://schemas.microsoft.com/office/drawing/2014/main" id="{F7EDC54E-B976-41DD-B3C4-52BA1FD9C90E}"/>
              </a:ext>
            </a:extLst>
          </p:cNvPr>
          <p:cNvCxnSpPr>
            <a:cxnSpLocks/>
            <a:stCxn id="56" idx="3"/>
            <a:endCxn id="63" idx="1"/>
          </p:cNvCxnSpPr>
          <p:nvPr/>
        </p:nvCxnSpPr>
        <p:spPr>
          <a:xfrm flipV="1">
            <a:off x="9877408" y="5822935"/>
            <a:ext cx="386977" cy="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2E45D3F-E80A-461B-9684-952396B09ECD}"/>
              </a:ext>
            </a:extLst>
          </p:cNvPr>
          <p:cNvSpPr txBox="1"/>
          <p:nvPr/>
        </p:nvSpPr>
        <p:spPr>
          <a:xfrm>
            <a:off x="10264385" y="2946830"/>
            <a:ext cx="1778757" cy="338554"/>
          </a:xfrm>
          <a:prstGeom prst="rect">
            <a:avLst/>
          </a:prstGeom>
          <a:noFill/>
        </p:spPr>
        <p:txBody>
          <a:bodyPr wrap="none" rtlCol="0">
            <a:spAutoFit/>
          </a:bodyPr>
          <a:lstStyle/>
          <a:p>
            <a:r>
              <a:rPr lang="en-US" sz="1600" dirty="0">
                <a:latin typeface="Avenir Book" panose="02000503020000020003"/>
              </a:rPr>
              <a:t>Deploy to Hospitals</a:t>
            </a:r>
          </a:p>
        </p:txBody>
      </p:sp>
      <p:cxnSp>
        <p:nvCxnSpPr>
          <p:cNvPr id="70" name="Connector: Elbow 69">
            <a:extLst>
              <a:ext uri="{FF2B5EF4-FFF2-40B4-BE49-F238E27FC236}">
                <a16:creationId xmlns:a16="http://schemas.microsoft.com/office/drawing/2014/main" id="{E6BE98BD-F712-4247-993D-C3F883D2BA65}"/>
              </a:ext>
            </a:extLst>
          </p:cNvPr>
          <p:cNvCxnSpPr>
            <a:cxnSpLocks/>
            <a:stCxn id="17" idx="3"/>
            <a:endCxn id="69" idx="2"/>
          </p:cNvCxnSpPr>
          <p:nvPr/>
        </p:nvCxnSpPr>
        <p:spPr>
          <a:xfrm flipV="1">
            <a:off x="10951469" y="3285384"/>
            <a:ext cx="202295" cy="6308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A22CCF1-EBAE-41BF-9829-B29E1C75EB96}"/>
              </a:ext>
            </a:extLst>
          </p:cNvPr>
          <p:cNvSpPr/>
          <p:nvPr/>
        </p:nvSpPr>
        <p:spPr>
          <a:xfrm>
            <a:off x="9232738" y="4125460"/>
            <a:ext cx="1767257" cy="584775"/>
          </a:xfrm>
          <a:prstGeom prst="rect">
            <a:avLst/>
          </a:prstGeom>
        </p:spPr>
        <p:txBody>
          <a:bodyPr wrap="square">
            <a:spAutoFit/>
          </a:bodyPr>
          <a:lstStyle/>
          <a:p>
            <a:pPr algn="ctr"/>
            <a:r>
              <a:rPr lang="en-US" sz="1600" dirty="0">
                <a:latin typeface="Avenir Book" panose="02000503020000020003" pitchFamily="2" charset="0"/>
              </a:rPr>
              <a:t>Effectiveness of treatment</a:t>
            </a:r>
          </a:p>
        </p:txBody>
      </p:sp>
    </p:spTree>
    <p:extLst>
      <p:ext uri="{BB962C8B-B14F-4D97-AF65-F5344CB8AC3E}">
        <p14:creationId xmlns:p14="http://schemas.microsoft.com/office/powerpoint/2010/main" val="292797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1" y="1641494"/>
            <a:ext cx="1519968" cy="461665"/>
          </a:xfrm>
          <a:prstGeom prst="rect">
            <a:avLst/>
          </a:prstGeom>
          <a:noFill/>
        </p:spPr>
        <p:txBody>
          <a:bodyPr wrap="none" rtlCol="0">
            <a:spAutoFit/>
          </a:bodyPr>
          <a:lstStyle/>
          <a:p>
            <a:r>
              <a:rPr lang="en-US" sz="2400" dirty="0">
                <a:solidFill>
                  <a:srgbClr val="277BC4"/>
                </a:solidFill>
                <a:latin typeface="Avenir Book" charset="0"/>
                <a:ea typeface="Avenir Book" charset="0"/>
                <a:cs typeface="Avenir Book" charset="0"/>
              </a:rPr>
              <a:t>Objective</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017" y="113090"/>
            <a:ext cx="1715386" cy="1715386"/>
          </a:xfrm>
          <a:prstGeom prst="rect">
            <a:avLst/>
          </a:prstGeom>
        </p:spPr>
      </p:pic>
      <p:sp>
        <p:nvSpPr>
          <p:cNvPr id="5" name="Slide Number Placeholder 4"/>
          <p:cNvSpPr>
            <a:spLocks noGrp="1"/>
          </p:cNvSpPr>
          <p:nvPr>
            <p:ph type="sldNum" sz="quarter" idx="12"/>
          </p:nvPr>
        </p:nvSpPr>
        <p:spPr/>
        <p:txBody>
          <a:bodyPr/>
          <a:lstStyle/>
          <a:p>
            <a:fld id="{7B858F23-6D15-5F43-A2B4-21F2A2D459B2}" type="slidenum">
              <a:rPr lang="en-US" smtClean="0"/>
              <a:t>2</a:t>
            </a:fld>
            <a:endParaRPr lang="en-US"/>
          </a:p>
        </p:txBody>
      </p:sp>
      <p:sp>
        <p:nvSpPr>
          <p:cNvPr id="10" name="TextBox 9">
            <a:extLst>
              <a:ext uri="{FF2B5EF4-FFF2-40B4-BE49-F238E27FC236}">
                <a16:creationId xmlns:a16="http://schemas.microsoft.com/office/drawing/2014/main" id="{8C8EFF80-29F5-0A42-AAAF-04129CDED17D}"/>
              </a:ext>
            </a:extLst>
          </p:cNvPr>
          <p:cNvSpPr txBox="1"/>
          <p:nvPr/>
        </p:nvSpPr>
        <p:spPr>
          <a:xfrm>
            <a:off x="438534" y="3956787"/>
            <a:ext cx="1350691" cy="369332"/>
          </a:xfrm>
          <a:prstGeom prst="rect">
            <a:avLst/>
          </a:prstGeom>
          <a:noFill/>
        </p:spPr>
        <p:txBody>
          <a:bodyPr wrap="none" rtlCol="0">
            <a:spAutoFit/>
          </a:bodyPr>
          <a:lstStyle/>
          <a:p>
            <a:r>
              <a:rPr lang="en-US" dirty="0">
                <a:solidFill>
                  <a:srgbClr val="277BC4"/>
                </a:solidFill>
                <a:latin typeface="Avenir Book" charset="0"/>
                <a:ea typeface="Avenir Book" charset="0"/>
                <a:cs typeface="Avenir Book" charset="0"/>
              </a:rPr>
              <a:t>Web server</a:t>
            </a:r>
          </a:p>
        </p:txBody>
      </p:sp>
      <p:sp>
        <p:nvSpPr>
          <p:cNvPr id="6" name="Rectangle 5">
            <a:extLst>
              <a:ext uri="{FF2B5EF4-FFF2-40B4-BE49-F238E27FC236}">
                <a16:creationId xmlns:a16="http://schemas.microsoft.com/office/drawing/2014/main" id="{49C10C59-240D-B54B-8C20-6EB94987AC02}"/>
              </a:ext>
            </a:extLst>
          </p:cNvPr>
          <p:cNvSpPr/>
          <p:nvPr/>
        </p:nvSpPr>
        <p:spPr>
          <a:xfrm>
            <a:off x="438534" y="2133076"/>
            <a:ext cx="8559692" cy="1200329"/>
          </a:xfrm>
          <a:prstGeom prst="rect">
            <a:avLst/>
          </a:prstGeom>
        </p:spPr>
        <p:txBody>
          <a:bodyPr wrap="square">
            <a:spAutoFit/>
          </a:bodyPr>
          <a:lstStyle/>
          <a:p>
            <a:r>
              <a:rPr lang="en-US" dirty="0"/>
              <a:t>The</a:t>
            </a:r>
            <a:r>
              <a:rPr lang="en-CA" dirty="0"/>
              <a:t> objective of this guideline is to give the basics of testing processes for the entire PGP platform and sample games/gamified applications. To ensure </a:t>
            </a:r>
            <a:r>
              <a:rPr lang="en-CA" dirty="0" err="1"/>
              <a:t>th</a:t>
            </a:r>
            <a:r>
              <a:rPr lang="en-US" dirty="0"/>
              <a:t>at the </a:t>
            </a:r>
            <a:r>
              <a:rPr lang="en-CA" dirty="0"/>
              <a:t>developed SW products is right, this document provides standardized methods and templates for each test case. </a:t>
            </a:r>
            <a:endParaRPr lang="en-US" dirty="0"/>
          </a:p>
        </p:txBody>
      </p:sp>
      <p:sp>
        <p:nvSpPr>
          <p:cNvPr id="14" name="TextBox 13">
            <a:extLst>
              <a:ext uri="{FF2B5EF4-FFF2-40B4-BE49-F238E27FC236}">
                <a16:creationId xmlns:a16="http://schemas.microsoft.com/office/drawing/2014/main" id="{7A86F9A7-1FB0-C74D-8D37-9CC16E6E8FD1}"/>
              </a:ext>
            </a:extLst>
          </p:cNvPr>
          <p:cNvSpPr txBox="1"/>
          <p:nvPr/>
        </p:nvSpPr>
        <p:spPr>
          <a:xfrm>
            <a:off x="441751" y="3401167"/>
            <a:ext cx="1045864" cy="461665"/>
          </a:xfrm>
          <a:prstGeom prst="rect">
            <a:avLst/>
          </a:prstGeom>
          <a:noFill/>
        </p:spPr>
        <p:txBody>
          <a:bodyPr wrap="none" rtlCol="0">
            <a:spAutoFit/>
          </a:bodyPr>
          <a:lstStyle/>
          <a:p>
            <a:r>
              <a:rPr lang="en-US" sz="2400" dirty="0">
                <a:solidFill>
                  <a:srgbClr val="277BC4"/>
                </a:solidFill>
                <a:latin typeface="Avenir Book" charset="0"/>
                <a:ea typeface="Avenir Book" charset="0"/>
                <a:cs typeface="Avenir Book" charset="0"/>
              </a:rPr>
              <a:t>Target</a:t>
            </a:r>
          </a:p>
        </p:txBody>
      </p:sp>
      <p:sp>
        <p:nvSpPr>
          <p:cNvPr id="15" name="TextBox 14">
            <a:extLst>
              <a:ext uri="{FF2B5EF4-FFF2-40B4-BE49-F238E27FC236}">
                <a16:creationId xmlns:a16="http://schemas.microsoft.com/office/drawing/2014/main" id="{96D180E1-558E-1B4D-8404-591C32150D2A}"/>
              </a:ext>
            </a:extLst>
          </p:cNvPr>
          <p:cNvSpPr txBox="1"/>
          <p:nvPr/>
        </p:nvSpPr>
        <p:spPr>
          <a:xfrm>
            <a:off x="438534" y="4820003"/>
            <a:ext cx="1531188" cy="369332"/>
          </a:xfrm>
          <a:prstGeom prst="rect">
            <a:avLst/>
          </a:prstGeom>
          <a:noFill/>
        </p:spPr>
        <p:txBody>
          <a:bodyPr wrap="none" rtlCol="0">
            <a:spAutoFit/>
          </a:bodyPr>
          <a:lstStyle/>
          <a:p>
            <a:r>
              <a:rPr lang="en-US" dirty="0">
                <a:solidFill>
                  <a:srgbClr val="277BC4"/>
                </a:solidFill>
                <a:latin typeface="Avenir Book" charset="0"/>
                <a:ea typeface="Avenir Book" charset="0"/>
                <a:cs typeface="Avenir Book" charset="0"/>
              </a:rPr>
              <a:t>Games/Apps</a:t>
            </a:r>
          </a:p>
        </p:txBody>
      </p:sp>
      <p:sp>
        <p:nvSpPr>
          <p:cNvPr id="16" name="TextBox 15">
            <a:extLst>
              <a:ext uri="{FF2B5EF4-FFF2-40B4-BE49-F238E27FC236}">
                <a16:creationId xmlns:a16="http://schemas.microsoft.com/office/drawing/2014/main" id="{F96B18C0-8FBA-5C46-946D-01BBA3AACF87}"/>
              </a:ext>
            </a:extLst>
          </p:cNvPr>
          <p:cNvSpPr txBox="1"/>
          <p:nvPr/>
        </p:nvSpPr>
        <p:spPr>
          <a:xfrm>
            <a:off x="612300" y="5531010"/>
            <a:ext cx="1176925" cy="646331"/>
          </a:xfrm>
          <a:prstGeom prst="rect">
            <a:avLst/>
          </a:prstGeom>
          <a:noFill/>
        </p:spPr>
        <p:txBody>
          <a:bodyPr wrap="none" rtlCol="0">
            <a:spAutoFit/>
          </a:bodyPr>
          <a:lstStyle/>
          <a:p>
            <a:r>
              <a:rPr lang="en-US" altLang="ko-KR" dirty="0">
                <a:solidFill>
                  <a:srgbClr val="277BC4"/>
                </a:solidFill>
                <a:latin typeface="Avenir Book" charset="0"/>
                <a:ea typeface="Avenir Book" charset="0"/>
                <a:cs typeface="Avenir Book" charset="0"/>
              </a:rPr>
              <a:t>End user</a:t>
            </a:r>
          </a:p>
          <a:p>
            <a:r>
              <a:rPr lang="en-US" altLang="ko-KR" dirty="0">
                <a:solidFill>
                  <a:srgbClr val="277BC4"/>
                </a:solidFill>
                <a:latin typeface="Avenir Book" charset="0"/>
                <a:ea typeface="Avenir Book" charset="0"/>
                <a:cs typeface="Avenir Book" charset="0"/>
              </a:rPr>
              <a:t>(Usability)</a:t>
            </a:r>
            <a:endParaRPr lang="en-US" dirty="0">
              <a:solidFill>
                <a:srgbClr val="277BC4"/>
              </a:solidFill>
              <a:latin typeface="Avenir Book" charset="0"/>
              <a:ea typeface="Avenir Book" charset="0"/>
              <a:cs typeface="Avenir Book" charset="0"/>
            </a:endParaRPr>
          </a:p>
        </p:txBody>
      </p:sp>
      <p:sp>
        <p:nvSpPr>
          <p:cNvPr id="22" name="Rectangle 21">
            <a:extLst>
              <a:ext uri="{FF2B5EF4-FFF2-40B4-BE49-F238E27FC236}">
                <a16:creationId xmlns:a16="http://schemas.microsoft.com/office/drawing/2014/main" id="{4F883400-808B-9B44-AAB6-6C0A2998A795}"/>
              </a:ext>
            </a:extLst>
          </p:cNvPr>
          <p:cNvSpPr/>
          <p:nvPr/>
        </p:nvSpPr>
        <p:spPr>
          <a:xfrm>
            <a:off x="2289579" y="4762865"/>
            <a:ext cx="6194179" cy="646331"/>
          </a:xfrm>
          <a:prstGeom prst="rect">
            <a:avLst/>
          </a:prstGeom>
        </p:spPr>
        <p:txBody>
          <a:bodyPr wrap="square">
            <a:spAutoFit/>
          </a:bodyPr>
          <a:lstStyle/>
          <a:p>
            <a:r>
              <a:rPr lang="en-CA" dirty="0"/>
              <a:t>The game</a:t>
            </a:r>
            <a:r>
              <a:rPr lang="en-US" dirty="0"/>
              <a:t>s</a:t>
            </a:r>
            <a:r>
              <a:rPr lang="en-CA" dirty="0"/>
              <a:t>/apps connected to a web server and transfers data to the server over the internet.</a:t>
            </a:r>
            <a:endParaRPr lang="en-US" dirty="0"/>
          </a:p>
        </p:txBody>
      </p:sp>
      <p:sp>
        <p:nvSpPr>
          <p:cNvPr id="24" name="Rectangle 23">
            <a:extLst>
              <a:ext uri="{FF2B5EF4-FFF2-40B4-BE49-F238E27FC236}">
                <a16:creationId xmlns:a16="http://schemas.microsoft.com/office/drawing/2014/main" id="{D402F795-5B27-374C-AF12-F78BD682C359}"/>
              </a:ext>
            </a:extLst>
          </p:cNvPr>
          <p:cNvSpPr/>
          <p:nvPr/>
        </p:nvSpPr>
        <p:spPr>
          <a:xfrm>
            <a:off x="2289578" y="5649210"/>
            <a:ext cx="6480439" cy="369332"/>
          </a:xfrm>
          <a:prstGeom prst="rect">
            <a:avLst/>
          </a:prstGeom>
        </p:spPr>
        <p:txBody>
          <a:bodyPr wrap="square">
            <a:spAutoFit/>
          </a:bodyPr>
          <a:lstStyle/>
          <a:p>
            <a:r>
              <a:rPr lang="en-CA" dirty="0"/>
              <a:t>End-user’s perspective to determine if the system is easily usable</a:t>
            </a:r>
            <a:endParaRPr lang="en-US" dirty="0"/>
          </a:p>
        </p:txBody>
      </p:sp>
      <p:pic>
        <p:nvPicPr>
          <p:cNvPr id="12" name="Picture 11">
            <a:extLst>
              <a:ext uri="{FF2B5EF4-FFF2-40B4-BE49-F238E27FC236}">
                <a16:creationId xmlns:a16="http://schemas.microsoft.com/office/drawing/2014/main" id="{A0BCB1D1-3BA5-6B42-877A-86939D3DE9BE}"/>
              </a:ext>
            </a:extLst>
          </p:cNvPr>
          <p:cNvPicPr>
            <a:picLocks noChangeAspect="1"/>
          </p:cNvPicPr>
          <p:nvPr/>
        </p:nvPicPr>
        <p:blipFill>
          <a:blip r:embed="rId6"/>
          <a:stretch>
            <a:fillRect/>
          </a:stretch>
        </p:blipFill>
        <p:spPr>
          <a:xfrm>
            <a:off x="2082493" y="3173187"/>
            <a:ext cx="667855" cy="667855"/>
          </a:xfrm>
          <a:prstGeom prst="rect">
            <a:avLst/>
          </a:prstGeom>
        </p:spPr>
      </p:pic>
      <p:sp>
        <p:nvSpPr>
          <p:cNvPr id="20" name="Rectangle 19">
            <a:extLst>
              <a:ext uri="{FF2B5EF4-FFF2-40B4-BE49-F238E27FC236}">
                <a16:creationId xmlns:a16="http://schemas.microsoft.com/office/drawing/2014/main" id="{34C15C40-A22C-4348-9C57-6FF01E8343CE}"/>
              </a:ext>
            </a:extLst>
          </p:cNvPr>
          <p:cNvSpPr/>
          <p:nvPr/>
        </p:nvSpPr>
        <p:spPr>
          <a:xfrm>
            <a:off x="2289578" y="3926119"/>
            <a:ext cx="6194179" cy="646331"/>
          </a:xfrm>
          <a:prstGeom prst="rect">
            <a:avLst/>
          </a:prstGeom>
        </p:spPr>
        <p:txBody>
          <a:bodyPr wrap="square">
            <a:spAutoFit/>
          </a:bodyPr>
          <a:lstStyle/>
          <a:p>
            <a:r>
              <a:rPr lang="en-CA" dirty="0"/>
              <a:t>The server collects</a:t>
            </a:r>
            <a:r>
              <a:rPr lang="ko-KR" altLang="en-US" dirty="0"/>
              <a:t> </a:t>
            </a:r>
            <a:r>
              <a:rPr lang="en-US" altLang="ko-KR" dirty="0"/>
              <a:t>and stores</a:t>
            </a:r>
            <a:r>
              <a:rPr lang="en-CA" dirty="0"/>
              <a:t> games/apps data and visualizes the results of data analysis on the web.</a:t>
            </a:r>
            <a:endParaRPr lang="en-US" dirty="0"/>
          </a:p>
        </p:txBody>
      </p:sp>
    </p:spTree>
    <p:extLst>
      <p:ext uri="{BB962C8B-B14F-4D97-AF65-F5344CB8AC3E}">
        <p14:creationId xmlns:p14="http://schemas.microsoft.com/office/powerpoint/2010/main" val="391897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Basics of Testing 1 - Definition </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3</a:t>
            </a:fld>
            <a:endParaRPr lang="en-US"/>
          </a:p>
        </p:txBody>
      </p:sp>
      <p:sp>
        <p:nvSpPr>
          <p:cNvPr id="5" name="TextBox 4">
            <a:extLst>
              <a:ext uri="{FF2B5EF4-FFF2-40B4-BE49-F238E27FC236}">
                <a16:creationId xmlns:a16="http://schemas.microsoft.com/office/drawing/2014/main" id="{5F407C3D-84BE-904C-8F6B-8C2E19FF9EC7}"/>
              </a:ext>
            </a:extLst>
          </p:cNvPr>
          <p:cNvSpPr txBox="1"/>
          <p:nvPr/>
        </p:nvSpPr>
        <p:spPr>
          <a:xfrm>
            <a:off x="441750" y="2033871"/>
            <a:ext cx="9628226" cy="1200329"/>
          </a:xfrm>
          <a:prstGeom prst="rect">
            <a:avLst/>
          </a:prstGeom>
          <a:noFill/>
        </p:spPr>
        <p:txBody>
          <a:bodyPr wrap="square" rtlCol="0">
            <a:spAutoFit/>
          </a:bodyPr>
          <a:lstStyle/>
          <a:p>
            <a:r>
              <a:rPr lang="en-US" dirty="0">
                <a:solidFill>
                  <a:srgbClr val="0070C0"/>
                </a:solidFill>
                <a:latin typeface="Avenir Book" panose="02000503020000020003"/>
              </a:rPr>
              <a:t>Definition</a:t>
            </a:r>
          </a:p>
          <a:p>
            <a:r>
              <a:rPr lang="en-US" dirty="0">
                <a:latin typeface="Avenir Book" panose="02000503020000020003"/>
              </a:rPr>
              <a:t>Software testing is a process, to evaluate the functionality of a software application with an intent to find whether the developed software met the specified requirements or not and to identify the defects to ensure that the product is defect free in order to produce the quality product.</a:t>
            </a:r>
          </a:p>
        </p:txBody>
      </p:sp>
      <p:sp>
        <p:nvSpPr>
          <p:cNvPr id="9" name="TextBox 8">
            <a:extLst>
              <a:ext uri="{FF2B5EF4-FFF2-40B4-BE49-F238E27FC236}">
                <a16:creationId xmlns:a16="http://schemas.microsoft.com/office/drawing/2014/main" id="{6DB9475A-6747-4D1D-B802-43CE9E747110}"/>
              </a:ext>
            </a:extLst>
          </p:cNvPr>
          <p:cNvSpPr txBox="1"/>
          <p:nvPr/>
        </p:nvSpPr>
        <p:spPr>
          <a:xfrm>
            <a:off x="441750" y="3395096"/>
            <a:ext cx="9628226" cy="2862322"/>
          </a:xfrm>
          <a:prstGeom prst="rect">
            <a:avLst/>
          </a:prstGeom>
          <a:noFill/>
        </p:spPr>
        <p:txBody>
          <a:bodyPr wrap="square" rtlCol="0">
            <a:spAutoFit/>
          </a:bodyPr>
          <a:lstStyle/>
          <a:p>
            <a:r>
              <a:rPr lang="en-US" dirty="0">
                <a:solidFill>
                  <a:srgbClr val="0070C0"/>
                </a:solidFill>
                <a:latin typeface="Avenir Book" panose="02000503020000020003"/>
              </a:rPr>
              <a:t>Testing types</a:t>
            </a:r>
          </a:p>
          <a:p>
            <a:r>
              <a:rPr lang="en-US" b="1" dirty="0">
                <a:latin typeface="Avenir Book" panose="02000503020000020003"/>
              </a:rPr>
              <a:t>Manual Testing</a:t>
            </a:r>
          </a:p>
          <a:p>
            <a:r>
              <a:rPr lang="en-US" dirty="0">
                <a:latin typeface="Avenir Book" panose="02000503020000020003"/>
              </a:rPr>
              <a:t>Manual testing is the process of testing the software manually to find the defects. Tester should have the perspective of end users and to ensure all the features are working as mentioned in the requirement document. In this process, testers execute the test cases and generate the reports manually without using any automation tools.</a:t>
            </a:r>
          </a:p>
          <a:p>
            <a:r>
              <a:rPr lang="en-US" b="1" dirty="0">
                <a:latin typeface="Avenir Book" panose="02000503020000020003"/>
              </a:rPr>
              <a:t>Automation Testing</a:t>
            </a:r>
          </a:p>
          <a:p>
            <a:r>
              <a:rPr lang="en-US" dirty="0">
                <a:latin typeface="Avenir Book" panose="02000503020000020003"/>
              </a:rPr>
              <a:t>Automation testing is the process of testing the software using an automation tool to find the defects. In this process, testers execute the test scripts and generate the test results automatically by using automation tools.</a:t>
            </a:r>
            <a:endParaRPr lang="en-US" dirty="0">
              <a:solidFill>
                <a:srgbClr val="0070C0"/>
              </a:solidFill>
              <a:latin typeface="Avenir Book" panose="02000503020000020003"/>
            </a:endParaRPr>
          </a:p>
        </p:txBody>
      </p:sp>
    </p:spTree>
    <p:extLst>
      <p:ext uri="{BB962C8B-B14F-4D97-AF65-F5344CB8AC3E}">
        <p14:creationId xmlns:p14="http://schemas.microsoft.com/office/powerpoint/2010/main" val="185645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Basics of Testing 2 – Testing Methods </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4</a:t>
            </a:fld>
            <a:endParaRPr lang="en-US"/>
          </a:p>
        </p:txBody>
      </p:sp>
      <p:sp>
        <p:nvSpPr>
          <p:cNvPr id="9" name="TextBox 8">
            <a:extLst>
              <a:ext uri="{FF2B5EF4-FFF2-40B4-BE49-F238E27FC236}">
                <a16:creationId xmlns:a16="http://schemas.microsoft.com/office/drawing/2014/main" id="{6DB9475A-6747-4D1D-B802-43CE9E747110}"/>
              </a:ext>
            </a:extLst>
          </p:cNvPr>
          <p:cNvSpPr txBox="1"/>
          <p:nvPr/>
        </p:nvSpPr>
        <p:spPr>
          <a:xfrm>
            <a:off x="441750" y="1820385"/>
            <a:ext cx="9628226" cy="1477328"/>
          </a:xfrm>
          <a:prstGeom prst="rect">
            <a:avLst/>
          </a:prstGeom>
          <a:noFill/>
        </p:spPr>
        <p:txBody>
          <a:bodyPr wrap="square" rtlCol="0">
            <a:spAutoFit/>
          </a:bodyPr>
          <a:lstStyle/>
          <a:p>
            <a:r>
              <a:rPr lang="en-US" dirty="0">
                <a:solidFill>
                  <a:srgbClr val="0070C0"/>
                </a:solidFill>
                <a:latin typeface="Avenir Book" panose="02000503020000020003"/>
              </a:rPr>
              <a:t>Static Testing</a:t>
            </a:r>
          </a:p>
          <a:p>
            <a:r>
              <a:rPr lang="en-US" dirty="0"/>
              <a:t>It is also known as </a:t>
            </a:r>
            <a:r>
              <a:rPr lang="en-US" b="1" dirty="0"/>
              <a:t>Verification in Software Testing</a:t>
            </a:r>
            <a:r>
              <a:rPr lang="en-US" dirty="0"/>
              <a:t>. Verification is a static method of checking documents and files. Verification is the process, to ensure that whether we are building the product right i.e., to verify the requirements which we have and to verify whether we are developing the product accordingly or not.</a:t>
            </a:r>
          </a:p>
        </p:txBody>
      </p:sp>
      <p:sp>
        <p:nvSpPr>
          <p:cNvPr id="10" name="TextBox 9">
            <a:extLst>
              <a:ext uri="{FF2B5EF4-FFF2-40B4-BE49-F238E27FC236}">
                <a16:creationId xmlns:a16="http://schemas.microsoft.com/office/drawing/2014/main" id="{C2A1FB5C-8196-4254-BC03-40BA3CB7431B}"/>
              </a:ext>
            </a:extLst>
          </p:cNvPr>
          <p:cNvSpPr txBox="1"/>
          <p:nvPr/>
        </p:nvSpPr>
        <p:spPr>
          <a:xfrm>
            <a:off x="441750" y="3351543"/>
            <a:ext cx="9628226" cy="1200329"/>
          </a:xfrm>
          <a:prstGeom prst="rect">
            <a:avLst/>
          </a:prstGeom>
          <a:noFill/>
        </p:spPr>
        <p:txBody>
          <a:bodyPr wrap="square" rtlCol="0">
            <a:spAutoFit/>
          </a:bodyPr>
          <a:lstStyle/>
          <a:p>
            <a:r>
              <a:rPr lang="en-US" dirty="0">
                <a:solidFill>
                  <a:srgbClr val="0070C0"/>
                </a:solidFill>
                <a:latin typeface="Avenir Book" panose="02000503020000020003"/>
              </a:rPr>
              <a:t>Dynamic Testing</a:t>
            </a:r>
          </a:p>
          <a:p>
            <a:r>
              <a:rPr lang="en-US" dirty="0"/>
              <a:t>It is also known as </a:t>
            </a:r>
            <a:r>
              <a:rPr lang="en-US" b="1" dirty="0"/>
              <a:t>Validation</a:t>
            </a:r>
            <a:r>
              <a:rPr lang="en-US" dirty="0"/>
              <a:t> in </a:t>
            </a:r>
            <a:r>
              <a:rPr lang="en-US" b="1" dirty="0"/>
              <a:t>Software Testing</a:t>
            </a:r>
            <a:r>
              <a:rPr lang="en-US" dirty="0"/>
              <a:t>. Validation is a dynamic process of testing the real product. Validation is the process, whether we are building the right product i.e., to validate the product which we have developed is right or not.</a:t>
            </a:r>
            <a:endParaRPr lang="en-US" dirty="0">
              <a:solidFill>
                <a:srgbClr val="0070C0"/>
              </a:solidFill>
              <a:latin typeface="Avenir Book" panose="02000503020000020003"/>
            </a:endParaRPr>
          </a:p>
        </p:txBody>
      </p:sp>
      <p:sp>
        <p:nvSpPr>
          <p:cNvPr id="6" name="Rectangle 5">
            <a:extLst>
              <a:ext uri="{FF2B5EF4-FFF2-40B4-BE49-F238E27FC236}">
                <a16:creationId xmlns:a16="http://schemas.microsoft.com/office/drawing/2014/main" id="{0EB67675-5CDB-4CE0-B02D-B64179DDD218}"/>
              </a:ext>
            </a:extLst>
          </p:cNvPr>
          <p:cNvSpPr/>
          <p:nvPr/>
        </p:nvSpPr>
        <p:spPr>
          <a:xfrm>
            <a:off x="1252999" y="4692193"/>
            <a:ext cx="1463040" cy="348371"/>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User Needs</a:t>
            </a:r>
          </a:p>
        </p:txBody>
      </p:sp>
      <p:sp>
        <p:nvSpPr>
          <p:cNvPr id="12" name="Rectangle 11">
            <a:extLst>
              <a:ext uri="{FF2B5EF4-FFF2-40B4-BE49-F238E27FC236}">
                <a16:creationId xmlns:a16="http://schemas.microsoft.com/office/drawing/2014/main" id="{3E0E8884-E366-43A8-8555-79AF42699BA7}"/>
              </a:ext>
            </a:extLst>
          </p:cNvPr>
          <p:cNvSpPr/>
          <p:nvPr/>
        </p:nvSpPr>
        <p:spPr>
          <a:xfrm>
            <a:off x="2861605" y="5006229"/>
            <a:ext cx="1463040" cy="348371"/>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Design Input</a:t>
            </a:r>
          </a:p>
        </p:txBody>
      </p:sp>
      <p:sp>
        <p:nvSpPr>
          <p:cNvPr id="13" name="Rectangle 12">
            <a:extLst>
              <a:ext uri="{FF2B5EF4-FFF2-40B4-BE49-F238E27FC236}">
                <a16:creationId xmlns:a16="http://schemas.microsoft.com/office/drawing/2014/main" id="{09F15D4F-0D12-47A6-B284-C6D66685570C}"/>
              </a:ext>
            </a:extLst>
          </p:cNvPr>
          <p:cNvSpPr/>
          <p:nvPr/>
        </p:nvSpPr>
        <p:spPr>
          <a:xfrm>
            <a:off x="4585303" y="5301195"/>
            <a:ext cx="1463040" cy="348371"/>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Design Process</a:t>
            </a:r>
          </a:p>
        </p:txBody>
      </p:sp>
      <p:sp>
        <p:nvSpPr>
          <p:cNvPr id="14" name="Rectangle 13">
            <a:extLst>
              <a:ext uri="{FF2B5EF4-FFF2-40B4-BE49-F238E27FC236}">
                <a16:creationId xmlns:a16="http://schemas.microsoft.com/office/drawing/2014/main" id="{E867C07D-EF2E-47B3-98A7-E08C1030D708}"/>
              </a:ext>
            </a:extLst>
          </p:cNvPr>
          <p:cNvSpPr/>
          <p:nvPr/>
        </p:nvSpPr>
        <p:spPr>
          <a:xfrm>
            <a:off x="7795687" y="4691958"/>
            <a:ext cx="1466195" cy="348371"/>
          </a:xfrm>
          <a:prstGeom prst="rect">
            <a:avLst/>
          </a:prstGeom>
          <a:solidFill>
            <a:schemeClr val="accent6">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Verification</a:t>
            </a:r>
          </a:p>
        </p:txBody>
      </p:sp>
      <p:sp>
        <p:nvSpPr>
          <p:cNvPr id="15" name="Rectangle 14">
            <a:extLst>
              <a:ext uri="{FF2B5EF4-FFF2-40B4-BE49-F238E27FC236}">
                <a16:creationId xmlns:a16="http://schemas.microsoft.com/office/drawing/2014/main" id="{6D9D0ECA-7A3D-4957-8CDB-1AA8301A8263}"/>
              </a:ext>
            </a:extLst>
          </p:cNvPr>
          <p:cNvSpPr/>
          <p:nvPr/>
        </p:nvSpPr>
        <p:spPr>
          <a:xfrm>
            <a:off x="6187082" y="5738506"/>
            <a:ext cx="1463040" cy="348371"/>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Design Output</a:t>
            </a:r>
          </a:p>
        </p:txBody>
      </p:sp>
      <p:sp>
        <p:nvSpPr>
          <p:cNvPr id="16" name="Rectangle 15">
            <a:extLst>
              <a:ext uri="{FF2B5EF4-FFF2-40B4-BE49-F238E27FC236}">
                <a16:creationId xmlns:a16="http://schemas.microsoft.com/office/drawing/2014/main" id="{3F6BA3C0-297E-4D27-9DB8-EF2A019BE55A}"/>
              </a:ext>
            </a:extLst>
          </p:cNvPr>
          <p:cNvSpPr/>
          <p:nvPr/>
        </p:nvSpPr>
        <p:spPr>
          <a:xfrm>
            <a:off x="7795688" y="6032011"/>
            <a:ext cx="1466195" cy="348371"/>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Medical Device</a:t>
            </a:r>
          </a:p>
        </p:txBody>
      </p:sp>
      <p:sp>
        <p:nvSpPr>
          <p:cNvPr id="17" name="Rectangle 16">
            <a:extLst>
              <a:ext uri="{FF2B5EF4-FFF2-40B4-BE49-F238E27FC236}">
                <a16:creationId xmlns:a16="http://schemas.microsoft.com/office/drawing/2014/main" id="{B4941638-1205-4440-8240-31B40B536DE3}"/>
              </a:ext>
            </a:extLst>
          </p:cNvPr>
          <p:cNvSpPr/>
          <p:nvPr/>
        </p:nvSpPr>
        <p:spPr>
          <a:xfrm>
            <a:off x="1252999" y="6025027"/>
            <a:ext cx="1466195" cy="348371"/>
          </a:xfrm>
          <a:prstGeom prst="rect">
            <a:avLst/>
          </a:prstGeom>
          <a:solidFill>
            <a:schemeClr val="accent6">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Validation</a:t>
            </a:r>
          </a:p>
        </p:txBody>
      </p:sp>
      <p:cxnSp>
        <p:nvCxnSpPr>
          <p:cNvPr id="19" name="Straight Arrow Connector 18">
            <a:extLst>
              <a:ext uri="{FF2B5EF4-FFF2-40B4-BE49-F238E27FC236}">
                <a16:creationId xmlns:a16="http://schemas.microsoft.com/office/drawing/2014/main" id="{09661F2C-B18A-4CCA-9F82-7B178F407453}"/>
              </a:ext>
            </a:extLst>
          </p:cNvPr>
          <p:cNvCxnSpPr>
            <a:stCxn id="17" idx="0"/>
            <a:endCxn id="6" idx="2"/>
          </p:cNvCxnSpPr>
          <p:nvPr/>
        </p:nvCxnSpPr>
        <p:spPr>
          <a:xfrm flipH="1" flipV="1">
            <a:off x="1984519" y="5040564"/>
            <a:ext cx="1578" cy="984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2543935-CF86-4A3D-9EE6-FE7532C7A3CE}"/>
              </a:ext>
            </a:extLst>
          </p:cNvPr>
          <p:cNvSpPr/>
          <p:nvPr/>
        </p:nvSpPr>
        <p:spPr>
          <a:xfrm>
            <a:off x="2861605" y="5738506"/>
            <a:ext cx="1466195" cy="348371"/>
          </a:xfrm>
          <a:prstGeom prst="rect">
            <a:avLst/>
          </a:prstGeom>
          <a:solidFill>
            <a:schemeClr val="accent6">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venir Book" panose="02000503020000020003"/>
              </a:rPr>
              <a:t>Verification</a:t>
            </a:r>
          </a:p>
        </p:txBody>
      </p:sp>
      <p:cxnSp>
        <p:nvCxnSpPr>
          <p:cNvPr id="22" name="Straight Arrow Connector 21">
            <a:extLst>
              <a:ext uri="{FF2B5EF4-FFF2-40B4-BE49-F238E27FC236}">
                <a16:creationId xmlns:a16="http://schemas.microsoft.com/office/drawing/2014/main" id="{5B5B4502-7977-4F60-9F3F-28B2532C1947}"/>
              </a:ext>
            </a:extLst>
          </p:cNvPr>
          <p:cNvCxnSpPr>
            <a:cxnSpLocks/>
            <a:stCxn id="16" idx="1"/>
            <a:endCxn id="17" idx="3"/>
          </p:cNvCxnSpPr>
          <p:nvPr/>
        </p:nvCxnSpPr>
        <p:spPr>
          <a:xfrm flipH="1" flipV="1">
            <a:off x="2719194" y="6199213"/>
            <a:ext cx="5076494" cy="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81A9840-129B-4917-BC94-582335379DD9}"/>
              </a:ext>
            </a:extLst>
          </p:cNvPr>
          <p:cNvCxnSpPr>
            <a:cxnSpLocks/>
            <a:stCxn id="15" idx="1"/>
            <a:endCxn id="20" idx="3"/>
          </p:cNvCxnSpPr>
          <p:nvPr/>
        </p:nvCxnSpPr>
        <p:spPr>
          <a:xfrm flipH="1">
            <a:off x="4327800" y="5912692"/>
            <a:ext cx="1859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08A6FCB-509E-4E09-AB3D-84078F7E28A5}"/>
              </a:ext>
            </a:extLst>
          </p:cNvPr>
          <p:cNvCxnSpPr>
            <a:cxnSpLocks/>
            <a:stCxn id="20" idx="0"/>
            <a:endCxn id="12" idx="2"/>
          </p:cNvCxnSpPr>
          <p:nvPr/>
        </p:nvCxnSpPr>
        <p:spPr>
          <a:xfrm flipH="1" flipV="1">
            <a:off x="3593125" y="5354600"/>
            <a:ext cx="1578" cy="38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2C10431-E541-4EE9-8E7F-3733720EC092}"/>
              </a:ext>
            </a:extLst>
          </p:cNvPr>
          <p:cNvCxnSpPr>
            <a:cxnSpLocks/>
            <a:stCxn id="14" idx="1"/>
            <a:endCxn id="6" idx="3"/>
          </p:cNvCxnSpPr>
          <p:nvPr/>
        </p:nvCxnSpPr>
        <p:spPr>
          <a:xfrm flipH="1">
            <a:off x="2716039" y="4866144"/>
            <a:ext cx="5079648" cy="235"/>
          </a:xfrm>
          <a:prstGeom prst="straightConnector1">
            <a:avLst/>
          </a:prstGeom>
          <a:ln>
            <a:solidFill>
              <a:schemeClr val="bg1">
                <a:lumMod val="65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672020BB-DBF8-4CEC-8E07-391A7DE174EA}"/>
              </a:ext>
            </a:extLst>
          </p:cNvPr>
          <p:cNvCxnSpPr>
            <a:cxnSpLocks/>
            <a:stCxn id="14" idx="1"/>
            <a:endCxn id="12" idx="3"/>
          </p:cNvCxnSpPr>
          <p:nvPr/>
        </p:nvCxnSpPr>
        <p:spPr>
          <a:xfrm flipH="1">
            <a:off x="4324645" y="4866144"/>
            <a:ext cx="3471042" cy="314271"/>
          </a:xfrm>
          <a:prstGeom prst="straightConnector1">
            <a:avLst/>
          </a:prstGeom>
          <a:ln>
            <a:solidFill>
              <a:schemeClr val="bg1">
                <a:lumMod val="65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6FC66DF5-8AC4-4981-831D-A140F306F903}"/>
              </a:ext>
            </a:extLst>
          </p:cNvPr>
          <p:cNvCxnSpPr>
            <a:cxnSpLocks/>
            <a:stCxn id="14" idx="1"/>
            <a:endCxn id="13" idx="3"/>
          </p:cNvCxnSpPr>
          <p:nvPr/>
        </p:nvCxnSpPr>
        <p:spPr>
          <a:xfrm flipH="1">
            <a:off x="6048343" y="4866144"/>
            <a:ext cx="1747344" cy="609237"/>
          </a:xfrm>
          <a:prstGeom prst="straightConnector1">
            <a:avLst/>
          </a:prstGeom>
          <a:ln>
            <a:solidFill>
              <a:schemeClr val="bg1">
                <a:lumMod val="65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897FA756-1C5D-454A-AF3A-2CC7C7B13188}"/>
              </a:ext>
            </a:extLst>
          </p:cNvPr>
          <p:cNvCxnSpPr>
            <a:cxnSpLocks/>
            <a:stCxn id="14" idx="1"/>
            <a:endCxn id="15" idx="0"/>
          </p:cNvCxnSpPr>
          <p:nvPr/>
        </p:nvCxnSpPr>
        <p:spPr>
          <a:xfrm flipH="1">
            <a:off x="6918602" y="4866144"/>
            <a:ext cx="877085" cy="872362"/>
          </a:xfrm>
          <a:prstGeom prst="straightConnector1">
            <a:avLst/>
          </a:prstGeom>
          <a:ln>
            <a:solidFill>
              <a:schemeClr val="bg1">
                <a:lumMod val="65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784B0C6B-FF18-4B4D-9F75-C61F2D8C370B}"/>
              </a:ext>
            </a:extLst>
          </p:cNvPr>
          <p:cNvCxnSpPr>
            <a:cxnSpLocks/>
            <a:stCxn id="14" idx="2"/>
            <a:endCxn id="16" idx="0"/>
          </p:cNvCxnSpPr>
          <p:nvPr/>
        </p:nvCxnSpPr>
        <p:spPr>
          <a:xfrm>
            <a:off x="8528785" y="5040329"/>
            <a:ext cx="1" cy="991682"/>
          </a:xfrm>
          <a:prstGeom prst="straightConnector1">
            <a:avLst/>
          </a:prstGeom>
          <a:ln>
            <a:solidFill>
              <a:schemeClr val="bg1">
                <a:lumMod val="65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E82C538-5895-4386-A42E-97A71141BD5E}"/>
              </a:ext>
            </a:extLst>
          </p:cNvPr>
          <p:cNvSpPr txBox="1"/>
          <p:nvPr/>
        </p:nvSpPr>
        <p:spPr>
          <a:xfrm>
            <a:off x="9079657" y="5262574"/>
            <a:ext cx="2613664" cy="307777"/>
          </a:xfrm>
          <a:prstGeom prst="rect">
            <a:avLst/>
          </a:prstGeom>
          <a:noFill/>
        </p:spPr>
        <p:txBody>
          <a:bodyPr wrap="none" rtlCol="0">
            <a:spAutoFit/>
          </a:bodyPr>
          <a:lstStyle/>
          <a:p>
            <a:r>
              <a:rPr lang="en-US" sz="1400" dirty="0"/>
              <a:t>Design validation and verification</a:t>
            </a:r>
          </a:p>
        </p:txBody>
      </p:sp>
    </p:spTree>
    <p:extLst>
      <p:ext uri="{BB962C8B-B14F-4D97-AF65-F5344CB8AC3E}">
        <p14:creationId xmlns:p14="http://schemas.microsoft.com/office/powerpoint/2010/main" val="360341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Basics of Testing 3 – Testing Approaches </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5</a:t>
            </a:fld>
            <a:endParaRPr lang="en-US"/>
          </a:p>
        </p:txBody>
      </p:sp>
      <p:sp>
        <p:nvSpPr>
          <p:cNvPr id="9" name="TextBox 8">
            <a:extLst>
              <a:ext uri="{FF2B5EF4-FFF2-40B4-BE49-F238E27FC236}">
                <a16:creationId xmlns:a16="http://schemas.microsoft.com/office/drawing/2014/main" id="{6DB9475A-6747-4D1D-B802-43CE9E747110}"/>
              </a:ext>
            </a:extLst>
          </p:cNvPr>
          <p:cNvSpPr txBox="1"/>
          <p:nvPr/>
        </p:nvSpPr>
        <p:spPr>
          <a:xfrm>
            <a:off x="441750" y="2045584"/>
            <a:ext cx="9628226" cy="1200329"/>
          </a:xfrm>
          <a:prstGeom prst="rect">
            <a:avLst/>
          </a:prstGeom>
          <a:noFill/>
        </p:spPr>
        <p:txBody>
          <a:bodyPr wrap="square" rtlCol="0">
            <a:spAutoFit/>
          </a:bodyPr>
          <a:lstStyle/>
          <a:p>
            <a:r>
              <a:rPr lang="en-US" dirty="0">
                <a:solidFill>
                  <a:srgbClr val="0070C0"/>
                </a:solidFill>
                <a:latin typeface="Avenir Book" panose="02000503020000020003"/>
              </a:rPr>
              <a:t>White Box Testing</a:t>
            </a:r>
          </a:p>
          <a:p>
            <a:r>
              <a:rPr lang="en-US" dirty="0">
                <a:latin typeface="Avenir Book" panose="02000503020000020003"/>
              </a:rPr>
              <a:t>It is also called as Glass Box, Clear Box, Structural Testing. White Box Testing is based on applications internal code structure. In white-box testing, an internal perspective of the system, as well as programming skills, are used to design test cases. This testing is usually done at the unit level.</a:t>
            </a:r>
          </a:p>
        </p:txBody>
      </p:sp>
      <p:sp>
        <p:nvSpPr>
          <p:cNvPr id="28" name="TextBox 27">
            <a:extLst>
              <a:ext uri="{FF2B5EF4-FFF2-40B4-BE49-F238E27FC236}">
                <a16:creationId xmlns:a16="http://schemas.microsoft.com/office/drawing/2014/main" id="{48DCD061-1579-4A1C-9374-6BCE1528594D}"/>
              </a:ext>
            </a:extLst>
          </p:cNvPr>
          <p:cNvSpPr txBox="1"/>
          <p:nvPr/>
        </p:nvSpPr>
        <p:spPr>
          <a:xfrm>
            <a:off x="441750" y="3376787"/>
            <a:ext cx="9628226" cy="1200329"/>
          </a:xfrm>
          <a:prstGeom prst="rect">
            <a:avLst/>
          </a:prstGeom>
          <a:noFill/>
        </p:spPr>
        <p:txBody>
          <a:bodyPr wrap="square" rtlCol="0">
            <a:spAutoFit/>
          </a:bodyPr>
          <a:lstStyle/>
          <a:p>
            <a:r>
              <a:rPr lang="en-US" dirty="0">
                <a:solidFill>
                  <a:srgbClr val="0070C0"/>
                </a:solidFill>
                <a:latin typeface="Avenir Book" panose="02000503020000020003"/>
              </a:rPr>
              <a:t>Black Box Testing</a:t>
            </a:r>
          </a:p>
          <a:p>
            <a:r>
              <a:rPr lang="en-US" dirty="0">
                <a:latin typeface="Avenir Book" panose="02000503020000020003"/>
              </a:rPr>
              <a:t>It is also called as Behavioral/Specification-Based/Input-Output Testing. Black Box Testing is a software testing method in which testers evaluate the functionality of the software under test without looking at the internal code structure.</a:t>
            </a:r>
          </a:p>
        </p:txBody>
      </p:sp>
      <p:sp>
        <p:nvSpPr>
          <p:cNvPr id="18" name="Cube 17">
            <a:extLst>
              <a:ext uri="{FF2B5EF4-FFF2-40B4-BE49-F238E27FC236}">
                <a16:creationId xmlns:a16="http://schemas.microsoft.com/office/drawing/2014/main" id="{9D0B93B4-55F3-4600-9423-BE3B970AB5B3}"/>
              </a:ext>
            </a:extLst>
          </p:cNvPr>
          <p:cNvSpPr/>
          <p:nvPr/>
        </p:nvSpPr>
        <p:spPr>
          <a:xfrm>
            <a:off x="4808589" y="4892659"/>
            <a:ext cx="872359" cy="851972"/>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Avenir Book" panose="02000503020000020003"/>
              </a:rPr>
              <a:t>Black Box</a:t>
            </a:r>
          </a:p>
        </p:txBody>
      </p:sp>
      <p:sp>
        <p:nvSpPr>
          <p:cNvPr id="21" name="TextBox 20">
            <a:extLst>
              <a:ext uri="{FF2B5EF4-FFF2-40B4-BE49-F238E27FC236}">
                <a16:creationId xmlns:a16="http://schemas.microsoft.com/office/drawing/2014/main" id="{CB42001E-D04C-4715-A551-66D18BD11961}"/>
              </a:ext>
            </a:extLst>
          </p:cNvPr>
          <p:cNvSpPr txBox="1"/>
          <p:nvPr/>
        </p:nvSpPr>
        <p:spPr>
          <a:xfrm>
            <a:off x="2603802" y="5441225"/>
            <a:ext cx="1422184" cy="338554"/>
          </a:xfrm>
          <a:prstGeom prst="rect">
            <a:avLst/>
          </a:prstGeom>
          <a:noFill/>
        </p:spPr>
        <p:txBody>
          <a:bodyPr wrap="none" rtlCol="0">
            <a:spAutoFit/>
          </a:bodyPr>
          <a:lstStyle/>
          <a:p>
            <a:r>
              <a:rPr lang="en-US" sz="1600" dirty="0">
                <a:latin typeface="Avenir Book" panose="02000503020000020003"/>
              </a:rPr>
              <a:t>Boundary data</a:t>
            </a:r>
          </a:p>
        </p:txBody>
      </p:sp>
      <p:cxnSp>
        <p:nvCxnSpPr>
          <p:cNvPr id="24" name="Straight Arrow Connector 23">
            <a:extLst>
              <a:ext uri="{FF2B5EF4-FFF2-40B4-BE49-F238E27FC236}">
                <a16:creationId xmlns:a16="http://schemas.microsoft.com/office/drawing/2014/main" id="{6A2DA6BF-CE61-4A14-9040-A2D7AD9BD05F}"/>
              </a:ext>
            </a:extLst>
          </p:cNvPr>
          <p:cNvCxnSpPr>
            <a:cxnSpLocks/>
            <a:stCxn id="34" idx="3"/>
            <a:endCxn id="18" idx="2"/>
          </p:cNvCxnSpPr>
          <p:nvPr/>
        </p:nvCxnSpPr>
        <p:spPr>
          <a:xfrm>
            <a:off x="3865597" y="5094630"/>
            <a:ext cx="942992" cy="33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3869F6B-EB68-42C0-B741-223D1468EE05}"/>
              </a:ext>
            </a:extLst>
          </p:cNvPr>
          <p:cNvSpPr txBox="1"/>
          <p:nvPr/>
        </p:nvSpPr>
        <p:spPr>
          <a:xfrm>
            <a:off x="2638979" y="4925353"/>
            <a:ext cx="1226618" cy="338554"/>
          </a:xfrm>
          <a:prstGeom prst="rect">
            <a:avLst/>
          </a:prstGeom>
          <a:noFill/>
        </p:spPr>
        <p:txBody>
          <a:bodyPr wrap="none" rtlCol="0">
            <a:spAutoFit/>
          </a:bodyPr>
          <a:lstStyle/>
          <a:p>
            <a:r>
              <a:rPr lang="en-US" sz="1600" dirty="0">
                <a:latin typeface="Avenir Book" panose="02000503020000020003"/>
              </a:rPr>
              <a:t>Specification</a:t>
            </a:r>
          </a:p>
        </p:txBody>
      </p:sp>
      <p:cxnSp>
        <p:nvCxnSpPr>
          <p:cNvPr id="37" name="Straight Arrow Connector 36">
            <a:extLst>
              <a:ext uri="{FF2B5EF4-FFF2-40B4-BE49-F238E27FC236}">
                <a16:creationId xmlns:a16="http://schemas.microsoft.com/office/drawing/2014/main" id="{E4E524F2-8A49-4CE3-B9E1-DCFCA8A0510C}"/>
              </a:ext>
            </a:extLst>
          </p:cNvPr>
          <p:cNvCxnSpPr>
            <a:cxnSpLocks/>
            <a:stCxn id="21" idx="3"/>
            <a:endCxn id="18" idx="2"/>
          </p:cNvCxnSpPr>
          <p:nvPr/>
        </p:nvCxnSpPr>
        <p:spPr>
          <a:xfrm flipV="1">
            <a:off x="4025986" y="5425142"/>
            <a:ext cx="782603" cy="185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FA6A8B2-9FD6-45B9-BF54-D366C9A47769}"/>
              </a:ext>
            </a:extLst>
          </p:cNvPr>
          <p:cNvSpPr txBox="1"/>
          <p:nvPr/>
        </p:nvSpPr>
        <p:spPr>
          <a:xfrm>
            <a:off x="6393005" y="4824068"/>
            <a:ext cx="785793" cy="338554"/>
          </a:xfrm>
          <a:prstGeom prst="rect">
            <a:avLst/>
          </a:prstGeom>
          <a:noFill/>
        </p:spPr>
        <p:txBody>
          <a:bodyPr wrap="none" rtlCol="0">
            <a:spAutoFit/>
          </a:bodyPr>
          <a:lstStyle/>
          <a:p>
            <a:r>
              <a:rPr lang="en-US" sz="1600" dirty="0">
                <a:latin typeface="Avenir Book" panose="02000503020000020003"/>
              </a:rPr>
              <a:t>Defects</a:t>
            </a:r>
          </a:p>
        </p:txBody>
      </p:sp>
      <p:cxnSp>
        <p:nvCxnSpPr>
          <p:cNvPr id="44" name="Straight Arrow Connector 43">
            <a:extLst>
              <a:ext uri="{FF2B5EF4-FFF2-40B4-BE49-F238E27FC236}">
                <a16:creationId xmlns:a16="http://schemas.microsoft.com/office/drawing/2014/main" id="{F8B18656-0D13-4368-B64B-BC3617C7B0BA}"/>
              </a:ext>
            </a:extLst>
          </p:cNvPr>
          <p:cNvCxnSpPr>
            <a:cxnSpLocks/>
            <a:stCxn id="18" idx="4"/>
            <a:endCxn id="43" idx="1"/>
          </p:cNvCxnSpPr>
          <p:nvPr/>
        </p:nvCxnSpPr>
        <p:spPr>
          <a:xfrm flipV="1">
            <a:off x="5467955" y="4993345"/>
            <a:ext cx="925050" cy="431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DB338F-8DB7-4774-84B8-2F7117145405}"/>
              </a:ext>
            </a:extLst>
          </p:cNvPr>
          <p:cNvSpPr txBox="1"/>
          <p:nvPr/>
        </p:nvSpPr>
        <p:spPr>
          <a:xfrm>
            <a:off x="6340314" y="5425142"/>
            <a:ext cx="1558247" cy="338554"/>
          </a:xfrm>
          <a:prstGeom prst="rect">
            <a:avLst/>
          </a:prstGeom>
          <a:noFill/>
        </p:spPr>
        <p:txBody>
          <a:bodyPr wrap="none" rtlCol="0">
            <a:spAutoFit/>
          </a:bodyPr>
          <a:lstStyle/>
          <a:p>
            <a:r>
              <a:rPr lang="en-US" sz="1600" dirty="0">
                <a:latin typeface="Avenir Book" panose="02000503020000020003"/>
              </a:rPr>
              <a:t>Unwanted results</a:t>
            </a:r>
          </a:p>
        </p:txBody>
      </p:sp>
      <p:cxnSp>
        <p:nvCxnSpPr>
          <p:cNvPr id="49" name="Straight Arrow Connector 48">
            <a:extLst>
              <a:ext uri="{FF2B5EF4-FFF2-40B4-BE49-F238E27FC236}">
                <a16:creationId xmlns:a16="http://schemas.microsoft.com/office/drawing/2014/main" id="{5106515F-09CE-4DF3-8695-DCFB761257DA}"/>
              </a:ext>
            </a:extLst>
          </p:cNvPr>
          <p:cNvCxnSpPr>
            <a:cxnSpLocks/>
            <a:stCxn id="18" idx="4"/>
            <a:endCxn id="47" idx="1"/>
          </p:cNvCxnSpPr>
          <p:nvPr/>
        </p:nvCxnSpPr>
        <p:spPr>
          <a:xfrm>
            <a:off x="5467955" y="5425142"/>
            <a:ext cx="872359" cy="169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095BDC6-D256-4045-98F3-720D86C73EB3}"/>
              </a:ext>
            </a:extLst>
          </p:cNvPr>
          <p:cNvSpPr txBox="1"/>
          <p:nvPr/>
        </p:nvSpPr>
        <p:spPr>
          <a:xfrm>
            <a:off x="4605108" y="5757208"/>
            <a:ext cx="1170833" cy="338554"/>
          </a:xfrm>
          <a:prstGeom prst="rect">
            <a:avLst/>
          </a:prstGeom>
          <a:noFill/>
        </p:spPr>
        <p:txBody>
          <a:bodyPr wrap="none" rtlCol="0">
            <a:spAutoFit/>
          </a:bodyPr>
          <a:lstStyle/>
          <a:p>
            <a:r>
              <a:rPr lang="en-US" sz="1600" dirty="0">
                <a:latin typeface="Avenir Book" panose="02000503020000020003"/>
              </a:rPr>
              <a:t>Testing level</a:t>
            </a:r>
          </a:p>
        </p:txBody>
      </p:sp>
    </p:spTree>
    <p:extLst>
      <p:ext uri="{BB962C8B-B14F-4D97-AF65-F5344CB8AC3E}">
        <p14:creationId xmlns:p14="http://schemas.microsoft.com/office/powerpoint/2010/main" val="174195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Basics of Testing 4 – Levels of Testing</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6</a:t>
            </a:fld>
            <a:endParaRPr lang="en-US"/>
          </a:p>
        </p:txBody>
      </p:sp>
      <p:graphicFrame>
        <p:nvGraphicFramePr>
          <p:cNvPr id="5" name="Diagram 4">
            <a:extLst>
              <a:ext uri="{FF2B5EF4-FFF2-40B4-BE49-F238E27FC236}">
                <a16:creationId xmlns:a16="http://schemas.microsoft.com/office/drawing/2014/main" id="{72B971C3-17CD-40B7-B09D-A3629407077C}"/>
              </a:ext>
            </a:extLst>
          </p:cNvPr>
          <p:cNvGraphicFramePr/>
          <p:nvPr>
            <p:extLst>
              <p:ext uri="{D42A27DB-BD31-4B8C-83A1-F6EECF244321}">
                <p14:modId xmlns:p14="http://schemas.microsoft.com/office/powerpoint/2010/main" val="2062143076"/>
              </p:ext>
            </p:extLst>
          </p:nvPr>
        </p:nvGraphicFramePr>
        <p:xfrm>
          <a:off x="-1581611" y="2257250"/>
          <a:ext cx="6050455" cy="3881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6200A7C0-C601-41A0-88B4-456C1F82249A}"/>
              </a:ext>
            </a:extLst>
          </p:cNvPr>
          <p:cNvSpPr txBox="1"/>
          <p:nvPr/>
        </p:nvSpPr>
        <p:spPr>
          <a:xfrm>
            <a:off x="2358656" y="2123874"/>
            <a:ext cx="8995144" cy="923330"/>
          </a:xfrm>
          <a:prstGeom prst="rect">
            <a:avLst/>
          </a:prstGeom>
          <a:noFill/>
        </p:spPr>
        <p:txBody>
          <a:bodyPr wrap="square" rtlCol="0">
            <a:spAutoFit/>
          </a:bodyPr>
          <a:lstStyle/>
          <a:p>
            <a:r>
              <a:rPr lang="en-US" dirty="0">
                <a:latin typeface="Avenir Book" panose="02000503020000020003"/>
              </a:rPr>
              <a:t>Unit Testing is done to check whether the individual modules of the source code are working properly. i.e. testing each and every unit of the application separately by the developer in the developer’s environment. It is AKA Module Testing or Component Testing.</a:t>
            </a:r>
          </a:p>
        </p:txBody>
      </p:sp>
      <p:sp>
        <p:nvSpPr>
          <p:cNvPr id="22" name="TextBox 21">
            <a:extLst>
              <a:ext uri="{FF2B5EF4-FFF2-40B4-BE49-F238E27FC236}">
                <a16:creationId xmlns:a16="http://schemas.microsoft.com/office/drawing/2014/main" id="{7CDC5E56-ACFE-4E7A-A2B8-21E9D2F3A832}"/>
              </a:ext>
            </a:extLst>
          </p:cNvPr>
          <p:cNvSpPr txBox="1"/>
          <p:nvPr/>
        </p:nvSpPr>
        <p:spPr>
          <a:xfrm>
            <a:off x="2358656" y="3202752"/>
            <a:ext cx="8995144" cy="1200329"/>
          </a:xfrm>
          <a:prstGeom prst="rect">
            <a:avLst/>
          </a:prstGeom>
          <a:noFill/>
        </p:spPr>
        <p:txBody>
          <a:bodyPr wrap="square" rtlCol="0">
            <a:spAutoFit/>
          </a:bodyPr>
          <a:lstStyle/>
          <a:p>
            <a:r>
              <a:rPr lang="en-US" dirty="0">
                <a:latin typeface="Avenir Book" panose="02000503020000020003"/>
              </a:rPr>
              <a:t>Integration Testing is the process of testing the connectivity or data transfer between a couple of unit tested modules. It is AKA I&amp;T Testing or String Testing. It is subdivided into Top-Down Approach, Bottom-Up Approach and Sandwich Approach (Combination of Top Down and Bottom Up).</a:t>
            </a:r>
          </a:p>
        </p:txBody>
      </p:sp>
      <p:sp>
        <p:nvSpPr>
          <p:cNvPr id="10" name="Rectangle 9">
            <a:extLst>
              <a:ext uri="{FF2B5EF4-FFF2-40B4-BE49-F238E27FC236}">
                <a16:creationId xmlns:a16="http://schemas.microsoft.com/office/drawing/2014/main" id="{49AFB1C5-5C4E-4AA5-9273-44DFD0C5E4ED}"/>
              </a:ext>
            </a:extLst>
          </p:cNvPr>
          <p:cNvSpPr/>
          <p:nvPr/>
        </p:nvSpPr>
        <p:spPr>
          <a:xfrm>
            <a:off x="2358656" y="4333787"/>
            <a:ext cx="8904238" cy="1200329"/>
          </a:xfrm>
          <a:prstGeom prst="rect">
            <a:avLst/>
          </a:prstGeom>
        </p:spPr>
        <p:txBody>
          <a:bodyPr wrap="square">
            <a:spAutoFit/>
          </a:bodyPr>
          <a:lstStyle/>
          <a:p>
            <a:r>
              <a:rPr lang="en-US" dirty="0">
                <a:latin typeface="Avenir Book" panose="02000503020000020003"/>
              </a:rPr>
              <a:t>It’s a black box testing. Testing the fully integrated application this is also called as end to end scenario testing. To ensure that the software works in all intended target systems. Verify thorough testing of every input in the application to check for desired outputs. Testing of the users experiences with the application.</a:t>
            </a:r>
          </a:p>
        </p:txBody>
      </p:sp>
      <p:sp>
        <p:nvSpPr>
          <p:cNvPr id="12" name="Rectangle 11">
            <a:extLst>
              <a:ext uri="{FF2B5EF4-FFF2-40B4-BE49-F238E27FC236}">
                <a16:creationId xmlns:a16="http://schemas.microsoft.com/office/drawing/2014/main" id="{FA7731DE-B117-4D17-8C9E-24C43732C9DF}"/>
              </a:ext>
            </a:extLst>
          </p:cNvPr>
          <p:cNvSpPr/>
          <p:nvPr/>
        </p:nvSpPr>
        <p:spPr>
          <a:xfrm>
            <a:off x="2358655" y="5586367"/>
            <a:ext cx="8904237" cy="646331"/>
          </a:xfrm>
          <a:prstGeom prst="rect">
            <a:avLst/>
          </a:prstGeom>
        </p:spPr>
        <p:txBody>
          <a:bodyPr wrap="square">
            <a:spAutoFit/>
          </a:bodyPr>
          <a:lstStyle/>
          <a:p>
            <a:r>
              <a:rPr lang="en-US" dirty="0">
                <a:latin typeface="Avenir Book" panose="02000503020000020003"/>
              </a:rPr>
              <a:t>To obtain customer sign-off so that software can be delivered and payments received. Types of Acceptance Testing are Alpha, Beta &amp; Gamma Testing.</a:t>
            </a:r>
          </a:p>
        </p:txBody>
      </p:sp>
    </p:spTree>
    <p:extLst>
      <p:ext uri="{BB962C8B-B14F-4D97-AF65-F5344CB8AC3E}">
        <p14:creationId xmlns:p14="http://schemas.microsoft.com/office/powerpoint/2010/main" val="266182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1" y="1641494"/>
            <a:ext cx="4709944" cy="461665"/>
          </a:xfrm>
          <a:prstGeom prst="rect">
            <a:avLst/>
          </a:prstGeom>
          <a:noFill/>
        </p:spPr>
        <p:txBody>
          <a:bodyPr wrap="none" rtlCol="0">
            <a:spAutoFit/>
          </a:bodyPr>
          <a:lstStyle/>
          <a:p>
            <a:r>
              <a:rPr lang="en-US" sz="2400" dirty="0">
                <a:solidFill>
                  <a:srgbClr val="277BC4"/>
                </a:solidFill>
                <a:latin typeface="Avenir Book" charset="0"/>
                <a:ea typeface="Avenir Book" charset="0"/>
                <a:cs typeface="Avenir Book" charset="0"/>
              </a:rPr>
              <a:t>Classification of Medical Device</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017" y="113090"/>
            <a:ext cx="1715386" cy="1715386"/>
          </a:xfrm>
          <a:prstGeom prst="rect">
            <a:avLst/>
          </a:prstGeom>
        </p:spPr>
      </p:pic>
      <p:sp>
        <p:nvSpPr>
          <p:cNvPr id="5" name="Slide Number Placeholder 4"/>
          <p:cNvSpPr>
            <a:spLocks noGrp="1"/>
          </p:cNvSpPr>
          <p:nvPr>
            <p:ph type="sldNum" sz="quarter" idx="12"/>
          </p:nvPr>
        </p:nvSpPr>
        <p:spPr/>
        <p:txBody>
          <a:bodyPr/>
          <a:lstStyle/>
          <a:p>
            <a:fld id="{7B858F23-6D15-5F43-A2B4-21F2A2D459B2}" type="slidenum">
              <a:rPr lang="en-US" smtClean="0"/>
              <a:t>7</a:t>
            </a:fld>
            <a:endParaRPr lang="en-US"/>
          </a:p>
        </p:txBody>
      </p:sp>
      <p:pic>
        <p:nvPicPr>
          <p:cNvPr id="9" name="Picture 8">
            <a:extLst>
              <a:ext uri="{FF2B5EF4-FFF2-40B4-BE49-F238E27FC236}">
                <a16:creationId xmlns:a16="http://schemas.microsoft.com/office/drawing/2014/main" id="{CC9F639E-643F-324A-8181-C659708E3E7D}"/>
              </a:ext>
            </a:extLst>
          </p:cNvPr>
          <p:cNvPicPr>
            <a:picLocks noChangeAspect="1"/>
          </p:cNvPicPr>
          <p:nvPr/>
        </p:nvPicPr>
        <p:blipFill>
          <a:blip r:embed="rId6"/>
          <a:stretch>
            <a:fillRect/>
          </a:stretch>
        </p:blipFill>
        <p:spPr>
          <a:xfrm>
            <a:off x="574223" y="2289158"/>
            <a:ext cx="4445000" cy="3733800"/>
          </a:xfrm>
          <a:prstGeom prst="rect">
            <a:avLst/>
          </a:prstGeom>
        </p:spPr>
      </p:pic>
      <p:sp>
        <p:nvSpPr>
          <p:cNvPr id="13" name="TextBox 12">
            <a:extLst>
              <a:ext uri="{FF2B5EF4-FFF2-40B4-BE49-F238E27FC236}">
                <a16:creationId xmlns:a16="http://schemas.microsoft.com/office/drawing/2014/main" id="{17786B64-FA14-6345-B629-EB42CA61ADE6}"/>
              </a:ext>
            </a:extLst>
          </p:cNvPr>
          <p:cNvSpPr txBox="1"/>
          <p:nvPr/>
        </p:nvSpPr>
        <p:spPr>
          <a:xfrm>
            <a:off x="5402943" y="1983917"/>
            <a:ext cx="6164612" cy="830997"/>
          </a:xfrm>
          <a:prstGeom prst="rect">
            <a:avLst/>
          </a:prstGeom>
          <a:noFill/>
        </p:spPr>
        <p:txBody>
          <a:bodyPr wrap="square" rtlCol="0">
            <a:spAutoFit/>
          </a:bodyPr>
          <a:lstStyle/>
          <a:p>
            <a:r>
              <a:rPr lang="en-US" sz="1600" dirty="0">
                <a:latin typeface="Avenir Book" panose="02000503020000020003" pitchFamily="2" charset="0"/>
              </a:rPr>
              <a:t>As medical devices are used on patients, they must be safe to use. CE marking of medical devices has been grouped into four risk classes (EU MDR 2017/7/45)</a:t>
            </a:r>
          </a:p>
        </p:txBody>
      </p:sp>
      <p:sp>
        <p:nvSpPr>
          <p:cNvPr id="17" name="TextBox 16">
            <a:extLst>
              <a:ext uri="{FF2B5EF4-FFF2-40B4-BE49-F238E27FC236}">
                <a16:creationId xmlns:a16="http://schemas.microsoft.com/office/drawing/2014/main" id="{6ED60A71-473A-6549-9F44-288FE7146A6B}"/>
              </a:ext>
            </a:extLst>
          </p:cNvPr>
          <p:cNvSpPr txBox="1"/>
          <p:nvPr/>
        </p:nvSpPr>
        <p:spPr>
          <a:xfrm>
            <a:off x="922923" y="6039680"/>
            <a:ext cx="3919663" cy="584775"/>
          </a:xfrm>
          <a:prstGeom prst="rect">
            <a:avLst/>
          </a:prstGeom>
          <a:noFill/>
        </p:spPr>
        <p:txBody>
          <a:bodyPr wrap="none" rtlCol="0">
            <a:spAutoFit/>
          </a:bodyPr>
          <a:lstStyle/>
          <a:p>
            <a:pPr algn="ctr"/>
            <a:r>
              <a:rPr lang="en-US" sz="1600" dirty="0">
                <a:latin typeface="Avenir Book" panose="02000503020000020003" pitchFamily="2" charset="0"/>
              </a:rPr>
              <a:t>The Four Risk Classes of medical devices</a:t>
            </a:r>
          </a:p>
          <a:p>
            <a:pPr algn="ctr"/>
            <a:r>
              <a:rPr lang="en-US" sz="1600" dirty="0">
                <a:latin typeface="Avenir Book" panose="02000503020000020003" pitchFamily="2" charset="0"/>
              </a:rPr>
              <a:t>(CE marking)</a:t>
            </a:r>
          </a:p>
        </p:txBody>
      </p:sp>
      <p:graphicFrame>
        <p:nvGraphicFramePr>
          <p:cNvPr id="18" name="Table 17">
            <a:extLst>
              <a:ext uri="{FF2B5EF4-FFF2-40B4-BE49-F238E27FC236}">
                <a16:creationId xmlns:a16="http://schemas.microsoft.com/office/drawing/2014/main" id="{91D55CAA-154D-DA42-BF08-4ABED3E1DA48}"/>
              </a:ext>
            </a:extLst>
          </p:cNvPr>
          <p:cNvGraphicFramePr>
            <a:graphicFrameLocks noGrp="1"/>
          </p:cNvGraphicFramePr>
          <p:nvPr>
            <p:extLst>
              <p:ext uri="{D42A27DB-BD31-4B8C-83A1-F6EECF244321}">
                <p14:modId xmlns:p14="http://schemas.microsoft.com/office/powerpoint/2010/main" val="892486330"/>
              </p:ext>
            </p:extLst>
          </p:nvPr>
        </p:nvGraphicFramePr>
        <p:xfrm>
          <a:off x="5402943" y="2840626"/>
          <a:ext cx="6415314" cy="2103828"/>
        </p:xfrm>
        <a:graphic>
          <a:graphicData uri="http://schemas.openxmlformats.org/drawingml/2006/table">
            <a:tbl>
              <a:tblPr firstRow="1" bandRow="1">
                <a:tableStyleId>{5C22544A-7EE6-4342-B048-85BDC9FD1C3A}</a:tableStyleId>
              </a:tblPr>
              <a:tblGrid>
                <a:gridCol w="2138438">
                  <a:extLst>
                    <a:ext uri="{9D8B030D-6E8A-4147-A177-3AD203B41FA5}">
                      <a16:colId xmlns:a16="http://schemas.microsoft.com/office/drawing/2014/main" val="155975047"/>
                    </a:ext>
                  </a:extLst>
                </a:gridCol>
                <a:gridCol w="1341362">
                  <a:extLst>
                    <a:ext uri="{9D8B030D-6E8A-4147-A177-3AD203B41FA5}">
                      <a16:colId xmlns:a16="http://schemas.microsoft.com/office/drawing/2014/main" val="2747671762"/>
                    </a:ext>
                  </a:extLst>
                </a:gridCol>
                <a:gridCol w="1364843">
                  <a:extLst>
                    <a:ext uri="{9D8B030D-6E8A-4147-A177-3AD203B41FA5}">
                      <a16:colId xmlns:a16="http://schemas.microsoft.com/office/drawing/2014/main" val="4178078239"/>
                    </a:ext>
                  </a:extLst>
                </a:gridCol>
                <a:gridCol w="1570671">
                  <a:extLst>
                    <a:ext uri="{9D8B030D-6E8A-4147-A177-3AD203B41FA5}">
                      <a16:colId xmlns:a16="http://schemas.microsoft.com/office/drawing/2014/main" val="1860919543"/>
                    </a:ext>
                  </a:extLst>
                </a:gridCol>
              </a:tblGrid>
              <a:tr h="343077">
                <a:tc>
                  <a:txBody>
                    <a:bodyPr/>
                    <a:lstStyle/>
                    <a:p>
                      <a:r>
                        <a:rPr lang="en-US" sz="1400" dirty="0">
                          <a:latin typeface="Avenir Book" panose="02000503020000020003" pitchFamily="2" charset="0"/>
                        </a:rPr>
                        <a:t>Classification</a:t>
                      </a:r>
                    </a:p>
                  </a:txBody>
                  <a:tcPr/>
                </a:tc>
                <a:tc>
                  <a:txBody>
                    <a:bodyPr/>
                    <a:lstStyle/>
                    <a:p>
                      <a:pPr algn="ctr"/>
                      <a:r>
                        <a:rPr lang="en-US" sz="1400" dirty="0">
                          <a:latin typeface="Avenir Book" panose="02000503020000020003" pitchFamily="2" charset="0"/>
                        </a:rPr>
                        <a:t>EU (CE)</a:t>
                      </a:r>
                    </a:p>
                  </a:txBody>
                  <a:tcPr/>
                </a:tc>
                <a:tc>
                  <a:txBody>
                    <a:bodyPr/>
                    <a:lstStyle/>
                    <a:p>
                      <a:pPr algn="ctr"/>
                      <a:r>
                        <a:rPr lang="en-US" sz="1400" dirty="0">
                          <a:latin typeface="Avenir Book" panose="02000503020000020003" pitchFamily="2" charset="0"/>
                        </a:rPr>
                        <a:t>Rep. of Korea</a:t>
                      </a:r>
                    </a:p>
                  </a:txBody>
                  <a:tcPr/>
                </a:tc>
                <a:tc>
                  <a:txBody>
                    <a:bodyPr/>
                    <a:lstStyle/>
                    <a:p>
                      <a:pPr algn="ctr"/>
                      <a:r>
                        <a:rPr lang="en-US" sz="1400" dirty="0">
                          <a:latin typeface="Avenir Book" panose="02000503020000020003" pitchFamily="2" charset="0"/>
                        </a:rPr>
                        <a:t>Canada</a:t>
                      </a:r>
                    </a:p>
                  </a:txBody>
                  <a:tcPr/>
                </a:tc>
                <a:extLst>
                  <a:ext uri="{0D108BD9-81ED-4DB2-BD59-A6C34878D82A}">
                    <a16:rowId xmlns:a16="http://schemas.microsoft.com/office/drawing/2014/main" val="1102389548"/>
                  </a:ext>
                </a:extLst>
              </a:tr>
              <a:tr h="343077">
                <a:tc>
                  <a:txBody>
                    <a:bodyPr/>
                    <a:lstStyle/>
                    <a:p>
                      <a:r>
                        <a:rPr lang="en-US" sz="1400" dirty="0">
                          <a:latin typeface="Avenir Book" panose="02000503020000020003" pitchFamily="2" charset="0"/>
                        </a:rPr>
                        <a:t>The lowest risk</a:t>
                      </a:r>
                    </a:p>
                    <a:p>
                      <a:r>
                        <a:rPr lang="en-US" sz="1400" dirty="0">
                          <a:latin typeface="Avenir Book" panose="02000503020000020003" pitchFamily="2" charset="0"/>
                        </a:rPr>
                        <a:t>(non-sterile, sterile, measuring function)</a:t>
                      </a:r>
                    </a:p>
                  </a:txBody>
                  <a:tcPr/>
                </a:tc>
                <a:tc>
                  <a:txBody>
                    <a:bodyPr/>
                    <a:lstStyle/>
                    <a:p>
                      <a:pPr algn="ctr"/>
                      <a:r>
                        <a:rPr lang="en-US" sz="1400" dirty="0">
                          <a:latin typeface="Avenir Book" panose="02000503020000020003" pitchFamily="2" charset="0"/>
                        </a:rPr>
                        <a:t>Class 1</a:t>
                      </a:r>
                    </a:p>
                  </a:txBody>
                  <a:tcPr/>
                </a:tc>
                <a:tc>
                  <a:txBody>
                    <a:bodyPr/>
                    <a:lstStyle/>
                    <a:p>
                      <a:pPr algn="ctr"/>
                      <a:r>
                        <a:rPr lang="en-US" sz="1400" dirty="0">
                          <a:latin typeface="Avenir Book" panose="02000503020000020003" pitchFamily="2" charset="0"/>
                        </a:rPr>
                        <a:t>Class 1</a:t>
                      </a:r>
                    </a:p>
                  </a:txBody>
                  <a:tcPr/>
                </a:tc>
                <a:tc>
                  <a:txBody>
                    <a:bodyPr/>
                    <a:lstStyle/>
                    <a:p>
                      <a:pPr algn="ctr"/>
                      <a:r>
                        <a:rPr lang="en-US" sz="1400" dirty="0">
                          <a:latin typeface="Avenir Book" panose="02000503020000020003" pitchFamily="2" charset="0"/>
                        </a:rPr>
                        <a:t>Class I</a:t>
                      </a:r>
                    </a:p>
                  </a:txBody>
                  <a:tcPr/>
                </a:tc>
                <a:extLst>
                  <a:ext uri="{0D108BD9-81ED-4DB2-BD59-A6C34878D82A}">
                    <a16:rowId xmlns:a16="http://schemas.microsoft.com/office/drawing/2014/main" val="485611004"/>
                  </a:ext>
                </a:extLst>
              </a:tr>
              <a:tr h="343077">
                <a:tc>
                  <a:txBody>
                    <a:bodyPr/>
                    <a:lstStyle/>
                    <a:p>
                      <a:r>
                        <a:rPr lang="en-US" sz="1400" dirty="0">
                          <a:latin typeface="Avenir Book" panose="02000503020000020003" pitchFamily="2" charset="0"/>
                        </a:rPr>
                        <a:t>Medium risk</a:t>
                      </a:r>
                    </a:p>
                  </a:txBody>
                  <a:tcPr/>
                </a:tc>
                <a:tc>
                  <a:txBody>
                    <a:bodyPr/>
                    <a:lstStyle/>
                    <a:p>
                      <a:pPr algn="ctr"/>
                      <a:r>
                        <a:rPr lang="en-US" sz="1400" dirty="0">
                          <a:latin typeface="Avenir Book" panose="02000503020000020003" pitchFamily="2" charset="0"/>
                        </a:rPr>
                        <a:t>Class 2a</a:t>
                      </a:r>
                    </a:p>
                  </a:txBody>
                  <a:tcPr/>
                </a:tc>
                <a:tc>
                  <a:txBody>
                    <a:bodyPr/>
                    <a:lstStyle/>
                    <a:p>
                      <a:pPr algn="ctr"/>
                      <a:r>
                        <a:rPr lang="en-US" sz="1400" dirty="0">
                          <a:latin typeface="Avenir Book" panose="02000503020000020003" pitchFamily="2" charset="0"/>
                        </a:rPr>
                        <a:t>Class 2</a:t>
                      </a:r>
                    </a:p>
                  </a:txBody>
                  <a:tcPr/>
                </a:tc>
                <a:tc>
                  <a:txBody>
                    <a:bodyPr/>
                    <a:lstStyle/>
                    <a:p>
                      <a:pPr algn="ctr"/>
                      <a:r>
                        <a:rPr lang="en-US" sz="1400" dirty="0">
                          <a:latin typeface="Avenir Book" panose="02000503020000020003" pitchFamily="2" charset="0"/>
                        </a:rPr>
                        <a:t>Class II</a:t>
                      </a:r>
                    </a:p>
                  </a:txBody>
                  <a:tcPr/>
                </a:tc>
                <a:extLst>
                  <a:ext uri="{0D108BD9-81ED-4DB2-BD59-A6C34878D82A}">
                    <a16:rowId xmlns:a16="http://schemas.microsoft.com/office/drawing/2014/main" val="4009771350"/>
                  </a:ext>
                </a:extLst>
              </a:tr>
              <a:tr h="343077">
                <a:tc>
                  <a:txBody>
                    <a:bodyPr/>
                    <a:lstStyle/>
                    <a:p>
                      <a:r>
                        <a:rPr lang="en-US" sz="1400" dirty="0">
                          <a:latin typeface="Avenir Book" panose="02000503020000020003" pitchFamily="2" charset="0"/>
                        </a:rPr>
                        <a:t>Medium/High risk</a:t>
                      </a:r>
                    </a:p>
                  </a:txBody>
                  <a:tcPr/>
                </a:tc>
                <a:tc>
                  <a:txBody>
                    <a:bodyPr/>
                    <a:lstStyle/>
                    <a:p>
                      <a:pPr algn="ctr"/>
                      <a:r>
                        <a:rPr lang="en-US" sz="1400" dirty="0">
                          <a:latin typeface="Avenir Book" panose="02000503020000020003" pitchFamily="2" charset="0"/>
                        </a:rPr>
                        <a:t>Class 2b</a:t>
                      </a:r>
                    </a:p>
                  </a:txBody>
                  <a:tcPr/>
                </a:tc>
                <a:tc>
                  <a:txBody>
                    <a:bodyPr/>
                    <a:lstStyle/>
                    <a:p>
                      <a:pPr algn="ctr"/>
                      <a:r>
                        <a:rPr lang="en-US" sz="1400" dirty="0">
                          <a:latin typeface="Avenir Book" panose="02000503020000020003" pitchFamily="2" charset="0"/>
                        </a:rPr>
                        <a:t>Class 3</a:t>
                      </a:r>
                    </a:p>
                  </a:txBody>
                  <a:tcPr/>
                </a:tc>
                <a:tc>
                  <a:txBody>
                    <a:bodyPr/>
                    <a:lstStyle/>
                    <a:p>
                      <a:pPr algn="ctr"/>
                      <a:r>
                        <a:rPr lang="en-US" sz="1400" dirty="0">
                          <a:latin typeface="Avenir Book" panose="02000503020000020003" pitchFamily="2" charset="0"/>
                        </a:rPr>
                        <a:t>Class II</a:t>
                      </a:r>
                    </a:p>
                  </a:txBody>
                  <a:tcPr/>
                </a:tc>
                <a:extLst>
                  <a:ext uri="{0D108BD9-81ED-4DB2-BD59-A6C34878D82A}">
                    <a16:rowId xmlns:a16="http://schemas.microsoft.com/office/drawing/2014/main" val="3660297668"/>
                  </a:ext>
                </a:extLst>
              </a:tr>
              <a:tr h="343077">
                <a:tc>
                  <a:txBody>
                    <a:bodyPr/>
                    <a:lstStyle/>
                    <a:p>
                      <a:r>
                        <a:rPr lang="en-US" sz="1400" dirty="0">
                          <a:latin typeface="Avenir Book" panose="02000503020000020003" pitchFamily="2" charset="0"/>
                        </a:rPr>
                        <a:t>The highest risk</a:t>
                      </a:r>
                    </a:p>
                  </a:txBody>
                  <a:tcPr/>
                </a:tc>
                <a:tc>
                  <a:txBody>
                    <a:bodyPr/>
                    <a:lstStyle/>
                    <a:p>
                      <a:pPr algn="ctr"/>
                      <a:r>
                        <a:rPr lang="en-US" sz="1400" dirty="0">
                          <a:latin typeface="Avenir Book" panose="02000503020000020003" pitchFamily="2" charset="0"/>
                        </a:rPr>
                        <a:t>Class 3</a:t>
                      </a:r>
                    </a:p>
                  </a:txBody>
                  <a:tcPr/>
                </a:tc>
                <a:tc>
                  <a:txBody>
                    <a:bodyPr/>
                    <a:lstStyle/>
                    <a:p>
                      <a:pPr algn="ctr"/>
                      <a:r>
                        <a:rPr lang="en-US" sz="1400">
                          <a:latin typeface="Avenir Book" panose="02000503020000020003" pitchFamily="2" charset="0"/>
                        </a:rPr>
                        <a:t>Class 4</a:t>
                      </a:r>
                      <a:endParaRPr lang="en-US" sz="1400" dirty="0">
                        <a:latin typeface="Avenir Book" panose="02000503020000020003" pitchFamily="2" charset="0"/>
                      </a:endParaRPr>
                    </a:p>
                  </a:txBody>
                  <a:tcPr/>
                </a:tc>
                <a:tc>
                  <a:txBody>
                    <a:bodyPr/>
                    <a:lstStyle/>
                    <a:p>
                      <a:pPr algn="ctr"/>
                      <a:r>
                        <a:rPr lang="en-US" sz="1400" dirty="0">
                          <a:latin typeface="Avenir Book" panose="02000503020000020003" pitchFamily="2" charset="0"/>
                        </a:rPr>
                        <a:t>Class IV</a:t>
                      </a:r>
                    </a:p>
                  </a:txBody>
                  <a:tcPr/>
                </a:tc>
                <a:extLst>
                  <a:ext uri="{0D108BD9-81ED-4DB2-BD59-A6C34878D82A}">
                    <a16:rowId xmlns:a16="http://schemas.microsoft.com/office/drawing/2014/main" val="1512268607"/>
                  </a:ext>
                </a:extLst>
              </a:tr>
            </a:tbl>
          </a:graphicData>
        </a:graphic>
      </p:graphicFrame>
      <p:sp>
        <p:nvSpPr>
          <p:cNvPr id="6" name="Oval 5">
            <a:extLst>
              <a:ext uri="{FF2B5EF4-FFF2-40B4-BE49-F238E27FC236}">
                <a16:creationId xmlns:a16="http://schemas.microsoft.com/office/drawing/2014/main" id="{A04EECF6-0399-469E-9245-7819649A83EB}"/>
              </a:ext>
            </a:extLst>
          </p:cNvPr>
          <p:cNvSpPr/>
          <p:nvPr/>
        </p:nvSpPr>
        <p:spPr>
          <a:xfrm>
            <a:off x="5355457" y="5258726"/>
            <a:ext cx="809297" cy="7417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PGP</a:t>
            </a:r>
          </a:p>
          <a:p>
            <a:pPr algn="ctr"/>
            <a:r>
              <a:rPr lang="en-US" sz="1400" dirty="0"/>
              <a:t>App</a:t>
            </a:r>
            <a:endParaRPr lang="en-US" dirty="0"/>
          </a:p>
        </p:txBody>
      </p:sp>
      <p:sp>
        <p:nvSpPr>
          <p:cNvPr id="10" name="Rectangle: Rounded Corners 9">
            <a:extLst>
              <a:ext uri="{FF2B5EF4-FFF2-40B4-BE49-F238E27FC236}">
                <a16:creationId xmlns:a16="http://schemas.microsoft.com/office/drawing/2014/main" id="{A035F8E9-6364-41E5-859E-00E33C7BCAC1}"/>
              </a:ext>
            </a:extLst>
          </p:cNvPr>
          <p:cNvSpPr/>
          <p:nvPr/>
        </p:nvSpPr>
        <p:spPr>
          <a:xfrm>
            <a:off x="6406983" y="5398046"/>
            <a:ext cx="1114096" cy="4630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latin typeface="Avenir Book" panose="02000503020000020003"/>
              </a:rPr>
              <a:t>invasive</a:t>
            </a:r>
          </a:p>
        </p:txBody>
      </p:sp>
      <p:sp>
        <p:nvSpPr>
          <p:cNvPr id="19" name="Rectangle: Rounded Corners 18">
            <a:extLst>
              <a:ext uri="{FF2B5EF4-FFF2-40B4-BE49-F238E27FC236}">
                <a16:creationId xmlns:a16="http://schemas.microsoft.com/office/drawing/2014/main" id="{9E78A2CD-59D8-48F0-9209-C14043E0A4EF}"/>
              </a:ext>
            </a:extLst>
          </p:cNvPr>
          <p:cNvSpPr/>
          <p:nvPr/>
        </p:nvSpPr>
        <p:spPr>
          <a:xfrm>
            <a:off x="7794251" y="5398046"/>
            <a:ext cx="1114096" cy="4630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latin typeface="Avenir Book" panose="02000503020000020003"/>
              </a:rPr>
              <a:t>Diagnostic</a:t>
            </a:r>
          </a:p>
        </p:txBody>
      </p:sp>
      <p:cxnSp>
        <p:nvCxnSpPr>
          <p:cNvPr id="15" name="Straight Arrow Connector 14">
            <a:extLst>
              <a:ext uri="{FF2B5EF4-FFF2-40B4-BE49-F238E27FC236}">
                <a16:creationId xmlns:a16="http://schemas.microsoft.com/office/drawing/2014/main" id="{B7812420-22CD-4C51-9617-9C31CF9468F3}"/>
              </a:ext>
            </a:extLst>
          </p:cNvPr>
          <p:cNvCxnSpPr>
            <a:cxnSpLocks/>
            <a:stCxn id="6" idx="6"/>
            <a:endCxn id="10" idx="1"/>
          </p:cNvCxnSpPr>
          <p:nvPr/>
        </p:nvCxnSpPr>
        <p:spPr>
          <a:xfrm>
            <a:off x="6164754" y="5629581"/>
            <a:ext cx="242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93D3774-C404-4AB3-A9BD-7038D350A278}"/>
              </a:ext>
            </a:extLst>
          </p:cNvPr>
          <p:cNvCxnSpPr>
            <a:cxnSpLocks/>
            <a:stCxn id="10" idx="3"/>
            <a:endCxn id="19" idx="1"/>
          </p:cNvCxnSpPr>
          <p:nvPr/>
        </p:nvCxnSpPr>
        <p:spPr>
          <a:xfrm>
            <a:off x="7521079" y="5629581"/>
            <a:ext cx="273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BEDEDC8-E044-4D30-A6C0-496CB05A9DFA}"/>
              </a:ext>
            </a:extLst>
          </p:cNvPr>
          <p:cNvSpPr/>
          <p:nvPr/>
        </p:nvSpPr>
        <p:spPr>
          <a:xfrm>
            <a:off x="9257367" y="5404085"/>
            <a:ext cx="1288553" cy="4630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latin typeface="Avenir Book" panose="02000503020000020003"/>
              </a:rPr>
              <a:t>Measurement</a:t>
            </a:r>
          </a:p>
        </p:txBody>
      </p:sp>
      <p:sp>
        <p:nvSpPr>
          <p:cNvPr id="31" name="TextBox 30">
            <a:extLst>
              <a:ext uri="{FF2B5EF4-FFF2-40B4-BE49-F238E27FC236}">
                <a16:creationId xmlns:a16="http://schemas.microsoft.com/office/drawing/2014/main" id="{41680F4D-5FBD-4D25-A86C-3CE296B79629}"/>
              </a:ext>
            </a:extLst>
          </p:cNvPr>
          <p:cNvSpPr txBox="1"/>
          <p:nvPr/>
        </p:nvSpPr>
        <p:spPr>
          <a:xfrm>
            <a:off x="8351299" y="6115228"/>
            <a:ext cx="1362552" cy="307777"/>
          </a:xfrm>
          <a:prstGeom prst="rect">
            <a:avLst/>
          </a:prstGeom>
          <a:noFill/>
        </p:spPr>
        <p:txBody>
          <a:bodyPr wrap="none" rtlCol="0">
            <a:spAutoFit/>
          </a:bodyPr>
          <a:lstStyle/>
          <a:p>
            <a:r>
              <a:rPr lang="en-US" sz="1400" dirty="0"/>
              <a:t>Decision criteria</a:t>
            </a:r>
          </a:p>
        </p:txBody>
      </p:sp>
      <p:cxnSp>
        <p:nvCxnSpPr>
          <p:cNvPr id="32" name="Straight Arrow Connector 31">
            <a:extLst>
              <a:ext uri="{FF2B5EF4-FFF2-40B4-BE49-F238E27FC236}">
                <a16:creationId xmlns:a16="http://schemas.microsoft.com/office/drawing/2014/main" id="{0200DABB-9757-493C-A415-01EC7EB6D1F0}"/>
              </a:ext>
            </a:extLst>
          </p:cNvPr>
          <p:cNvCxnSpPr>
            <a:cxnSpLocks/>
            <a:stCxn id="19" idx="3"/>
            <a:endCxn id="30" idx="1"/>
          </p:cNvCxnSpPr>
          <p:nvPr/>
        </p:nvCxnSpPr>
        <p:spPr>
          <a:xfrm>
            <a:off x="8908347" y="5629581"/>
            <a:ext cx="349020" cy="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9505F5F2-F143-4AB9-82CA-4D69A3BAEDA0}"/>
              </a:ext>
            </a:extLst>
          </p:cNvPr>
          <p:cNvSpPr/>
          <p:nvPr/>
        </p:nvSpPr>
        <p:spPr>
          <a:xfrm>
            <a:off x="10769757" y="5398046"/>
            <a:ext cx="1288553" cy="4630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latin typeface="Avenir Book" panose="02000503020000020003"/>
              </a:rPr>
              <a:t>Decision Support</a:t>
            </a:r>
          </a:p>
        </p:txBody>
      </p:sp>
      <p:cxnSp>
        <p:nvCxnSpPr>
          <p:cNvPr id="48" name="Straight Arrow Connector 47">
            <a:extLst>
              <a:ext uri="{FF2B5EF4-FFF2-40B4-BE49-F238E27FC236}">
                <a16:creationId xmlns:a16="http://schemas.microsoft.com/office/drawing/2014/main" id="{CD472884-6ECE-4BA4-BCDB-B2577D3293EE}"/>
              </a:ext>
            </a:extLst>
          </p:cNvPr>
          <p:cNvCxnSpPr>
            <a:cxnSpLocks/>
            <a:stCxn id="30" idx="3"/>
            <a:endCxn id="44" idx="1"/>
          </p:cNvCxnSpPr>
          <p:nvPr/>
        </p:nvCxnSpPr>
        <p:spPr>
          <a:xfrm flipV="1">
            <a:off x="10545920" y="5629581"/>
            <a:ext cx="223837" cy="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78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Testing environment</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8</a:t>
            </a:fld>
            <a:endParaRPr lang="en-US"/>
          </a:p>
        </p:txBody>
      </p:sp>
      <p:cxnSp>
        <p:nvCxnSpPr>
          <p:cNvPr id="38" name="Straight Arrow Connector 4">
            <a:extLst>
              <a:ext uri="{FF2B5EF4-FFF2-40B4-BE49-F238E27FC236}">
                <a16:creationId xmlns:a16="http://schemas.microsoft.com/office/drawing/2014/main" id="{B2265386-8528-47D9-AD77-420BCB7E271D}"/>
              </a:ext>
            </a:extLst>
          </p:cNvPr>
          <p:cNvCxnSpPr/>
          <p:nvPr/>
        </p:nvCxnSpPr>
        <p:spPr bwMode="auto">
          <a:xfrm>
            <a:off x="1747988" y="3961677"/>
            <a:ext cx="1238390" cy="0"/>
          </a:xfrm>
          <a:prstGeom prst="straightConnector1">
            <a:avLst/>
          </a:prstGeom>
          <a:solidFill>
            <a:srgbClr val="00B8FF"/>
          </a:solidFill>
          <a:ln w="9525" cap="flat" cmpd="sng" algn="ctr">
            <a:solidFill>
              <a:schemeClr val="bg1">
                <a:lumMod val="50000"/>
              </a:schemeClr>
            </a:solidFill>
            <a:prstDash val="solid"/>
            <a:round/>
            <a:headEnd type="none" w="med" len="med"/>
            <a:tailEnd type="triangle"/>
          </a:ln>
          <a:effectLst/>
        </p:spPr>
      </p:cxnSp>
      <p:sp>
        <p:nvSpPr>
          <p:cNvPr id="45" name="TextBox 7">
            <a:extLst>
              <a:ext uri="{FF2B5EF4-FFF2-40B4-BE49-F238E27FC236}">
                <a16:creationId xmlns:a16="http://schemas.microsoft.com/office/drawing/2014/main" id="{A22FCDE3-9249-425A-81AF-55684273927C}"/>
              </a:ext>
            </a:extLst>
          </p:cNvPr>
          <p:cNvSpPr txBox="1"/>
          <p:nvPr/>
        </p:nvSpPr>
        <p:spPr>
          <a:xfrm>
            <a:off x="1659677" y="3601261"/>
            <a:ext cx="1673663" cy="276999"/>
          </a:xfrm>
          <a:prstGeom prst="rect">
            <a:avLst/>
          </a:prstGeom>
          <a:noFill/>
        </p:spPr>
        <p:txBody>
          <a:bodyPr wrap="none" rtlCol="0" anchor="ctr" anchorCtr="0">
            <a:noAutofit/>
          </a:bodyPr>
          <a:lstStyle/>
          <a:p>
            <a:pPr>
              <a:spcBef>
                <a:spcPts val="0"/>
              </a:spcBef>
            </a:pPr>
            <a:r>
              <a:rPr kumimoji="1" lang="en-US" altLang="ko-KR" sz="1200" dirty="0">
                <a:latin typeface="Malgun Gothic" charset="-127"/>
                <a:ea typeface="Malgun Gothic" charset="-127"/>
                <a:cs typeface="Malgun Gothic" charset="-127"/>
              </a:rPr>
              <a:t>Play </a:t>
            </a:r>
            <a:r>
              <a:rPr kumimoji="1" lang="en-US" altLang="ko-KR" sz="1200" dirty="0">
                <a:solidFill>
                  <a:schemeClr val="tx1"/>
                </a:solidFill>
                <a:latin typeface="Malgun Gothic" charset="-127"/>
                <a:ea typeface="Malgun Gothic" charset="-127"/>
                <a:cs typeface="Malgun Gothic" charset="-127"/>
              </a:rPr>
              <a:t>games/Apps</a:t>
            </a:r>
            <a:endParaRPr kumimoji="1" lang="ko-KR" altLang="en-US" sz="1200" dirty="0">
              <a:solidFill>
                <a:schemeClr val="tx1"/>
              </a:solidFill>
              <a:latin typeface="Malgun Gothic" charset="-127"/>
              <a:ea typeface="Malgun Gothic" charset="-127"/>
              <a:cs typeface="Malgun Gothic" charset="-127"/>
            </a:endParaRPr>
          </a:p>
        </p:txBody>
      </p:sp>
      <p:cxnSp>
        <p:nvCxnSpPr>
          <p:cNvPr id="46" name="Straight Arrow Connector 8">
            <a:extLst>
              <a:ext uri="{FF2B5EF4-FFF2-40B4-BE49-F238E27FC236}">
                <a16:creationId xmlns:a16="http://schemas.microsoft.com/office/drawing/2014/main" id="{1705DA35-78FD-438E-9E54-DFA3DFDA5FA4}"/>
              </a:ext>
            </a:extLst>
          </p:cNvPr>
          <p:cNvCxnSpPr/>
          <p:nvPr/>
        </p:nvCxnSpPr>
        <p:spPr bwMode="auto">
          <a:xfrm flipH="1">
            <a:off x="1747989" y="4163132"/>
            <a:ext cx="1222767" cy="0"/>
          </a:xfrm>
          <a:prstGeom prst="straightConnector1">
            <a:avLst/>
          </a:prstGeom>
          <a:solidFill>
            <a:srgbClr val="00B8FF"/>
          </a:solidFill>
          <a:ln w="9525" cap="flat" cmpd="sng" algn="ctr">
            <a:solidFill>
              <a:schemeClr val="bg1">
                <a:lumMod val="50000"/>
              </a:schemeClr>
            </a:solidFill>
            <a:prstDash val="solid"/>
            <a:round/>
            <a:headEnd type="none" w="med" len="med"/>
            <a:tailEnd type="triangle"/>
          </a:ln>
          <a:effectLst/>
        </p:spPr>
      </p:cxnSp>
      <p:sp>
        <p:nvSpPr>
          <p:cNvPr id="47" name="TextBox 9">
            <a:extLst>
              <a:ext uri="{FF2B5EF4-FFF2-40B4-BE49-F238E27FC236}">
                <a16:creationId xmlns:a16="http://schemas.microsoft.com/office/drawing/2014/main" id="{CCBF7E0B-F29A-45D5-9724-702980318E8D}"/>
              </a:ext>
            </a:extLst>
          </p:cNvPr>
          <p:cNvSpPr txBox="1"/>
          <p:nvPr/>
        </p:nvSpPr>
        <p:spPr>
          <a:xfrm>
            <a:off x="1534922" y="4168814"/>
            <a:ext cx="1627305" cy="646331"/>
          </a:xfrm>
          <a:prstGeom prst="rect">
            <a:avLst/>
          </a:prstGeom>
          <a:noFill/>
        </p:spPr>
        <p:txBody>
          <a:bodyPr wrap="none" rtlCol="0" anchor="ctr" anchorCtr="0">
            <a:noAutofit/>
          </a:bodyPr>
          <a:lstStyle/>
          <a:p>
            <a:pPr algn="ctr">
              <a:spcBef>
                <a:spcPts val="0"/>
              </a:spcBef>
            </a:pPr>
            <a:r>
              <a:rPr kumimoji="1" lang="en-US" altLang="ko-KR" sz="1200" dirty="0">
                <a:solidFill>
                  <a:schemeClr val="tx1"/>
                </a:solidFill>
                <a:latin typeface="Malgun Gothic" charset="-127"/>
                <a:ea typeface="Malgun Gothic" charset="-127"/>
                <a:cs typeface="Malgun Gothic" charset="-127"/>
              </a:rPr>
              <a:t>Feedback,</a:t>
            </a:r>
          </a:p>
          <a:p>
            <a:pPr algn="ctr">
              <a:spcBef>
                <a:spcPts val="0"/>
              </a:spcBef>
            </a:pPr>
            <a:r>
              <a:rPr kumimoji="1" lang="en-US" altLang="ko-KR" sz="1200" dirty="0">
                <a:latin typeface="Malgun Gothic" charset="-127"/>
                <a:ea typeface="Malgun Gothic" charset="-127"/>
                <a:cs typeface="Malgun Gothic" charset="-127"/>
              </a:rPr>
              <a:t>Reminders</a:t>
            </a:r>
            <a:endParaRPr kumimoji="1" lang="ko-KR" altLang="en-US" sz="1200" dirty="0">
              <a:solidFill>
                <a:schemeClr val="tx1"/>
              </a:solidFill>
              <a:latin typeface="Malgun Gothic" charset="-127"/>
              <a:ea typeface="Malgun Gothic" charset="-127"/>
              <a:cs typeface="Malgun Gothic" charset="-127"/>
            </a:endParaRPr>
          </a:p>
        </p:txBody>
      </p:sp>
      <p:sp>
        <p:nvSpPr>
          <p:cNvPr id="49" name="TextBox 10">
            <a:extLst>
              <a:ext uri="{FF2B5EF4-FFF2-40B4-BE49-F238E27FC236}">
                <a16:creationId xmlns:a16="http://schemas.microsoft.com/office/drawing/2014/main" id="{A9CE36F6-3259-40D3-9952-3472F6AA76FE}"/>
              </a:ext>
            </a:extLst>
          </p:cNvPr>
          <p:cNvSpPr txBox="1"/>
          <p:nvPr/>
        </p:nvSpPr>
        <p:spPr>
          <a:xfrm>
            <a:off x="2711059" y="4662519"/>
            <a:ext cx="1828001" cy="690294"/>
          </a:xfrm>
          <a:prstGeom prst="rect">
            <a:avLst/>
          </a:prstGeom>
          <a:noFill/>
        </p:spPr>
        <p:txBody>
          <a:bodyPr wrap="none" rtlCol="0" anchor="ctr" anchorCtr="0">
            <a:noAutofit/>
          </a:bodyPr>
          <a:lstStyle/>
          <a:p>
            <a:pPr algn="ctr">
              <a:spcBef>
                <a:spcPts val="0"/>
              </a:spcBef>
            </a:pPr>
            <a:r>
              <a:rPr kumimoji="1" lang="en-US" altLang="ko-KR" sz="1200" b="1" dirty="0">
                <a:solidFill>
                  <a:schemeClr val="tx1"/>
                </a:solidFill>
                <a:latin typeface="Malgun Gothic" charset="-127"/>
                <a:ea typeface="Malgun Gothic" charset="-127"/>
                <a:cs typeface="Malgun Gothic" charset="-127"/>
              </a:rPr>
              <a:t>Frontend</a:t>
            </a:r>
          </a:p>
          <a:p>
            <a:pPr algn="ctr">
              <a:spcBef>
                <a:spcPts val="0"/>
              </a:spcBef>
            </a:pPr>
            <a:r>
              <a:rPr kumimoji="1" lang="en-US" altLang="ko-KR" sz="1200" b="1" dirty="0">
                <a:latin typeface="Malgun Gothic" charset="-127"/>
                <a:ea typeface="Malgun Gothic" charset="-127"/>
                <a:cs typeface="Malgun Gothic" charset="-127"/>
              </a:rPr>
              <a:t>PGP Sample Games/gamified Apps</a:t>
            </a:r>
          </a:p>
          <a:p>
            <a:pPr algn="ctr">
              <a:spcBef>
                <a:spcPts val="0"/>
              </a:spcBef>
            </a:pPr>
            <a:r>
              <a:rPr kumimoji="1" lang="en-US" altLang="ko-KR" sz="1200" b="1" dirty="0">
                <a:latin typeface="Malgun Gothic" charset="-127"/>
                <a:ea typeface="Malgun Gothic" charset="-127"/>
                <a:cs typeface="Malgun Gothic" charset="-127"/>
              </a:rPr>
              <a:t>For Health </a:t>
            </a:r>
          </a:p>
        </p:txBody>
      </p:sp>
      <p:cxnSp>
        <p:nvCxnSpPr>
          <p:cNvPr id="50" name="Straight Arrow Connector 11">
            <a:extLst>
              <a:ext uri="{FF2B5EF4-FFF2-40B4-BE49-F238E27FC236}">
                <a16:creationId xmlns:a16="http://schemas.microsoft.com/office/drawing/2014/main" id="{49E86129-743A-4382-BC2F-1265E72EC279}"/>
              </a:ext>
            </a:extLst>
          </p:cNvPr>
          <p:cNvCxnSpPr/>
          <p:nvPr/>
        </p:nvCxnSpPr>
        <p:spPr bwMode="auto">
          <a:xfrm>
            <a:off x="4632767" y="4163132"/>
            <a:ext cx="968487" cy="0"/>
          </a:xfrm>
          <a:prstGeom prst="straightConnector1">
            <a:avLst/>
          </a:prstGeom>
          <a:solidFill>
            <a:srgbClr val="00B8FF"/>
          </a:solidFill>
          <a:ln w="9525" cap="flat" cmpd="sng" algn="ctr">
            <a:solidFill>
              <a:schemeClr val="bg1">
                <a:lumMod val="50000"/>
              </a:schemeClr>
            </a:solidFill>
            <a:prstDash val="solid"/>
            <a:round/>
            <a:headEnd type="none" w="med" len="med"/>
            <a:tailEnd type="triangle"/>
          </a:ln>
          <a:effectLst/>
        </p:spPr>
      </p:cxnSp>
      <p:sp>
        <p:nvSpPr>
          <p:cNvPr id="52" name="TextBox 12">
            <a:extLst>
              <a:ext uri="{FF2B5EF4-FFF2-40B4-BE49-F238E27FC236}">
                <a16:creationId xmlns:a16="http://schemas.microsoft.com/office/drawing/2014/main" id="{2D5AC2F4-079C-49EB-80E7-91E062862D3F}"/>
              </a:ext>
            </a:extLst>
          </p:cNvPr>
          <p:cNvSpPr txBox="1"/>
          <p:nvPr/>
        </p:nvSpPr>
        <p:spPr>
          <a:xfrm>
            <a:off x="4413057" y="4217794"/>
            <a:ext cx="1216615" cy="276999"/>
          </a:xfrm>
          <a:prstGeom prst="rect">
            <a:avLst/>
          </a:prstGeom>
          <a:noFill/>
        </p:spPr>
        <p:txBody>
          <a:bodyPr wrap="none" rtlCol="0" anchor="ctr" anchorCtr="0">
            <a:noAutofit/>
          </a:bodyPr>
          <a:lstStyle/>
          <a:p>
            <a:r>
              <a:rPr kumimoji="1" lang="en-US" altLang="ko-KR" sz="1200" dirty="0">
                <a:latin typeface="Malgun Gothic" charset="-127"/>
                <a:ea typeface="Malgun Gothic" charset="-127"/>
                <a:cs typeface="Malgun Gothic" charset="-127"/>
              </a:rPr>
              <a:t>Send game data</a:t>
            </a:r>
            <a:endParaRPr kumimoji="1" lang="ko-KR" altLang="en-US" sz="1200" dirty="0">
              <a:solidFill>
                <a:schemeClr val="tx1"/>
              </a:solidFill>
              <a:latin typeface="Malgun Gothic" charset="-127"/>
              <a:ea typeface="Malgun Gothic" charset="-127"/>
              <a:cs typeface="Malgun Gothic" charset="-127"/>
            </a:endParaRPr>
          </a:p>
        </p:txBody>
      </p:sp>
      <p:cxnSp>
        <p:nvCxnSpPr>
          <p:cNvPr id="56" name="Straight Arrow Connector 15">
            <a:extLst>
              <a:ext uri="{FF2B5EF4-FFF2-40B4-BE49-F238E27FC236}">
                <a16:creationId xmlns:a16="http://schemas.microsoft.com/office/drawing/2014/main" id="{50F2BF70-8EB3-40BD-93AA-4FAE8280E03C}"/>
              </a:ext>
            </a:extLst>
          </p:cNvPr>
          <p:cNvCxnSpPr/>
          <p:nvPr/>
        </p:nvCxnSpPr>
        <p:spPr bwMode="auto">
          <a:xfrm flipH="1" flipV="1">
            <a:off x="4632767" y="3922327"/>
            <a:ext cx="968487" cy="0"/>
          </a:xfrm>
          <a:prstGeom prst="straightConnector1">
            <a:avLst/>
          </a:prstGeom>
          <a:solidFill>
            <a:srgbClr val="00B8FF"/>
          </a:solidFill>
          <a:ln w="9525" cap="flat" cmpd="sng" algn="ctr">
            <a:solidFill>
              <a:schemeClr val="bg1">
                <a:lumMod val="50000"/>
              </a:schemeClr>
            </a:solidFill>
            <a:prstDash val="solid"/>
            <a:round/>
            <a:headEnd type="none" w="med" len="med"/>
            <a:tailEnd type="triangle"/>
          </a:ln>
          <a:effectLst/>
        </p:spPr>
      </p:cxnSp>
      <p:sp>
        <p:nvSpPr>
          <p:cNvPr id="57" name="TextBox 16">
            <a:extLst>
              <a:ext uri="{FF2B5EF4-FFF2-40B4-BE49-F238E27FC236}">
                <a16:creationId xmlns:a16="http://schemas.microsoft.com/office/drawing/2014/main" id="{2699E4E9-C8D0-44BE-8913-CCFDF24947C2}"/>
              </a:ext>
            </a:extLst>
          </p:cNvPr>
          <p:cNvSpPr txBox="1"/>
          <p:nvPr/>
        </p:nvSpPr>
        <p:spPr>
          <a:xfrm>
            <a:off x="4473172" y="3538378"/>
            <a:ext cx="1384046" cy="276999"/>
          </a:xfrm>
          <a:prstGeom prst="rect">
            <a:avLst/>
          </a:prstGeom>
          <a:noFill/>
        </p:spPr>
        <p:txBody>
          <a:bodyPr wrap="square" lIns="90000" rtlCol="0" anchor="ctr" anchorCtr="0">
            <a:spAutoFit/>
          </a:bodyPr>
          <a:lstStyle/>
          <a:p>
            <a:pPr algn="ctr">
              <a:spcBef>
                <a:spcPts val="0"/>
              </a:spcBef>
            </a:pPr>
            <a:r>
              <a:rPr kumimoji="1" lang="en-US" altLang="ko-KR" sz="1200" dirty="0">
                <a:solidFill>
                  <a:schemeClr val="tx1"/>
                </a:solidFill>
                <a:latin typeface="Malgun Gothic" charset="-127"/>
                <a:ea typeface="Malgun Gothic" charset="-127"/>
                <a:cs typeface="Malgun Gothic" charset="-127"/>
              </a:rPr>
              <a:t>Visualization</a:t>
            </a:r>
          </a:p>
        </p:txBody>
      </p:sp>
      <p:pic>
        <p:nvPicPr>
          <p:cNvPr id="63" name="Picture 4" descr="ome-Server icon">
            <a:extLst>
              <a:ext uri="{FF2B5EF4-FFF2-40B4-BE49-F238E27FC236}">
                <a16:creationId xmlns:a16="http://schemas.microsoft.com/office/drawing/2014/main" id="{6B42D1CA-233B-4219-945D-1A63F2FCD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727" y="3667186"/>
            <a:ext cx="683863" cy="68386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onitor icon">
            <a:extLst>
              <a:ext uri="{FF2B5EF4-FFF2-40B4-BE49-F238E27FC236}">
                <a16:creationId xmlns:a16="http://schemas.microsoft.com/office/drawing/2014/main" id="{D605676B-8C6B-410A-8D5D-D16ECD1B0E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027" y="3606978"/>
            <a:ext cx="788632" cy="78863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Phone-White-Off icon">
            <a:extLst>
              <a:ext uri="{FF2B5EF4-FFF2-40B4-BE49-F238E27FC236}">
                <a16:creationId xmlns:a16="http://schemas.microsoft.com/office/drawing/2014/main" id="{C37CF90F-29A4-4B36-A317-6B1978A173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756" y="3472122"/>
            <a:ext cx="1125686" cy="112568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older-Games-Folder icon">
            <a:extLst>
              <a:ext uri="{FF2B5EF4-FFF2-40B4-BE49-F238E27FC236}">
                <a16:creationId xmlns:a16="http://schemas.microsoft.com/office/drawing/2014/main" id="{D2757CCA-4709-4BB3-8505-B2B2097D67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1262" y="3633874"/>
            <a:ext cx="722109" cy="7221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ttp://icons.iconarchive.com/icons/custom-icon-design/flatastic-7/96/Test-paper-icon.png">
            <a:extLst>
              <a:ext uri="{FF2B5EF4-FFF2-40B4-BE49-F238E27FC236}">
                <a16:creationId xmlns:a16="http://schemas.microsoft.com/office/drawing/2014/main" id="{2735A4D2-9197-41FB-9F30-CDBAA3CC9C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850" y="1622895"/>
            <a:ext cx="590937" cy="59093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44">
            <a:extLst>
              <a:ext uri="{FF2B5EF4-FFF2-40B4-BE49-F238E27FC236}">
                <a16:creationId xmlns:a16="http://schemas.microsoft.com/office/drawing/2014/main" id="{E9324BB4-7C4A-4EBC-9D4F-86ADCF0B37DF}"/>
              </a:ext>
            </a:extLst>
          </p:cNvPr>
          <p:cNvSpPr txBox="1"/>
          <p:nvPr/>
        </p:nvSpPr>
        <p:spPr>
          <a:xfrm>
            <a:off x="458639" y="4612069"/>
            <a:ext cx="1673663" cy="276999"/>
          </a:xfrm>
          <a:prstGeom prst="rect">
            <a:avLst/>
          </a:prstGeom>
          <a:noFill/>
        </p:spPr>
        <p:txBody>
          <a:bodyPr wrap="none" rtlCol="0" anchor="ctr" anchorCtr="0">
            <a:noAutofit/>
          </a:bodyPr>
          <a:lstStyle/>
          <a:p>
            <a:pPr algn="ctr">
              <a:spcBef>
                <a:spcPts val="0"/>
              </a:spcBef>
            </a:pPr>
            <a:r>
              <a:rPr kumimoji="1" lang="en-US" altLang="ko-KR" sz="1200" dirty="0">
                <a:solidFill>
                  <a:schemeClr val="tx1"/>
                </a:solidFill>
                <a:latin typeface="Malgun Gothic" charset="-127"/>
                <a:ea typeface="Malgun Gothic" charset="-127"/>
                <a:cs typeface="Malgun Gothic" charset="-127"/>
              </a:rPr>
              <a:t>Patients</a:t>
            </a:r>
          </a:p>
        </p:txBody>
      </p:sp>
      <p:sp>
        <p:nvSpPr>
          <p:cNvPr id="70" name="TextBox 49">
            <a:extLst>
              <a:ext uri="{FF2B5EF4-FFF2-40B4-BE49-F238E27FC236}">
                <a16:creationId xmlns:a16="http://schemas.microsoft.com/office/drawing/2014/main" id="{3688A92C-2F0D-42DA-904E-A41C132D9D3C}"/>
              </a:ext>
            </a:extLst>
          </p:cNvPr>
          <p:cNvSpPr txBox="1"/>
          <p:nvPr/>
        </p:nvSpPr>
        <p:spPr>
          <a:xfrm>
            <a:off x="5558604" y="4457369"/>
            <a:ext cx="2530362" cy="478643"/>
          </a:xfrm>
          <a:prstGeom prst="rect">
            <a:avLst/>
          </a:prstGeom>
          <a:noFill/>
        </p:spPr>
        <p:txBody>
          <a:bodyPr wrap="none" rtlCol="0" anchor="ctr" anchorCtr="0">
            <a:noAutofit/>
          </a:bodyPr>
          <a:lstStyle/>
          <a:p>
            <a:pPr algn="ctr">
              <a:lnSpc>
                <a:spcPct val="150000"/>
              </a:lnSpc>
              <a:spcBef>
                <a:spcPts val="0"/>
              </a:spcBef>
            </a:pPr>
            <a:r>
              <a:rPr lang="en-US" altLang="ko-KR" sz="1200" b="1" dirty="0">
                <a:latin typeface="Malgun Gothic" charset="-127"/>
                <a:ea typeface="Malgun Gothic" charset="-127"/>
                <a:cs typeface="Malgun Gothic" charset="-127"/>
              </a:rPr>
              <a:t>Backend</a:t>
            </a:r>
          </a:p>
          <a:p>
            <a:pPr algn="ctr">
              <a:lnSpc>
                <a:spcPct val="150000"/>
              </a:lnSpc>
              <a:spcBef>
                <a:spcPts val="0"/>
              </a:spcBef>
            </a:pPr>
            <a:r>
              <a:rPr lang="en-US" altLang="ko-KR" sz="1200" b="1" dirty="0">
                <a:latin typeface="Malgun Gothic" charset="-127"/>
                <a:ea typeface="Malgun Gothic" charset="-127"/>
                <a:cs typeface="Malgun Gothic" charset="-127"/>
              </a:rPr>
              <a:t>Game platform/Analytics system</a:t>
            </a:r>
            <a:endParaRPr kumimoji="1" lang="en-US" altLang="ko-KR" sz="1200" b="1" dirty="0">
              <a:solidFill>
                <a:schemeClr val="tx1"/>
              </a:solidFill>
              <a:latin typeface="Malgun Gothic" charset="-127"/>
              <a:ea typeface="Malgun Gothic" charset="-127"/>
              <a:cs typeface="Malgun Gothic" charset="-127"/>
            </a:endParaRPr>
          </a:p>
        </p:txBody>
      </p:sp>
      <p:sp>
        <p:nvSpPr>
          <p:cNvPr id="77" name="TextBox 17">
            <a:extLst>
              <a:ext uri="{FF2B5EF4-FFF2-40B4-BE49-F238E27FC236}">
                <a16:creationId xmlns:a16="http://schemas.microsoft.com/office/drawing/2014/main" id="{025E5A41-563B-4001-8737-5A1600DC1ACB}"/>
              </a:ext>
            </a:extLst>
          </p:cNvPr>
          <p:cNvSpPr txBox="1"/>
          <p:nvPr/>
        </p:nvSpPr>
        <p:spPr>
          <a:xfrm>
            <a:off x="4678252" y="1604248"/>
            <a:ext cx="1178966" cy="224376"/>
          </a:xfrm>
          <a:prstGeom prst="rect">
            <a:avLst/>
          </a:prstGeom>
          <a:noFill/>
        </p:spPr>
        <p:txBody>
          <a:bodyPr wrap="none" rtlCol="0" anchor="ctr" anchorCtr="0">
            <a:noAutofit/>
          </a:bodyPr>
          <a:lstStyle/>
          <a:p>
            <a:r>
              <a:rPr lang="en-US" altLang="ko-KR" sz="1200" dirty="0">
                <a:latin typeface="Malgun Gothic" charset="-127"/>
                <a:ea typeface="Malgun Gothic" charset="-127"/>
                <a:cs typeface="Malgun Gothic" charset="-127"/>
              </a:rPr>
              <a:t>Tester(internal/external)</a:t>
            </a:r>
            <a:endParaRPr kumimoji="1" lang="en-US" altLang="ko-KR" sz="1200" dirty="0">
              <a:solidFill>
                <a:schemeClr val="tx1"/>
              </a:solidFill>
              <a:latin typeface="Malgun Gothic" charset="-127"/>
              <a:ea typeface="Malgun Gothic" charset="-127"/>
              <a:cs typeface="Malgun Gothic" charset="-127"/>
            </a:endParaRPr>
          </a:p>
        </p:txBody>
      </p:sp>
      <p:pic>
        <p:nvPicPr>
          <p:cNvPr id="6" name="Picture 5" descr="A close up of a logo&#10;&#10;Description automatically generated">
            <a:extLst>
              <a:ext uri="{FF2B5EF4-FFF2-40B4-BE49-F238E27FC236}">
                <a16:creationId xmlns:a16="http://schemas.microsoft.com/office/drawing/2014/main" id="{5FAB8EEF-9F92-44D8-8926-FB727202D28D}"/>
              </a:ext>
            </a:extLst>
          </p:cNvPr>
          <p:cNvPicPr>
            <a:picLocks noChangeAspect="1"/>
          </p:cNvPicPr>
          <p:nvPr/>
        </p:nvPicPr>
        <p:blipFill>
          <a:blip r:embed="rId10"/>
          <a:stretch>
            <a:fillRect/>
          </a:stretch>
        </p:blipFill>
        <p:spPr>
          <a:xfrm>
            <a:off x="4131447" y="1512565"/>
            <a:ext cx="738758" cy="738758"/>
          </a:xfrm>
          <a:prstGeom prst="rect">
            <a:avLst/>
          </a:prstGeom>
        </p:spPr>
      </p:pic>
      <p:pic>
        <p:nvPicPr>
          <p:cNvPr id="10" name="Picture 9" descr="A close up of a sign&#10;&#10;Description automatically generated">
            <a:extLst>
              <a:ext uri="{FF2B5EF4-FFF2-40B4-BE49-F238E27FC236}">
                <a16:creationId xmlns:a16="http://schemas.microsoft.com/office/drawing/2014/main" id="{9C01D6EA-0D54-47C0-A5E1-09F06BBCAE2C}"/>
              </a:ext>
            </a:extLst>
          </p:cNvPr>
          <p:cNvPicPr>
            <a:picLocks noChangeAspect="1"/>
          </p:cNvPicPr>
          <p:nvPr/>
        </p:nvPicPr>
        <p:blipFill>
          <a:blip r:embed="rId11"/>
          <a:stretch>
            <a:fillRect/>
          </a:stretch>
        </p:blipFill>
        <p:spPr>
          <a:xfrm>
            <a:off x="778395" y="3596868"/>
            <a:ext cx="1012873" cy="1012873"/>
          </a:xfrm>
          <a:prstGeom prst="rect">
            <a:avLst/>
          </a:prstGeom>
        </p:spPr>
      </p:pic>
      <p:cxnSp>
        <p:nvCxnSpPr>
          <p:cNvPr id="15" name="Connector: Elbow 14">
            <a:extLst>
              <a:ext uri="{FF2B5EF4-FFF2-40B4-BE49-F238E27FC236}">
                <a16:creationId xmlns:a16="http://schemas.microsoft.com/office/drawing/2014/main" id="{36E95E76-2757-4610-83FB-02A7ABE83FD0}"/>
              </a:ext>
            </a:extLst>
          </p:cNvPr>
          <p:cNvCxnSpPr>
            <a:stCxn id="6" idx="2"/>
            <a:endCxn id="65" idx="0"/>
          </p:cNvCxnSpPr>
          <p:nvPr/>
        </p:nvCxnSpPr>
        <p:spPr>
          <a:xfrm rot="5400000">
            <a:off x="3406814" y="2378109"/>
            <a:ext cx="1220799" cy="967227"/>
          </a:xfrm>
          <a:prstGeom prst="bentConnector3">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close up of a computer&#10;&#10;Description automatically generated">
            <a:extLst>
              <a:ext uri="{FF2B5EF4-FFF2-40B4-BE49-F238E27FC236}">
                <a16:creationId xmlns:a16="http://schemas.microsoft.com/office/drawing/2014/main" id="{D61E91A0-F0C0-4C90-915D-92AC020E72B4}"/>
              </a:ext>
            </a:extLst>
          </p:cNvPr>
          <p:cNvPicPr>
            <a:picLocks noChangeAspect="1"/>
          </p:cNvPicPr>
          <p:nvPr/>
        </p:nvPicPr>
        <p:blipFill>
          <a:blip r:embed="rId12"/>
          <a:stretch>
            <a:fillRect/>
          </a:stretch>
        </p:blipFill>
        <p:spPr>
          <a:xfrm>
            <a:off x="8407658" y="5352813"/>
            <a:ext cx="786164" cy="786164"/>
          </a:xfrm>
          <a:prstGeom prst="rect">
            <a:avLst/>
          </a:prstGeom>
        </p:spPr>
      </p:pic>
      <p:sp>
        <p:nvSpPr>
          <p:cNvPr id="78" name="TextBox 17">
            <a:extLst>
              <a:ext uri="{FF2B5EF4-FFF2-40B4-BE49-F238E27FC236}">
                <a16:creationId xmlns:a16="http://schemas.microsoft.com/office/drawing/2014/main" id="{8125B214-7DEE-46D7-8631-00A5398B0884}"/>
              </a:ext>
            </a:extLst>
          </p:cNvPr>
          <p:cNvSpPr txBox="1"/>
          <p:nvPr/>
        </p:nvSpPr>
        <p:spPr>
          <a:xfrm>
            <a:off x="9188276" y="5555019"/>
            <a:ext cx="664695" cy="266057"/>
          </a:xfrm>
          <a:prstGeom prst="rect">
            <a:avLst/>
          </a:prstGeom>
          <a:noFill/>
        </p:spPr>
        <p:txBody>
          <a:bodyPr wrap="none" rtlCol="0" anchor="ctr" anchorCtr="0">
            <a:noAutofit/>
          </a:bodyPr>
          <a:lstStyle/>
          <a:p>
            <a:r>
              <a:rPr lang="en-US" altLang="ko-KR" sz="1200" dirty="0">
                <a:latin typeface="Malgun Gothic" charset="-127"/>
                <a:ea typeface="Malgun Gothic" charset="-127"/>
                <a:cs typeface="Malgun Gothic" charset="-127"/>
              </a:rPr>
              <a:t>Developer</a:t>
            </a:r>
            <a:endParaRPr kumimoji="1" lang="en-US" altLang="ko-KR" sz="1200" dirty="0">
              <a:solidFill>
                <a:schemeClr val="tx1"/>
              </a:solidFill>
              <a:latin typeface="Malgun Gothic" charset="-127"/>
              <a:ea typeface="Malgun Gothic" charset="-127"/>
              <a:cs typeface="Malgun Gothic" charset="-127"/>
            </a:endParaRPr>
          </a:p>
        </p:txBody>
      </p:sp>
      <p:cxnSp>
        <p:nvCxnSpPr>
          <p:cNvPr id="79" name="Connector: Elbow 78">
            <a:extLst>
              <a:ext uri="{FF2B5EF4-FFF2-40B4-BE49-F238E27FC236}">
                <a16:creationId xmlns:a16="http://schemas.microsoft.com/office/drawing/2014/main" id="{912D7D47-4DD4-474E-95CF-62295B9BD530}"/>
              </a:ext>
            </a:extLst>
          </p:cNvPr>
          <p:cNvCxnSpPr>
            <a:cxnSpLocks/>
            <a:stCxn id="23" idx="0"/>
          </p:cNvCxnSpPr>
          <p:nvPr/>
        </p:nvCxnSpPr>
        <p:spPr>
          <a:xfrm rot="16200000" flipV="1">
            <a:off x="7373759" y="3925831"/>
            <a:ext cx="1357884" cy="1496079"/>
          </a:xfrm>
          <a:prstGeom prst="bentConnector2">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60503E8-5229-4852-B10D-3A0A7518601C}"/>
              </a:ext>
            </a:extLst>
          </p:cNvPr>
          <p:cNvSpPr/>
          <p:nvPr/>
        </p:nvSpPr>
        <p:spPr>
          <a:xfrm>
            <a:off x="486893" y="3138900"/>
            <a:ext cx="4074851" cy="268705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17">
            <a:extLst>
              <a:ext uri="{FF2B5EF4-FFF2-40B4-BE49-F238E27FC236}">
                <a16:creationId xmlns:a16="http://schemas.microsoft.com/office/drawing/2014/main" id="{B16091B3-E961-48E7-BEE7-F4C43E3E74D1}"/>
              </a:ext>
            </a:extLst>
          </p:cNvPr>
          <p:cNvSpPr txBox="1"/>
          <p:nvPr/>
        </p:nvSpPr>
        <p:spPr>
          <a:xfrm>
            <a:off x="1701811" y="2968364"/>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r>
              <a:rPr lang="en-US" altLang="ko-KR" sz="1200" dirty="0">
                <a:latin typeface="Malgun Gothic" charset="-127"/>
                <a:ea typeface="Malgun Gothic" charset="-127"/>
                <a:cs typeface="Malgun Gothic" charset="-127"/>
              </a:rPr>
              <a:t>Usability Testing</a:t>
            </a:r>
            <a:endParaRPr kumimoji="1" lang="en-US" altLang="ko-KR" sz="1200" dirty="0">
              <a:solidFill>
                <a:schemeClr val="tx1"/>
              </a:solidFill>
              <a:latin typeface="Malgun Gothic" charset="-127"/>
              <a:ea typeface="Malgun Gothic" charset="-127"/>
              <a:cs typeface="Malgun Gothic" charset="-127"/>
            </a:endParaRPr>
          </a:p>
        </p:txBody>
      </p:sp>
      <p:sp>
        <p:nvSpPr>
          <p:cNvPr id="84" name="TextBox 17">
            <a:extLst>
              <a:ext uri="{FF2B5EF4-FFF2-40B4-BE49-F238E27FC236}">
                <a16:creationId xmlns:a16="http://schemas.microsoft.com/office/drawing/2014/main" id="{BC78799B-D81E-4928-97BA-D47DEC1D0276}"/>
              </a:ext>
            </a:extLst>
          </p:cNvPr>
          <p:cNvSpPr txBox="1"/>
          <p:nvPr/>
        </p:nvSpPr>
        <p:spPr>
          <a:xfrm>
            <a:off x="8052701" y="4326822"/>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Verification</a:t>
            </a:r>
            <a:endParaRPr kumimoji="1" lang="en-US" altLang="ko-KR" sz="1200" dirty="0">
              <a:solidFill>
                <a:schemeClr val="tx1"/>
              </a:solidFill>
              <a:latin typeface="Malgun Gothic" charset="-127"/>
              <a:ea typeface="Malgun Gothic" charset="-127"/>
              <a:cs typeface="Malgun Gothic" charset="-127"/>
            </a:endParaRPr>
          </a:p>
        </p:txBody>
      </p:sp>
      <p:cxnSp>
        <p:nvCxnSpPr>
          <p:cNvPr id="85" name="Connector: Elbow 84">
            <a:extLst>
              <a:ext uri="{FF2B5EF4-FFF2-40B4-BE49-F238E27FC236}">
                <a16:creationId xmlns:a16="http://schemas.microsoft.com/office/drawing/2014/main" id="{444291CC-E3A8-4598-A66D-DA9B112E552C}"/>
              </a:ext>
            </a:extLst>
          </p:cNvPr>
          <p:cNvCxnSpPr>
            <a:cxnSpLocks/>
            <a:stCxn id="6" idx="2"/>
            <a:endCxn id="64" idx="0"/>
          </p:cNvCxnSpPr>
          <p:nvPr/>
        </p:nvCxnSpPr>
        <p:spPr>
          <a:xfrm rot="16200000" flipH="1">
            <a:off x="5027757" y="1724391"/>
            <a:ext cx="1355655" cy="2409517"/>
          </a:xfrm>
          <a:prstGeom prst="bentConnector3">
            <a:avLst>
              <a:gd name="adj1" fmla="val 30618"/>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EBC03235-3201-49D4-ACC1-FA4976978C0D}"/>
              </a:ext>
            </a:extLst>
          </p:cNvPr>
          <p:cNvCxnSpPr>
            <a:cxnSpLocks/>
            <a:stCxn id="23" idx="1"/>
            <a:endCxn id="65" idx="2"/>
          </p:cNvCxnSpPr>
          <p:nvPr/>
        </p:nvCxnSpPr>
        <p:spPr>
          <a:xfrm rot="10800000">
            <a:off x="3533600" y="4597809"/>
            <a:ext cx="4874059" cy="1148087"/>
          </a:xfrm>
          <a:prstGeom prst="bentConnector2">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17">
            <a:extLst>
              <a:ext uri="{FF2B5EF4-FFF2-40B4-BE49-F238E27FC236}">
                <a16:creationId xmlns:a16="http://schemas.microsoft.com/office/drawing/2014/main" id="{C84A797F-AA49-4917-B077-A50EA36BF1AA}"/>
              </a:ext>
            </a:extLst>
          </p:cNvPr>
          <p:cNvSpPr txBox="1"/>
          <p:nvPr/>
        </p:nvSpPr>
        <p:spPr>
          <a:xfrm>
            <a:off x="6899128" y="5394563"/>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Verification</a:t>
            </a:r>
            <a:endParaRPr kumimoji="1" lang="en-US" altLang="ko-KR" sz="1200" dirty="0">
              <a:solidFill>
                <a:schemeClr val="tx1"/>
              </a:solidFill>
              <a:latin typeface="Malgun Gothic" charset="-127"/>
              <a:ea typeface="Malgun Gothic" charset="-127"/>
              <a:cs typeface="Malgun Gothic" charset="-127"/>
            </a:endParaRPr>
          </a:p>
        </p:txBody>
      </p:sp>
      <p:sp>
        <p:nvSpPr>
          <p:cNvPr id="95" name="TextBox 17">
            <a:extLst>
              <a:ext uri="{FF2B5EF4-FFF2-40B4-BE49-F238E27FC236}">
                <a16:creationId xmlns:a16="http://schemas.microsoft.com/office/drawing/2014/main" id="{D1F1F7E1-2B90-4494-8B72-BB7F410A0FDE}"/>
              </a:ext>
            </a:extLst>
          </p:cNvPr>
          <p:cNvSpPr txBox="1"/>
          <p:nvPr/>
        </p:nvSpPr>
        <p:spPr>
          <a:xfrm>
            <a:off x="3901838" y="2306868"/>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Validation</a:t>
            </a:r>
            <a:endParaRPr kumimoji="1" lang="en-US" altLang="ko-KR" sz="1200" dirty="0">
              <a:solidFill>
                <a:schemeClr val="tx1"/>
              </a:solidFill>
              <a:latin typeface="Malgun Gothic" charset="-127"/>
              <a:ea typeface="Malgun Gothic" charset="-127"/>
              <a:cs typeface="Malgun Gothic" charset="-127"/>
            </a:endParaRPr>
          </a:p>
        </p:txBody>
      </p:sp>
      <p:pic>
        <p:nvPicPr>
          <p:cNvPr id="97" name="Picture 96" descr="A picture containing clock, monitor&#10;&#10;Description automatically generated">
            <a:extLst>
              <a:ext uri="{FF2B5EF4-FFF2-40B4-BE49-F238E27FC236}">
                <a16:creationId xmlns:a16="http://schemas.microsoft.com/office/drawing/2014/main" id="{4AF993B9-01A3-4248-9556-18BC6272584C}"/>
              </a:ext>
            </a:extLst>
          </p:cNvPr>
          <p:cNvPicPr>
            <a:picLocks noChangeAspect="1"/>
          </p:cNvPicPr>
          <p:nvPr/>
        </p:nvPicPr>
        <p:blipFill>
          <a:blip r:embed="rId13"/>
          <a:stretch>
            <a:fillRect/>
          </a:stretch>
        </p:blipFill>
        <p:spPr>
          <a:xfrm>
            <a:off x="7498714" y="2111341"/>
            <a:ext cx="769681" cy="769681"/>
          </a:xfrm>
          <a:prstGeom prst="rect">
            <a:avLst/>
          </a:prstGeom>
        </p:spPr>
      </p:pic>
      <p:cxnSp>
        <p:nvCxnSpPr>
          <p:cNvPr id="98" name="Connector: Elbow 97">
            <a:extLst>
              <a:ext uri="{FF2B5EF4-FFF2-40B4-BE49-F238E27FC236}">
                <a16:creationId xmlns:a16="http://schemas.microsoft.com/office/drawing/2014/main" id="{7C59B300-4547-4DD7-81B0-7A8056C440D6}"/>
              </a:ext>
            </a:extLst>
          </p:cNvPr>
          <p:cNvCxnSpPr>
            <a:cxnSpLocks/>
            <a:stCxn id="97" idx="2"/>
            <a:endCxn id="64" idx="0"/>
          </p:cNvCxnSpPr>
          <p:nvPr/>
        </p:nvCxnSpPr>
        <p:spPr>
          <a:xfrm rot="5400000">
            <a:off x="7033971" y="2757394"/>
            <a:ext cx="725956" cy="973212"/>
          </a:xfrm>
          <a:prstGeom prst="bentConnector3">
            <a:avLst>
              <a:gd name="adj1" fmla="val 50000"/>
            </a:avLst>
          </a:prstGeom>
          <a:ln>
            <a:solidFill>
              <a:schemeClr val="bg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17">
            <a:extLst>
              <a:ext uri="{FF2B5EF4-FFF2-40B4-BE49-F238E27FC236}">
                <a16:creationId xmlns:a16="http://schemas.microsoft.com/office/drawing/2014/main" id="{7BA2AE2A-A9DD-4E2B-9E6C-A68CA59834CC}"/>
              </a:ext>
            </a:extLst>
          </p:cNvPr>
          <p:cNvSpPr txBox="1"/>
          <p:nvPr/>
        </p:nvSpPr>
        <p:spPr>
          <a:xfrm>
            <a:off x="8275376" y="2217770"/>
            <a:ext cx="1050730" cy="486031"/>
          </a:xfrm>
          <a:prstGeom prst="rect">
            <a:avLst/>
          </a:prstGeom>
          <a:noFill/>
        </p:spPr>
        <p:txBody>
          <a:bodyPr wrap="none" rtlCol="0" anchor="ctr" anchorCtr="0">
            <a:noAutofit/>
          </a:bodyPr>
          <a:lstStyle/>
          <a:p>
            <a:r>
              <a:rPr lang="en-US" altLang="ko-KR" sz="1200" dirty="0">
                <a:latin typeface="Malgun Gothic" charset="-127"/>
                <a:ea typeface="Malgun Gothic" charset="-127"/>
                <a:cs typeface="Malgun Gothic" charset="-127"/>
              </a:rPr>
              <a:t>Web Brower</a:t>
            </a:r>
          </a:p>
          <a:p>
            <a:r>
              <a:rPr kumimoji="1" lang="en-US" altLang="ko-KR" sz="1200" dirty="0">
                <a:latin typeface="Malgun Gothic" charset="-127"/>
                <a:ea typeface="Malgun Gothic" charset="-127"/>
                <a:cs typeface="Malgun Gothic" charset="-127"/>
              </a:rPr>
              <a:t>V</a:t>
            </a:r>
            <a:r>
              <a:rPr kumimoji="1" lang="en-US" altLang="ko-KR" sz="1200" dirty="0">
                <a:solidFill>
                  <a:schemeClr val="tx1"/>
                </a:solidFill>
                <a:latin typeface="Malgun Gothic" charset="-127"/>
                <a:ea typeface="Malgun Gothic" charset="-127"/>
                <a:cs typeface="Malgun Gothic" charset="-127"/>
              </a:rPr>
              <a:t>isualizing data</a:t>
            </a:r>
          </a:p>
        </p:txBody>
      </p:sp>
      <p:cxnSp>
        <p:nvCxnSpPr>
          <p:cNvPr id="102" name="Connector: Elbow 101">
            <a:extLst>
              <a:ext uri="{FF2B5EF4-FFF2-40B4-BE49-F238E27FC236}">
                <a16:creationId xmlns:a16="http://schemas.microsoft.com/office/drawing/2014/main" id="{71939158-CF9A-4D3D-8744-8327DAA43CF9}"/>
              </a:ext>
            </a:extLst>
          </p:cNvPr>
          <p:cNvCxnSpPr>
            <a:cxnSpLocks/>
            <a:stCxn id="23" idx="0"/>
            <a:endCxn id="97" idx="2"/>
          </p:cNvCxnSpPr>
          <p:nvPr/>
        </p:nvCxnSpPr>
        <p:spPr>
          <a:xfrm rot="16200000" flipV="1">
            <a:off x="7106253" y="3658325"/>
            <a:ext cx="2471791" cy="917185"/>
          </a:xfrm>
          <a:prstGeom prst="bentConnector3">
            <a:avLst>
              <a:gd name="adj1" fmla="val 77214"/>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214308C8-D64A-4FCB-B892-BE28D61EF04E}"/>
              </a:ext>
            </a:extLst>
          </p:cNvPr>
          <p:cNvCxnSpPr>
            <a:cxnSpLocks/>
            <a:stCxn id="6" idx="3"/>
            <a:endCxn id="97" idx="1"/>
          </p:cNvCxnSpPr>
          <p:nvPr/>
        </p:nvCxnSpPr>
        <p:spPr>
          <a:xfrm>
            <a:off x="4870205" y="1881944"/>
            <a:ext cx="2628509" cy="614238"/>
          </a:xfrm>
          <a:prstGeom prst="bentConnector3">
            <a:avLst>
              <a:gd name="adj1" fmla="val 50000"/>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7">
            <a:extLst>
              <a:ext uri="{FF2B5EF4-FFF2-40B4-BE49-F238E27FC236}">
                <a16:creationId xmlns:a16="http://schemas.microsoft.com/office/drawing/2014/main" id="{02B6F005-BE94-41B9-A594-BFEE49C0F62B}"/>
              </a:ext>
            </a:extLst>
          </p:cNvPr>
          <p:cNvSpPr txBox="1"/>
          <p:nvPr/>
        </p:nvSpPr>
        <p:spPr>
          <a:xfrm>
            <a:off x="5503623" y="1956676"/>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Validation</a:t>
            </a:r>
            <a:endParaRPr kumimoji="1" lang="en-US" altLang="ko-KR" sz="1200" dirty="0">
              <a:solidFill>
                <a:schemeClr val="tx1"/>
              </a:solidFill>
              <a:latin typeface="Malgun Gothic" charset="-127"/>
              <a:ea typeface="Malgun Gothic" charset="-127"/>
              <a:cs typeface="Malgun Gothic" charset="-127"/>
            </a:endParaRPr>
          </a:p>
        </p:txBody>
      </p:sp>
      <p:sp>
        <p:nvSpPr>
          <p:cNvPr id="110" name="TextBox 16">
            <a:extLst>
              <a:ext uri="{FF2B5EF4-FFF2-40B4-BE49-F238E27FC236}">
                <a16:creationId xmlns:a16="http://schemas.microsoft.com/office/drawing/2014/main" id="{D4ADADAC-A79B-44CE-BAD8-AAD38442EB1D}"/>
              </a:ext>
            </a:extLst>
          </p:cNvPr>
          <p:cNvSpPr txBox="1"/>
          <p:nvPr/>
        </p:nvSpPr>
        <p:spPr>
          <a:xfrm>
            <a:off x="5579847" y="2244796"/>
            <a:ext cx="1384046" cy="646331"/>
          </a:xfrm>
          <a:prstGeom prst="rect">
            <a:avLst/>
          </a:prstGeom>
          <a:noFill/>
        </p:spPr>
        <p:txBody>
          <a:bodyPr wrap="square" lIns="90000" rtlCol="0" anchor="ctr" anchorCtr="0">
            <a:spAutoFit/>
          </a:bodyPr>
          <a:lstStyle/>
          <a:p>
            <a:pPr algn="ctr">
              <a:spcBef>
                <a:spcPts val="0"/>
              </a:spcBef>
            </a:pPr>
            <a:r>
              <a:rPr kumimoji="1" lang="en-US" altLang="ko-KR" sz="1200" dirty="0">
                <a:latin typeface="Malgun Gothic" charset="-127"/>
                <a:ea typeface="Malgun Gothic" charset="-127"/>
                <a:cs typeface="Malgun Gothic" charset="-127"/>
              </a:rPr>
              <a:t>Performance, Accessibility</a:t>
            </a:r>
          </a:p>
          <a:p>
            <a:pPr algn="ctr">
              <a:spcBef>
                <a:spcPts val="0"/>
              </a:spcBef>
            </a:pPr>
            <a:r>
              <a:rPr kumimoji="1" lang="en-US" altLang="ko-KR" sz="1200" dirty="0">
                <a:latin typeface="Malgun Gothic" charset="-127"/>
                <a:ea typeface="Malgun Gothic" charset="-127"/>
                <a:cs typeface="Malgun Gothic" charset="-127"/>
              </a:rPr>
              <a:t>(Script)</a:t>
            </a:r>
            <a:endParaRPr kumimoji="1" lang="en-US" altLang="ko-KR" sz="1200" dirty="0">
              <a:solidFill>
                <a:schemeClr val="tx1"/>
              </a:solidFill>
              <a:latin typeface="Malgun Gothic" charset="-127"/>
              <a:ea typeface="Malgun Gothic" charset="-127"/>
              <a:cs typeface="Malgun Gothic" charset="-127"/>
            </a:endParaRPr>
          </a:p>
        </p:txBody>
      </p:sp>
      <p:sp>
        <p:nvSpPr>
          <p:cNvPr id="111" name="TextBox 16">
            <a:extLst>
              <a:ext uri="{FF2B5EF4-FFF2-40B4-BE49-F238E27FC236}">
                <a16:creationId xmlns:a16="http://schemas.microsoft.com/office/drawing/2014/main" id="{3E4949EA-9179-45C1-8263-255D337AAF26}"/>
              </a:ext>
            </a:extLst>
          </p:cNvPr>
          <p:cNvSpPr txBox="1"/>
          <p:nvPr/>
        </p:nvSpPr>
        <p:spPr>
          <a:xfrm>
            <a:off x="3307951" y="2528432"/>
            <a:ext cx="1384046" cy="461665"/>
          </a:xfrm>
          <a:prstGeom prst="rect">
            <a:avLst/>
          </a:prstGeom>
          <a:noFill/>
        </p:spPr>
        <p:txBody>
          <a:bodyPr wrap="square" lIns="90000" rtlCol="0" anchor="ctr" anchorCtr="0">
            <a:spAutoFit/>
          </a:bodyPr>
          <a:lstStyle/>
          <a:p>
            <a:pPr algn="ctr">
              <a:spcBef>
                <a:spcPts val="0"/>
              </a:spcBef>
            </a:pPr>
            <a:r>
              <a:rPr kumimoji="1" lang="en-US" altLang="ko-KR" sz="1200" dirty="0">
                <a:latin typeface="Malgun Gothic" charset="-127"/>
                <a:ea typeface="Malgun Gothic" charset="-127"/>
                <a:cs typeface="Malgun Gothic" charset="-127"/>
              </a:rPr>
              <a:t>Design</a:t>
            </a:r>
          </a:p>
          <a:p>
            <a:pPr algn="ctr">
              <a:spcBef>
                <a:spcPts val="0"/>
              </a:spcBef>
            </a:pPr>
            <a:r>
              <a:rPr kumimoji="1" lang="en-US" altLang="ko-KR" sz="1200" dirty="0">
                <a:latin typeface="Malgun Gothic" charset="-127"/>
                <a:ea typeface="Malgun Gothic" charset="-127"/>
                <a:cs typeface="Malgun Gothic" charset="-127"/>
              </a:rPr>
              <a:t>Requirements</a:t>
            </a:r>
            <a:endParaRPr kumimoji="1" lang="en-US" altLang="ko-KR" sz="1200" dirty="0">
              <a:solidFill>
                <a:schemeClr val="tx1"/>
              </a:solidFill>
              <a:latin typeface="Malgun Gothic" charset="-127"/>
              <a:ea typeface="Malgun Gothic" charset="-127"/>
              <a:cs typeface="Malgun Gothic" charset="-127"/>
            </a:endParaRPr>
          </a:p>
        </p:txBody>
      </p:sp>
      <p:sp>
        <p:nvSpPr>
          <p:cNvPr id="112" name="TextBox 17">
            <a:extLst>
              <a:ext uri="{FF2B5EF4-FFF2-40B4-BE49-F238E27FC236}">
                <a16:creationId xmlns:a16="http://schemas.microsoft.com/office/drawing/2014/main" id="{179FB775-865C-4652-9562-CBC7E688C2D9}"/>
              </a:ext>
            </a:extLst>
          </p:cNvPr>
          <p:cNvSpPr txBox="1"/>
          <p:nvPr/>
        </p:nvSpPr>
        <p:spPr>
          <a:xfrm>
            <a:off x="10106968" y="2301742"/>
            <a:ext cx="1659659" cy="1052432"/>
          </a:xfrm>
          <a:prstGeom prst="rect">
            <a:avLst/>
          </a:prstGeom>
          <a:noFill/>
        </p:spPr>
        <p:txBody>
          <a:bodyPr wrap="none" rtlCol="0" anchor="ctr" anchorCtr="0">
            <a:noAutofit/>
          </a:bodyPr>
          <a:lstStyle/>
          <a:p>
            <a:r>
              <a:rPr lang="en-US" altLang="ko-KR" sz="1200" dirty="0">
                <a:latin typeface="Malgun Gothic" charset="-127"/>
                <a:ea typeface="Malgun Gothic" charset="-127"/>
                <a:cs typeface="Malgun Gothic" charset="-127"/>
              </a:rPr>
              <a:t>Testing Approach: </a:t>
            </a:r>
          </a:p>
          <a:p>
            <a:pPr marL="171450" indent="-171450">
              <a:buFont typeface="Arial" panose="020B0604020202020204" pitchFamily="34" charset="0"/>
              <a:buChar char="•"/>
            </a:pPr>
            <a:r>
              <a:rPr lang="en-US" altLang="ko-KR" sz="1200" dirty="0">
                <a:latin typeface="Malgun Gothic" charset="-127"/>
                <a:ea typeface="Malgun Gothic" charset="-127"/>
                <a:cs typeface="Malgun Gothic" charset="-127"/>
              </a:rPr>
              <a:t>White Box Testing</a:t>
            </a:r>
          </a:p>
          <a:p>
            <a:r>
              <a:rPr lang="en-US" altLang="ko-KR" sz="1200" dirty="0">
                <a:latin typeface="Malgun Gothic" charset="-127"/>
                <a:ea typeface="Malgun Gothic" charset="-127"/>
                <a:cs typeface="Malgun Gothic" charset="-127"/>
              </a:rPr>
              <a:t>Testing Levels:</a:t>
            </a:r>
          </a:p>
          <a:p>
            <a:pPr marL="171450" indent="-171450">
              <a:buFont typeface="Arial" panose="020B0604020202020204" pitchFamily="34" charset="0"/>
              <a:buChar char="•"/>
            </a:pPr>
            <a:r>
              <a:rPr lang="en-US" altLang="ko-KR" sz="1200" dirty="0">
                <a:latin typeface="Malgun Gothic" charset="-127"/>
                <a:ea typeface="Malgun Gothic" charset="-127"/>
                <a:cs typeface="Malgun Gothic" charset="-127"/>
              </a:rPr>
              <a:t>Unit Testing</a:t>
            </a:r>
          </a:p>
          <a:p>
            <a:pPr marL="171450" indent="-171450">
              <a:buFont typeface="Arial" panose="020B0604020202020204" pitchFamily="34" charset="0"/>
              <a:buChar char="•"/>
            </a:pPr>
            <a:r>
              <a:rPr lang="en-US" altLang="ko-KR" sz="1200" dirty="0">
                <a:latin typeface="Malgun Gothic" charset="-127"/>
                <a:ea typeface="Malgun Gothic" charset="-127"/>
                <a:cs typeface="Malgun Gothic" charset="-127"/>
              </a:rPr>
              <a:t>System Testing</a:t>
            </a:r>
          </a:p>
        </p:txBody>
      </p:sp>
      <p:sp>
        <p:nvSpPr>
          <p:cNvPr id="113" name="TextBox 17">
            <a:extLst>
              <a:ext uri="{FF2B5EF4-FFF2-40B4-BE49-F238E27FC236}">
                <a16:creationId xmlns:a16="http://schemas.microsoft.com/office/drawing/2014/main" id="{6FB70130-455C-4BA9-8CCA-4A2B17C91ADC}"/>
              </a:ext>
            </a:extLst>
          </p:cNvPr>
          <p:cNvSpPr txBox="1"/>
          <p:nvPr/>
        </p:nvSpPr>
        <p:spPr>
          <a:xfrm>
            <a:off x="10180808" y="3429530"/>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Validation</a:t>
            </a:r>
            <a:endParaRPr kumimoji="1" lang="en-US" altLang="ko-KR" sz="1200" dirty="0">
              <a:solidFill>
                <a:schemeClr val="tx1"/>
              </a:solidFill>
              <a:latin typeface="Malgun Gothic" charset="-127"/>
              <a:ea typeface="Malgun Gothic" charset="-127"/>
              <a:cs typeface="Malgun Gothic" charset="-127"/>
            </a:endParaRPr>
          </a:p>
        </p:txBody>
      </p:sp>
      <p:sp>
        <p:nvSpPr>
          <p:cNvPr id="114" name="TextBox 17">
            <a:extLst>
              <a:ext uri="{FF2B5EF4-FFF2-40B4-BE49-F238E27FC236}">
                <a16:creationId xmlns:a16="http://schemas.microsoft.com/office/drawing/2014/main" id="{3CBB9494-6F9C-4C2D-B910-6BA7D55A7CF3}"/>
              </a:ext>
            </a:extLst>
          </p:cNvPr>
          <p:cNvSpPr txBox="1"/>
          <p:nvPr/>
        </p:nvSpPr>
        <p:spPr>
          <a:xfrm>
            <a:off x="10162682" y="2032753"/>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Verification</a:t>
            </a:r>
            <a:endParaRPr kumimoji="1" lang="en-US" altLang="ko-KR" sz="1200" dirty="0">
              <a:solidFill>
                <a:schemeClr val="tx1"/>
              </a:solidFill>
              <a:latin typeface="Malgun Gothic" charset="-127"/>
              <a:ea typeface="Malgun Gothic" charset="-127"/>
              <a:cs typeface="Malgun Gothic" charset="-127"/>
            </a:endParaRPr>
          </a:p>
        </p:txBody>
      </p:sp>
      <p:sp>
        <p:nvSpPr>
          <p:cNvPr id="115" name="TextBox 17">
            <a:extLst>
              <a:ext uri="{FF2B5EF4-FFF2-40B4-BE49-F238E27FC236}">
                <a16:creationId xmlns:a16="http://schemas.microsoft.com/office/drawing/2014/main" id="{7E5B1FEB-A981-4BE0-8910-FFA0ABAC886E}"/>
              </a:ext>
            </a:extLst>
          </p:cNvPr>
          <p:cNvSpPr txBox="1"/>
          <p:nvPr/>
        </p:nvSpPr>
        <p:spPr>
          <a:xfrm>
            <a:off x="10180808" y="4929825"/>
            <a:ext cx="1357032" cy="261094"/>
          </a:xfrm>
          <a:prstGeom prst="rect">
            <a:avLst/>
          </a:prstGeom>
          <a:solidFill>
            <a:schemeClr val="bg1">
              <a:lumMod val="95000"/>
            </a:schemeClr>
          </a:solidFill>
          <a:ln>
            <a:solidFill>
              <a:schemeClr val="bg2">
                <a:lumMod val="75000"/>
              </a:schemeClr>
            </a:solidFill>
          </a:ln>
        </p:spPr>
        <p:txBody>
          <a:bodyPr wrap="none" rtlCol="0" anchor="ctr" anchorCtr="0">
            <a:noAutofit/>
          </a:bodyPr>
          <a:lstStyle/>
          <a:p>
            <a:pPr algn="ctr"/>
            <a:r>
              <a:rPr lang="en-US" altLang="ko-KR" sz="1200" dirty="0">
                <a:latin typeface="Malgun Gothic" charset="-127"/>
                <a:ea typeface="Malgun Gothic" charset="-127"/>
                <a:cs typeface="Malgun Gothic" charset="-127"/>
              </a:rPr>
              <a:t>Usability</a:t>
            </a:r>
            <a:endParaRPr kumimoji="1" lang="en-US" altLang="ko-KR" sz="1200" dirty="0">
              <a:solidFill>
                <a:schemeClr val="tx1"/>
              </a:solidFill>
              <a:latin typeface="Malgun Gothic" charset="-127"/>
              <a:ea typeface="Malgun Gothic" charset="-127"/>
              <a:cs typeface="Malgun Gothic" charset="-127"/>
            </a:endParaRPr>
          </a:p>
        </p:txBody>
      </p:sp>
      <p:sp>
        <p:nvSpPr>
          <p:cNvPr id="116" name="TextBox 17">
            <a:extLst>
              <a:ext uri="{FF2B5EF4-FFF2-40B4-BE49-F238E27FC236}">
                <a16:creationId xmlns:a16="http://schemas.microsoft.com/office/drawing/2014/main" id="{E036E70E-2265-409B-9E54-AB7B7AE7D68F}"/>
              </a:ext>
            </a:extLst>
          </p:cNvPr>
          <p:cNvSpPr txBox="1"/>
          <p:nvPr/>
        </p:nvSpPr>
        <p:spPr>
          <a:xfrm>
            <a:off x="10144556" y="5133892"/>
            <a:ext cx="1659659" cy="486031"/>
          </a:xfrm>
          <a:prstGeom prst="rect">
            <a:avLst/>
          </a:prstGeom>
          <a:noFill/>
        </p:spPr>
        <p:txBody>
          <a:bodyPr wrap="none" rtlCol="0" anchor="ctr" anchorCtr="0">
            <a:noAutofit/>
          </a:bodyPr>
          <a:lstStyle/>
          <a:p>
            <a:r>
              <a:rPr lang="en-US" altLang="ko-KR" sz="1200" dirty="0">
                <a:latin typeface="Malgun Gothic" charset="-127"/>
                <a:ea typeface="Malgun Gothic" charset="-127"/>
                <a:cs typeface="Malgun Gothic" charset="-127"/>
              </a:rPr>
              <a:t>Method: Questionnaires</a:t>
            </a:r>
          </a:p>
        </p:txBody>
      </p:sp>
      <p:sp>
        <p:nvSpPr>
          <p:cNvPr id="117" name="TextBox 17">
            <a:extLst>
              <a:ext uri="{FF2B5EF4-FFF2-40B4-BE49-F238E27FC236}">
                <a16:creationId xmlns:a16="http://schemas.microsoft.com/office/drawing/2014/main" id="{6044B0E2-9610-4BD6-BB35-E3258CAC46D3}"/>
              </a:ext>
            </a:extLst>
          </p:cNvPr>
          <p:cNvSpPr txBox="1"/>
          <p:nvPr/>
        </p:nvSpPr>
        <p:spPr>
          <a:xfrm>
            <a:off x="10133535" y="3750455"/>
            <a:ext cx="1659659" cy="1052432"/>
          </a:xfrm>
          <a:prstGeom prst="rect">
            <a:avLst/>
          </a:prstGeom>
          <a:noFill/>
        </p:spPr>
        <p:txBody>
          <a:bodyPr wrap="none" rtlCol="0" anchor="ctr" anchorCtr="0">
            <a:noAutofit/>
          </a:bodyPr>
          <a:lstStyle/>
          <a:p>
            <a:r>
              <a:rPr lang="en-US" altLang="ko-KR" sz="1200" dirty="0">
                <a:latin typeface="Malgun Gothic" charset="-127"/>
                <a:ea typeface="Malgun Gothic" charset="-127"/>
                <a:cs typeface="Malgun Gothic" charset="-127"/>
              </a:rPr>
              <a:t>Testing Approach: </a:t>
            </a:r>
          </a:p>
          <a:p>
            <a:pPr marL="171450" indent="-171450">
              <a:buFont typeface="Arial" panose="020B0604020202020204" pitchFamily="34" charset="0"/>
              <a:buChar char="•"/>
            </a:pPr>
            <a:r>
              <a:rPr lang="en-US" altLang="ko-KR" sz="1200" dirty="0">
                <a:latin typeface="Malgun Gothic" charset="-127"/>
                <a:ea typeface="Malgun Gothic" charset="-127"/>
                <a:cs typeface="Malgun Gothic" charset="-127"/>
              </a:rPr>
              <a:t>Black Box Testing</a:t>
            </a:r>
          </a:p>
          <a:p>
            <a:r>
              <a:rPr lang="en-US" altLang="ko-KR" sz="1200" dirty="0">
                <a:latin typeface="Malgun Gothic" charset="-127"/>
                <a:ea typeface="Malgun Gothic" charset="-127"/>
                <a:cs typeface="Malgun Gothic" charset="-127"/>
              </a:rPr>
              <a:t>Testing Levels:</a:t>
            </a:r>
          </a:p>
          <a:p>
            <a:pPr marL="171450" indent="-171450">
              <a:buFont typeface="Arial" panose="020B0604020202020204" pitchFamily="34" charset="0"/>
              <a:buChar char="•"/>
            </a:pPr>
            <a:r>
              <a:rPr lang="en-US" altLang="ko-KR" sz="1200" dirty="0">
                <a:latin typeface="Malgun Gothic" charset="-127"/>
                <a:ea typeface="Malgun Gothic" charset="-127"/>
                <a:cs typeface="Malgun Gothic" charset="-127"/>
              </a:rPr>
              <a:t>System Testing</a:t>
            </a:r>
          </a:p>
          <a:p>
            <a:pPr marL="171450" indent="-171450">
              <a:buFont typeface="Arial" panose="020B0604020202020204" pitchFamily="34" charset="0"/>
              <a:buChar char="•"/>
            </a:pPr>
            <a:r>
              <a:rPr lang="en-US" altLang="ko-KR" sz="1200" dirty="0">
                <a:latin typeface="Malgun Gothic" charset="-127"/>
                <a:ea typeface="Malgun Gothic" charset="-127"/>
                <a:cs typeface="Malgun Gothic" charset="-127"/>
              </a:rPr>
              <a:t>Acceptance Testing</a:t>
            </a:r>
          </a:p>
        </p:txBody>
      </p:sp>
    </p:spTree>
    <p:extLst>
      <p:ext uri="{BB962C8B-B14F-4D97-AF65-F5344CB8AC3E}">
        <p14:creationId xmlns:p14="http://schemas.microsoft.com/office/powerpoint/2010/main" val="248728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6670622"/>
            <a:ext cx="12192000" cy="1873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627" t="27840" r="33749" b="33330"/>
          <a:stretch/>
        </p:blipFill>
        <p:spPr>
          <a:xfrm>
            <a:off x="10358203" y="353586"/>
            <a:ext cx="1603946" cy="1287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7" y="370380"/>
            <a:ext cx="2314221" cy="633366"/>
          </a:xfrm>
          <a:prstGeom prst="rect">
            <a:avLst/>
          </a:prstGeom>
        </p:spPr>
      </p:pic>
      <p:sp>
        <p:nvSpPr>
          <p:cNvPr id="8" name="TextBox 7"/>
          <p:cNvSpPr txBox="1"/>
          <p:nvPr/>
        </p:nvSpPr>
        <p:spPr>
          <a:xfrm>
            <a:off x="441750" y="1440804"/>
            <a:ext cx="8168849" cy="430887"/>
          </a:xfrm>
          <a:prstGeom prst="rect">
            <a:avLst/>
          </a:prstGeom>
          <a:noFill/>
        </p:spPr>
        <p:txBody>
          <a:bodyPr wrap="square" rtlCol="0">
            <a:spAutoFit/>
          </a:bodyPr>
          <a:lstStyle/>
          <a:p>
            <a:r>
              <a:rPr lang="en-US" sz="2200" dirty="0">
                <a:solidFill>
                  <a:srgbClr val="277BC4"/>
                </a:solidFill>
                <a:latin typeface="Avenir Book" charset="0"/>
                <a:ea typeface="Avenir Book" charset="0"/>
                <a:cs typeface="Avenir Book" charset="0"/>
              </a:rPr>
              <a:t>Template for pilot case</a:t>
            </a:r>
          </a:p>
        </p:txBody>
      </p:sp>
      <p:sp>
        <p:nvSpPr>
          <p:cNvPr id="11" name="Rectangle 10"/>
          <p:cNvSpPr/>
          <p:nvPr/>
        </p:nvSpPr>
        <p:spPr>
          <a:xfrm>
            <a:off x="0" y="-77"/>
            <a:ext cx="12192000" cy="187377"/>
          </a:xfrm>
          <a:prstGeom prst="rect">
            <a:avLst/>
          </a:prstGeom>
          <a:solidFill>
            <a:srgbClr val="489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B858F23-6D15-5F43-A2B4-21F2A2D459B2}" type="slidenum">
              <a:rPr lang="en-US" smtClean="0"/>
              <a:t>9</a:t>
            </a:fld>
            <a:endParaRPr lang="en-US"/>
          </a:p>
        </p:txBody>
      </p:sp>
      <p:graphicFrame>
        <p:nvGraphicFramePr>
          <p:cNvPr id="9" name="Table 9">
            <a:extLst>
              <a:ext uri="{FF2B5EF4-FFF2-40B4-BE49-F238E27FC236}">
                <a16:creationId xmlns:a16="http://schemas.microsoft.com/office/drawing/2014/main" id="{8EBE7FA6-9763-4230-914C-9944BFBDD774}"/>
              </a:ext>
            </a:extLst>
          </p:cNvPr>
          <p:cNvGraphicFramePr>
            <a:graphicFrameLocks noGrp="1"/>
          </p:cNvGraphicFramePr>
          <p:nvPr>
            <p:extLst>
              <p:ext uri="{D42A27DB-BD31-4B8C-83A1-F6EECF244321}">
                <p14:modId xmlns:p14="http://schemas.microsoft.com/office/powerpoint/2010/main" val="80919698"/>
              </p:ext>
            </p:extLst>
          </p:nvPr>
        </p:nvGraphicFramePr>
        <p:xfrm>
          <a:off x="482599" y="2093638"/>
          <a:ext cx="10784491" cy="2128980"/>
        </p:xfrm>
        <a:graphic>
          <a:graphicData uri="http://schemas.openxmlformats.org/drawingml/2006/table">
            <a:tbl>
              <a:tblPr firstRow="1" bandRow="1">
                <a:tableStyleId>{5C22544A-7EE6-4342-B048-85BDC9FD1C3A}</a:tableStyleId>
              </a:tblPr>
              <a:tblGrid>
                <a:gridCol w="620987">
                  <a:extLst>
                    <a:ext uri="{9D8B030D-6E8A-4147-A177-3AD203B41FA5}">
                      <a16:colId xmlns:a16="http://schemas.microsoft.com/office/drawing/2014/main" val="1893424802"/>
                    </a:ext>
                  </a:extLst>
                </a:gridCol>
                <a:gridCol w="2287279">
                  <a:extLst>
                    <a:ext uri="{9D8B030D-6E8A-4147-A177-3AD203B41FA5}">
                      <a16:colId xmlns:a16="http://schemas.microsoft.com/office/drawing/2014/main" val="2587322510"/>
                    </a:ext>
                  </a:extLst>
                </a:gridCol>
                <a:gridCol w="2081575">
                  <a:extLst>
                    <a:ext uri="{9D8B030D-6E8A-4147-A177-3AD203B41FA5}">
                      <a16:colId xmlns:a16="http://schemas.microsoft.com/office/drawing/2014/main" val="584524551"/>
                    </a:ext>
                  </a:extLst>
                </a:gridCol>
                <a:gridCol w="1669008">
                  <a:extLst>
                    <a:ext uri="{9D8B030D-6E8A-4147-A177-3AD203B41FA5}">
                      <a16:colId xmlns:a16="http://schemas.microsoft.com/office/drawing/2014/main" val="1835027255"/>
                    </a:ext>
                  </a:extLst>
                </a:gridCol>
                <a:gridCol w="2250351">
                  <a:extLst>
                    <a:ext uri="{9D8B030D-6E8A-4147-A177-3AD203B41FA5}">
                      <a16:colId xmlns:a16="http://schemas.microsoft.com/office/drawing/2014/main" val="665835190"/>
                    </a:ext>
                  </a:extLst>
                </a:gridCol>
                <a:gridCol w="1875291">
                  <a:extLst>
                    <a:ext uri="{9D8B030D-6E8A-4147-A177-3AD203B41FA5}">
                      <a16:colId xmlns:a16="http://schemas.microsoft.com/office/drawing/2014/main" val="1394770990"/>
                    </a:ext>
                  </a:extLst>
                </a:gridCol>
              </a:tblGrid>
              <a:tr h="483060">
                <a:tc>
                  <a:txBody>
                    <a:bodyPr/>
                    <a:lstStyle/>
                    <a:p>
                      <a:r>
                        <a:rPr lang="en-US" sz="1600" b="0" dirty="0">
                          <a:latin typeface="Avenir Book" panose="02000503020000020003"/>
                        </a:rPr>
                        <a:t>#</a:t>
                      </a:r>
                    </a:p>
                  </a:txBody>
                  <a:tcPr/>
                </a:tc>
                <a:tc>
                  <a:txBody>
                    <a:bodyPr/>
                    <a:lstStyle/>
                    <a:p>
                      <a:pPr algn="ctr"/>
                      <a:r>
                        <a:rPr lang="en-US" sz="1600" b="0" dirty="0">
                          <a:latin typeface="Avenir Book" panose="02000503020000020003"/>
                        </a:rPr>
                        <a:t>Use case scenarios</a:t>
                      </a:r>
                    </a:p>
                  </a:txBody>
                  <a:tcPr/>
                </a:tc>
                <a:tc>
                  <a:txBody>
                    <a:bodyPr/>
                    <a:lstStyle/>
                    <a:p>
                      <a:pPr algn="ctr"/>
                      <a:r>
                        <a:rPr lang="en-US" sz="1600" b="0" dirty="0">
                          <a:latin typeface="Avenir Book" panose="02000503020000020003"/>
                        </a:rPr>
                        <a:t>Technical Context</a:t>
                      </a:r>
                    </a:p>
                  </a:txBody>
                  <a:tcPr/>
                </a:tc>
                <a:tc>
                  <a:txBody>
                    <a:bodyPr/>
                    <a:lstStyle/>
                    <a:p>
                      <a:pPr algn="ctr"/>
                      <a:r>
                        <a:rPr lang="en-US" sz="1600" b="0" dirty="0">
                          <a:latin typeface="Avenir Book" panose="02000503020000020003"/>
                        </a:rPr>
                        <a:t>Testing Methods</a:t>
                      </a:r>
                    </a:p>
                  </a:txBody>
                  <a:tcPr/>
                </a:tc>
                <a:tc>
                  <a:txBody>
                    <a:bodyPr/>
                    <a:lstStyle/>
                    <a:p>
                      <a:pPr algn="ctr"/>
                      <a:r>
                        <a:rPr lang="en-US" sz="1600" b="0" dirty="0">
                          <a:latin typeface="Avenir Book" panose="02000503020000020003"/>
                        </a:rPr>
                        <a:t>Testing Approaches</a:t>
                      </a:r>
                    </a:p>
                  </a:txBody>
                  <a:tcPr/>
                </a:tc>
                <a:tc>
                  <a:txBody>
                    <a:bodyPr/>
                    <a:lstStyle/>
                    <a:p>
                      <a:pPr algn="ctr"/>
                      <a:r>
                        <a:rPr lang="en-US" sz="1600" b="0" dirty="0">
                          <a:latin typeface="Avenir Book" panose="02000503020000020003"/>
                        </a:rPr>
                        <a:t>Testing Levels</a:t>
                      </a:r>
                    </a:p>
                  </a:txBody>
                  <a:tcPr/>
                </a:tc>
                <a:extLst>
                  <a:ext uri="{0D108BD9-81ED-4DB2-BD59-A6C34878D82A}">
                    <a16:rowId xmlns:a16="http://schemas.microsoft.com/office/drawing/2014/main" val="1267887043"/>
                  </a:ext>
                </a:extLst>
              </a:tr>
              <a:tr h="483060">
                <a:tc>
                  <a:txBody>
                    <a:bodyPr/>
                    <a:lstStyle/>
                    <a:p>
                      <a:endParaRPr lang="en-US" sz="1600" dirty="0">
                        <a:latin typeface="Avenir Book" panose="02000503020000020003"/>
                      </a:endParaRPr>
                    </a:p>
                  </a:txBody>
                  <a:tcPr/>
                </a:tc>
                <a:tc>
                  <a:txBody>
                    <a:bodyPr/>
                    <a:lstStyle/>
                    <a:p>
                      <a:r>
                        <a:rPr lang="en-US" sz="1600" dirty="0">
                          <a:latin typeface="Avenir Book" panose="02000503020000020003"/>
                        </a:rPr>
                        <a:t>Use case, Usage Scenarios, User story, Requirement, Spec.</a:t>
                      </a:r>
                    </a:p>
                  </a:txBody>
                  <a:tcPr/>
                </a:tc>
                <a:tc>
                  <a:txBody>
                    <a:bodyPr/>
                    <a:lstStyle/>
                    <a:p>
                      <a:r>
                        <a:rPr lang="en-US" sz="1600" dirty="0">
                          <a:latin typeface="Avenir Book" panose="02000503020000020003"/>
                        </a:rPr>
                        <a:t>Achievements, Goals, System context and others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Book" panose="02000503020000020003"/>
                        </a:rPr>
                        <a:t>Verification (Static), Validation (Dynamic)</a:t>
                      </a:r>
                    </a:p>
                  </a:txBody>
                  <a:tcPr/>
                </a:tc>
                <a:tc>
                  <a:txBody>
                    <a:bodyPr/>
                    <a:lstStyle/>
                    <a:p>
                      <a:r>
                        <a:rPr lang="en-US" sz="1600" dirty="0">
                          <a:latin typeface="Avenir Book" panose="02000503020000020003"/>
                        </a:rPr>
                        <a:t>Usability, Black Box , White Box, Gray Box, Certification, Clinical Trials</a:t>
                      </a:r>
                    </a:p>
                  </a:txBody>
                  <a:tcPr/>
                </a:tc>
                <a:tc>
                  <a:txBody>
                    <a:bodyPr/>
                    <a:lstStyle/>
                    <a:p>
                      <a:r>
                        <a:rPr lang="en-US" sz="1600" dirty="0">
                          <a:latin typeface="Avenir Book" panose="02000503020000020003"/>
                        </a:rPr>
                        <a:t>Unit, Integration, System, Acceptance</a:t>
                      </a:r>
                    </a:p>
                  </a:txBody>
                  <a:tcPr/>
                </a:tc>
                <a:extLst>
                  <a:ext uri="{0D108BD9-81ED-4DB2-BD59-A6C34878D82A}">
                    <a16:rowId xmlns:a16="http://schemas.microsoft.com/office/drawing/2014/main" val="1724621876"/>
                  </a:ext>
                </a:extLst>
              </a:tr>
              <a:tr h="483060">
                <a:tc>
                  <a:txBody>
                    <a:bodyPr/>
                    <a:lstStyle/>
                    <a:p>
                      <a:r>
                        <a:rPr lang="en-US" sz="1600" dirty="0">
                          <a:latin typeface="Avenir Book" panose="02000503020000020003"/>
                        </a:rPr>
                        <a:t>Ex.</a:t>
                      </a:r>
                    </a:p>
                  </a:txBody>
                  <a:tcPr/>
                </a:tc>
                <a:tc>
                  <a:txBody>
                    <a:bodyPr/>
                    <a:lstStyle/>
                    <a:p>
                      <a:r>
                        <a:rPr lang="en-US" sz="1600" dirty="0">
                          <a:latin typeface="Avenir Book" panose="02000503020000020003"/>
                        </a:rPr>
                        <a:t>A user want to search by keywords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Book" panose="02000503020000020003"/>
                        </a:rPr>
                        <a:t>Matchmaking system</a:t>
                      </a:r>
                    </a:p>
                  </a:txBody>
                  <a:tcPr/>
                </a:tc>
                <a:tc>
                  <a:txBody>
                    <a:bodyPr/>
                    <a:lstStyle/>
                    <a:p>
                      <a:r>
                        <a:rPr lang="en-US" sz="1600" dirty="0">
                          <a:latin typeface="Avenir Book" panose="02000503020000020003"/>
                        </a:rPr>
                        <a:t>Verification</a:t>
                      </a:r>
                    </a:p>
                  </a:txBody>
                  <a:tcPr/>
                </a:tc>
                <a:tc>
                  <a:txBody>
                    <a:bodyPr/>
                    <a:lstStyle/>
                    <a:p>
                      <a:r>
                        <a:rPr lang="en-US" sz="1600" dirty="0">
                          <a:latin typeface="Avenir Book" panose="02000503020000020003"/>
                        </a:rPr>
                        <a:t>Gray Box</a:t>
                      </a:r>
                    </a:p>
                  </a:txBody>
                  <a:tcPr/>
                </a:tc>
                <a:tc>
                  <a:txBody>
                    <a:bodyPr/>
                    <a:lstStyle/>
                    <a:p>
                      <a:r>
                        <a:rPr lang="en-US" sz="1600" dirty="0">
                          <a:latin typeface="Avenir Book" panose="02000503020000020003"/>
                        </a:rPr>
                        <a:t>System</a:t>
                      </a:r>
                    </a:p>
                  </a:txBody>
                  <a:tcPr/>
                </a:tc>
                <a:extLst>
                  <a:ext uri="{0D108BD9-81ED-4DB2-BD59-A6C34878D82A}">
                    <a16:rowId xmlns:a16="http://schemas.microsoft.com/office/drawing/2014/main" val="2405997466"/>
                  </a:ext>
                </a:extLst>
              </a:tr>
            </a:tbl>
          </a:graphicData>
        </a:graphic>
      </p:graphicFrame>
      <p:graphicFrame>
        <p:nvGraphicFramePr>
          <p:cNvPr id="12" name="Table 9">
            <a:extLst>
              <a:ext uri="{FF2B5EF4-FFF2-40B4-BE49-F238E27FC236}">
                <a16:creationId xmlns:a16="http://schemas.microsoft.com/office/drawing/2014/main" id="{4DFD097D-0126-4E74-8D30-122BA54B2FA9}"/>
              </a:ext>
            </a:extLst>
          </p:cNvPr>
          <p:cNvGraphicFramePr>
            <a:graphicFrameLocks noGrp="1"/>
          </p:cNvGraphicFramePr>
          <p:nvPr>
            <p:extLst>
              <p:ext uri="{D42A27DB-BD31-4B8C-83A1-F6EECF244321}">
                <p14:modId xmlns:p14="http://schemas.microsoft.com/office/powerpoint/2010/main" val="1460330795"/>
              </p:ext>
            </p:extLst>
          </p:nvPr>
        </p:nvGraphicFramePr>
        <p:xfrm>
          <a:off x="482599" y="4493551"/>
          <a:ext cx="10784490" cy="1809364"/>
        </p:xfrm>
        <a:graphic>
          <a:graphicData uri="http://schemas.openxmlformats.org/drawingml/2006/table">
            <a:tbl>
              <a:tblPr firstRow="1" bandRow="1">
                <a:tableStyleId>{5C22544A-7EE6-4342-B048-85BDC9FD1C3A}</a:tableStyleId>
              </a:tblPr>
              <a:tblGrid>
                <a:gridCol w="1337580">
                  <a:extLst>
                    <a:ext uri="{9D8B030D-6E8A-4147-A177-3AD203B41FA5}">
                      <a16:colId xmlns:a16="http://schemas.microsoft.com/office/drawing/2014/main" val="1893424802"/>
                    </a:ext>
                  </a:extLst>
                </a:gridCol>
                <a:gridCol w="1235757">
                  <a:extLst>
                    <a:ext uri="{9D8B030D-6E8A-4147-A177-3AD203B41FA5}">
                      <a16:colId xmlns:a16="http://schemas.microsoft.com/office/drawing/2014/main" val="1037547684"/>
                    </a:ext>
                  </a:extLst>
                </a:gridCol>
                <a:gridCol w="1266397">
                  <a:extLst>
                    <a:ext uri="{9D8B030D-6E8A-4147-A177-3AD203B41FA5}">
                      <a16:colId xmlns:a16="http://schemas.microsoft.com/office/drawing/2014/main" val="993269458"/>
                    </a:ext>
                  </a:extLst>
                </a:gridCol>
                <a:gridCol w="2046936">
                  <a:extLst>
                    <a:ext uri="{9D8B030D-6E8A-4147-A177-3AD203B41FA5}">
                      <a16:colId xmlns:a16="http://schemas.microsoft.com/office/drawing/2014/main" val="2362375708"/>
                    </a:ext>
                  </a:extLst>
                </a:gridCol>
                <a:gridCol w="1376855">
                  <a:extLst>
                    <a:ext uri="{9D8B030D-6E8A-4147-A177-3AD203B41FA5}">
                      <a16:colId xmlns:a16="http://schemas.microsoft.com/office/drawing/2014/main" val="4162210137"/>
                    </a:ext>
                  </a:extLst>
                </a:gridCol>
                <a:gridCol w="1008597">
                  <a:extLst>
                    <a:ext uri="{9D8B030D-6E8A-4147-A177-3AD203B41FA5}">
                      <a16:colId xmlns:a16="http://schemas.microsoft.com/office/drawing/2014/main" val="2587322510"/>
                    </a:ext>
                  </a:extLst>
                </a:gridCol>
                <a:gridCol w="2512368">
                  <a:extLst>
                    <a:ext uri="{9D8B030D-6E8A-4147-A177-3AD203B41FA5}">
                      <a16:colId xmlns:a16="http://schemas.microsoft.com/office/drawing/2014/main" val="584524551"/>
                    </a:ext>
                  </a:extLst>
                </a:gridCol>
              </a:tblGrid>
              <a:tr h="407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venir Book" panose="02000503020000020003"/>
                        </a:rPr>
                        <a:t>Responsible organization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venir Book" panose="02000503020000020003"/>
                        </a:rPr>
                        <a:t>Test 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venir Book" panose="02000503020000020003"/>
                        </a:rPr>
                        <a:t>Date to accomplish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venir Book" panose="02000503020000020003"/>
                        </a:rPr>
                        <a:t>Usability challenge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venir Book" panose="02000503020000020003"/>
                        </a:rPr>
                        <a:t>Test Output Format</a:t>
                      </a:r>
                    </a:p>
                  </a:txBody>
                  <a:tcPr/>
                </a:tc>
                <a:tc>
                  <a:txBody>
                    <a:bodyPr/>
                    <a:lstStyle/>
                    <a:p>
                      <a:pPr algn="ctr"/>
                      <a:r>
                        <a:rPr lang="en-US" sz="1600" b="0" dirty="0">
                          <a:latin typeface="Avenir Book" panose="02000503020000020003"/>
                        </a:rPr>
                        <a:t>KPI</a:t>
                      </a:r>
                    </a:p>
                  </a:txBody>
                  <a:tcPr/>
                </a:tc>
                <a:tc>
                  <a:txBody>
                    <a:bodyPr/>
                    <a:lstStyle/>
                    <a:p>
                      <a:pPr algn="ctr"/>
                      <a:r>
                        <a:rPr lang="en-US" sz="1600" b="0" dirty="0">
                          <a:latin typeface="Avenir Book" panose="02000503020000020003"/>
                        </a:rPr>
                        <a:t>Results</a:t>
                      </a:r>
                    </a:p>
                  </a:txBody>
                  <a:tcPr/>
                </a:tc>
                <a:extLst>
                  <a:ext uri="{0D108BD9-81ED-4DB2-BD59-A6C34878D82A}">
                    <a16:rowId xmlns:a16="http://schemas.microsoft.com/office/drawing/2014/main" val="1267887043"/>
                  </a:ext>
                </a:extLst>
              </a:tr>
              <a:tr h="407284">
                <a:tc>
                  <a:txBody>
                    <a:bodyPr/>
                    <a:lstStyle/>
                    <a:p>
                      <a:r>
                        <a:rPr lang="en-US" sz="1600" dirty="0">
                          <a:latin typeface="Avenir Book" panose="02000503020000020003"/>
                        </a:rPr>
                        <a:t>Testing person</a:t>
                      </a:r>
                    </a:p>
                  </a:txBody>
                  <a:tcPr/>
                </a:tc>
                <a:tc>
                  <a:txBody>
                    <a:bodyPr/>
                    <a:lstStyle/>
                    <a:p>
                      <a:r>
                        <a:rPr lang="en-US" sz="1600" dirty="0">
                          <a:latin typeface="Avenir Book" panose="02000503020000020003"/>
                        </a:rPr>
                        <a:t>Audience, Patients, End-users</a:t>
                      </a:r>
                    </a:p>
                  </a:txBody>
                  <a:tcPr/>
                </a:tc>
                <a:tc>
                  <a:txBody>
                    <a:bodyPr/>
                    <a:lstStyle/>
                    <a:p>
                      <a:r>
                        <a:rPr lang="en-US" sz="1600" dirty="0">
                          <a:latin typeface="Avenir Book" panose="02000503020000020003"/>
                        </a:rPr>
                        <a:t>Deadline</a:t>
                      </a:r>
                    </a:p>
                  </a:txBody>
                  <a:tcPr/>
                </a:tc>
                <a:tc>
                  <a:txBody>
                    <a:bodyPr/>
                    <a:lstStyle/>
                    <a:p>
                      <a:r>
                        <a:rPr lang="en-US" sz="1600" dirty="0">
                          <a:latin typeface="Avenir Book" panose="02000503020000020003"/>
                        </a:rPr>
                        <a:t>User-centric, How easy to use, design goals</a:t>
                      </a:r>
                    </a:p>
                  </a:txBody>
                  <a:tcPr/>
                </a:tc>
                <a:tc>
                  <a:txBody>
                    <a:bodyPr/>
                    <a:lstStyle/>
                    <a:p>
                      <a:r>
                        <a:rPr lang="en-US" sz="1600" dirty="0">
                          <a:latin typeface="Avenir Book" panose="02000503020000020003"/>
                        </a:rPr>
                        <a:t>Doc, SW, Certification</a:t>
                      </a:r>
                    </a:p>
                  </a:txBody>
                  <a:tcPr/>
                </a:tc>
                <a:tc>
                  <a:txBody>
                    <a:bodyPr/>
                    <a:lstStyle/>
                    <a:p>
                      <a:r>
                        <a:rPr lang="en-US" sz="1600" dirty="0">
                          <a:latin typeface="Avenir Book" panose="02000503020000020003"/>
                        </a:rPr>
                        <a:t>PGP KPI</a:t>
                      </a:r>
                    </a:p>
                  </a:txBody>
                  <a:tcPr/>
                </a:tc>
                <a:tc>
                  <a:txBody>
                    <a:bodyPr/>
                    <a:lstStyle/>
                    <a:p>
                      <a:r>
                        <a:rPr lang="en-US" sz="1600" dirty="0">
                          <a:latin typeface="Avenir Book" panose="02000503020000020003"/>
                        </a:rPr>
                        <a:t>Pass, Fail, Block and Comments</a:t>
                      </a:r>
                    </a:p>
                  </a:txBody>
                  <a:tcPr/>
                </a:tc>
                <a:extLst>
                  <a:ext uri="{0D108BD9-81ED-4DB2-BD59-A6C34878D82A}">
                    <a16:rowId xmlns:a16="http://schemas.microsoft.com/office/drawing/2014/main" val="1724621876"/>
                  </a:ext>
                </a:extLst>
              </a:tr>
              <a:tr h="407284">
                <a:tc>
                  <a:txBody>
                    <a:bodyPr/>
                    <a:lstStyle/>
                    <a:p>
                      <a:r>
                        <a:rPr lang="en-US" sz="1600" dirty="0" err="1">
                          <a:latin typeface="Avenir Book" panose="02000503020000020003"/>
                        </a:rPr>
                        <a:t>Woorisoft</a:t>
                      </a:r>
                      <a:endParaRPr lang="en-US" sz="1600" dirty="0">
                        <a:latin typeface="Avenir Book" panose="02000503020000020003"/>
                      </a:endParaRPr>
                    </a:p>
                  </a:txBody>
                  <a:tcPr/>
                </a:tc>
                <a:tc>
                  <a:txBody>
                    <a:bodyPr/>
                    <a:lstStyle/>
                    <a:p>
                      <a:r>
                        <a:rPr lang="en-US" sz="1600" dirty="0">
                          <a:latin typeface="Avenir Book" panose="02000503020000020003"/>
                        </a:rPr>
                        <a:t>Tester</a:t>
                      </a:r>
                    </a:p>
                  </a:txBody>
                  <a:tcPr/>
                </a:tc>
                <a:tc>
                  <a:txBody>
                    <a:bodyPr/>
                    <a:lstStyle/>
                    <a:p>
                      <a:r>
                        <a:rPr lang="en-US" sz="1600" dirty="0">
                          <a:latin typeface="Avenir Book" panose="02000503020000020003"/>
                        </a:rPr>
                        <a:t>M24</a:t>
                      </a:r>
                    </a:p>
                  </a:txBody>
                  <a:tcPr/>
                </a:tc>
                <a:tc>
                  <a:txBody>
                    <a:bodyPr/>
                    <a:lstStyle/>
                    <a:p>
                      <a:r>
                        <a:rPr lang="en-US" sz="1600" dirty="0">
                          <a:latin typeface="Avenir Book" panose="02000503020000020003"/>
                        </a:rPr>
                        <a:t>Mobile phone</a:t>
                      </a:r>
                    </a:p>
                  </a:txBody>
                  <a:tcPr/>
                </a:tc>
                <a:tc>
                  <a:txBody>
                    <a:bodyPr/>
                    <a:lstStyle/>
                    <a:p>
                      <a:r>
                        <a:rPr lang="en-US" sz="1600" dirty="0">
                          <a:latin typeface="Avenir Book" panose="02000503020000020003"/>
                        </a:rPr>
                        <a:t>Doc</a:t>
                      </a:r>
                    </a:p>
                  </a:txBody>
                  <a:tcPr/>
                </a:tc>
                <a:tc>
                  <a:txBody>
                    <a:bodyPr/>
                    <a:lstStyle/>
                    <a:p>
                      <a:endParaRPr lang="en-US" sz="1600" dirty="0">
                        <a:latin typeface="Avenir Book" panose="02000503020000020003"/>
                      </a:endParaRPr>
                    </a:p>
                  </a:txBody>
                  <a:tcPr/>
                </a:tc>
                <a:tc>
                  <a:txBody>
                    <a:bodyPr/>
                    <a:lstStyle/>
                    <a:p>
                      <a:r>
                        <a:rPr lang="en-US" sz="1600" dirty="0">
                          <a:latin typeface="Avenir Book" panose="02000503020000020003"/>
                        </a:rPr>
                        <a:t>Pass</a:t>
                      </a:r>
                    </a:p>
                  </a:txBody>
                  <a:tcPr/>
                </a:tc>
                <a:extLst>
                  <a:ext uri="{0D108BD9-81ED-4DB2-BD59-A6C34878D82A}">
                    <a16:rowId xmlns:a16="http://schemas.microsoft.com/office/drawing/2014/main" val="2405997466"/>
                  </a:ext>
                </a:extLst>
              </a:tr>
            </a:tbl>
          </a:graphicData>
        </a:graphic>
      </p:graphicFrame>
      <p:sp>
        <p:nvSpPr>
          <p:cNvPr id="23" name="TextBox 22">
            <a:extLst>
              <a:ext uri="{FF2B5EF4-FFF2-40B4-BE49-F238E27FC236}">
                <a16:creationId xmlns:a16="http://schemas.microsoft.com/office/drawing/2014/main" id="{35E70697-9BC0-4859-8E29-DCFF42BD7FCC}"/>
              </a:ext>
            </a:extLst>
          </p:cNvPr>
          <p:cNvSpPr txBox="1"/>
          <p:nvPr/>
        </p:nvSpPr>
        <p:spPr>
          <a:xfrm>
            <a:off x="0" y="2093638"/>
            <a:ext cx="490840" cy="369332"/>
          </a:xfrm>
          <a:prstGeom prst="rect">
            <a:avLst/>
          </a:prstGeom>
          <a:noFill/>
        </p:spPr>
        <p:txBody>
          <a:bodyPr wrap="none" rtlCol="0">
            <a:spAutoFit/>
          </a:bodyPr>
          <a:lstStyle/>
          <a:p>
            <a:r>
              <a:rPr lang="en-US" dirty="0"/>
              <a:t>①</a:t>
            </a:r>
          </a:p>
        </p:txBody>
      </p:sp>
      <p:sp>
        <p:nvSpPr>
          <p:cNvPr id="24" name="TextBox 23">
            <a:extLst>
              <a:ext uri="{FF2B5EF4-FFF2-40B4-BE49-F238E27FC236}">
                <a16:creationId xmlns:a16="http://schemas.microsoft.com/office/drawing/2014/main" id="{A764534D-3F89-42C9-9FB4-E20483F77C0C}"/>
              </a:ext>
            </a:extLst>
          </p:cNvPr>
          <p:cNvSpPr txBox="1"/>
          <p:nvPr/>
        </p:nvSpPr>
        <p:spPr>
          <a:xfrm>
            <a:off x="-8241" y="4516435"/>
            <a:ext cx="490840" cy="369332"/>
          </a:xfrm>
          <a:prstGeom prst="rect">
            <a:avLst/>
          </a:prstGeom>
          <a:noFill/>
        </p:spPr>
        <p:txBody>
          <a:bodyPr wrap="none" rtlCol="0">
            <a:spAutoFit/>
          </a:bodyPr>
          <a:lstStyle/>
          <a:p>
            <a:r>
              <a:rPr lang="en-US" dirty="0"/>
              <a:t>②</a:t>
            </a:r>
          </a:p>
        </p:txBody>
      </p:sp>
      <p:graphicFrame>
        <p:nvGraphicFramePr>
          <p:cNvPr id="25" name="Table 25">
            <a:extLst>
              <a:ext uri="{FF2B5EF4-FFF2-40B4-BE49-F238E27FC236}">
                <a16:creationId xmlns:a16="http://schemas.microsoft.com/office/drawing/2014/main" id="{852ECB31-C3C1-49A4-8C4F-D6988DFC2C7B}"/>
              </a:ext>
            </a:extLst>
          </p:cNvPr>
          <p:cNvGraphicFramePr>
            <a:graphicFrameLocks noGrp="1"/>
          </p:cNvGraphicFramePr>
          <p:nvPr>
            <p:extLst>
              <p:ext uri="{D42A27DB-BD31-4B8C-83A1-F6EECF244321}">
                <p14:modId xmlns:p14="http://schemas.microsoft.com/office/powerpoint/2010/main" val="3792749661"/>
              </p:ext>
            </p:extLst>
          </p:nvPr>
        </p:nvGraphicFramePr>
        <p:xfrm>
          <a:off x="5412826" y="1606278"/>
          <a:ext cx="5854263" cy="365877"/>
        </p:xfrm>
        <a:graphic>
          <a:graphicData uri="http://schemas.openxmlformats.org/drawingml/2006/table">
            <a:tbl>
              <a:tblPr firstRow="1" bandRow="1">
                <a:tableStyleId>{5C22544A-7EE6-4342-B048-85BDC9FD1C3A}</a:tableStyleId>
              </a:tblPr>
              <a:tblGrid>
                <a:gridCol w="2367679">
                  <a:extLst>
                    <a:ext uri="{9D8B030D-6E8A-4147-A177-3AD203B41FA5}">
                      <a16:colId xmlns:a16="http://schemas.microsoft.com/office/drawing/2014/main" val="3436514633"/>
                    </a:ext>
                  </a:extLst>
                </a:gridCol>
                <a:gridCol w="909109">
                  <a:extLst>
                    <a:ext uri="{9D8B030D-6E8A-4147-A177-3AD203B41FA5}">
                      <a16:colId xmlns:a16="http://schemas.microsoft.com/office/drawing/2014/main" val="1536428587"/>
                    </a:ext>
                  </a:extLst>
                </a:gridCol>
                <a:gridCol w="1058963">
                  <a:extLst>
                    <a:ext uri="{9D8B030D-6E8A-4147-A177-3AD203B41FA5}">
                      <a16:colId xmlns:a16="http://schemas.microsoft.com/office/drawing/2014/main" val="3309775152"/>
                    </a:ext>
                  </a:extLst>
                </a:gridCol>
                <a:gridCol w="1518512">
                  <a:extLst>
                    <a:ext uri="{9D8B030D-6E8A-4147-A177-3AD203B41FA5}">
                      <a16:colId xmlns:a16="http://schemas.microsoft.com/office/drawing/2014/main" val="1538841291"/>
                    </a:ext>
                  </a:extLst>
                </a:gridCol>
              </a:tblGrid>
              <a:tr h="365877">
                <a:tc>
                  <a:txBody>
                    <a:bodyPr/>
                    <a:lstStyle/>
                    <a:p>
                      <a:pPr algn="ctr"/>
                      <a:r>
                        <a:rPr lang="en-US" sz="1600" b="0" dirty="0">
                          <a:latin typeface="Avenir Book" panose="02000503020000020003"/>
                        </a:rPr>
                        <a:t>Medical Device Class</a:t>
                      </a:r>
                    </a:p>
                  </a:txBody>
                  <a:tcPr/>
                </a:tc>
                <a:tc>
                  <a:txBody>
                    <a:bodyPr/>
                    <a:lstStyle/>
                    <a:p>
                      <a:r>
                        <a:rPr lang="en-US" sz="1600" b="0" dirty="0">
                          <a:solidFill>
                            <a:schemeClr val="tx1"/>
                          </a:solidFill>
                          <a:latin typeface="Avenir Book" panose="02000503020000020003"/>
                        </a:rPr>
                        <a:t>Class I</a:t>
                      </a:r>
                    </a:p>
                  </a:txBody>
                  <a:tcPr>
                    <a:solidFill>
                      <a:schemeClr val="accent1">
                        <a:lumMod val="20000"/>
                        <a:lumOff val="80000"/>
                      </a:schemeClr>
                    </a:solidFill>
                  </a:tcPr>
                </a:tc>
                <a:tc>
                  <a:txBody>
                    <a:bodyPr/>
                    <a:lstStyle/>
                    <a:p>
                      <a:pPr algn="ctr"/>
                      <a:r>
                        <a:rPr lang="en-US" sz="1600" b="0" dirty="0">
                          <a:latin typeface="Avenir Book" panose="02000503020000020003"/>
                        </a:rPr>
                        <a:t>Country</a:t>
                      </a:r>
                    </a:p>
                  </a:txBody>
                  <a:tcPr/>
                </a:tc>
                <a:tc>
                  <a:txBody>
                    <a:bodyPr/>
                    <a:lstStyle/>
                    <a:p>
                      <a:r>
                        <a:rPr lang="en-US" sz="1600" b="0" dirty="0">
                          <a:solidFill>
                            <a:schemeClr val="tx1"/>
                          </a:solidFill>
                          <a:latin typeface="Avenir Book" panose="02000503020000020003"/>
                        </a:rPr>
                        <a:t>Rep. of Korea</a:t>
                      </a:r>
                    </a:p>
                  </a:txBody>
                  <a:tcPr>
                    <a:solidFill>
                      <a:schemeClr val="accent1">
                        <a:lumMod val="20000"/>
                        <a:lumOff val="80000"/>
                      </a:schemeClr>
                    </a:solidFill>
                  </a:tcPr>
                </a:tc>
                <a:extLst>
                  <a:ext uri="{0D108BD9-81ED-4DB2-BD59-A6C34878D82A}">
                    <a16:rowId xmlns:a16="http://schemas.microsoft.com/office/drawing/2014/main" val="2195815561"/>
                  </a:ext>
                </a:extLst>
              </a:tr>
            </a:tbl>
          </a:graphicData>
        </a:graphic>
      </p:graphicFrame>
    </p:spTree>
    <p:extLst>
      <p:ext uri="{BB962C8B-B14F-4D97-AF65-F5344CB8AC3E}">
        <p14:creationId xmlns:p14="http://schemas.microsoft.com/office/powerpoint/2010/main" val="14260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8722</TotalTime>
  <Words>1365</Words>
  <Application>Microsoft Office PowerPoint</Application>
  <PresentationFormat>Widescreen</PresentationFormat>
  <Paragraphs>263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 Book</vt:lpstr>
      <vt:lpstr>Malgun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Roh Keunpil</cp:lastModifiedBy>
  <cp:revision>242</cp:revision>
  <cp:lastPrinted>2018-04-23T20:15:15Z</cp:lastPrinted>
  <dcterms:created xsi:type="dcterms:W3CDTF">2018-04-10T07:10:17Z</dcterms:created>
  <dcterms:modified xsi:type="dcterms:W3CDTF">2019-10-08T05:53:48Z</dcterms:modified>
</cp:coreProperties>
</file>