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3"/>
  </p:notesMasterIdLst>
  <p:handoutMasterIdLst>
    <p:handoutMasterId r:id="rId114"/>
  </p:handoutMasterIdLst>
  <p:sldIdLst>
    <p:sldId id="416" r:id="rId2"/>
    <p:sldId id="581" r:id="rId3"/>
    <p:sldId id="553" r:id="rId4"/>
    <p:sldId id="582" r:id="rId5"/>
    <p:sldId id="518" r:id="rId6"/>
    <p:sldId id="488" r:id="rId7"/>
    <p:sldId id="520" r:id="rId8"/>
    <p:sldId id="562" r:id="rId9"/>
    <p:sldId id="496" r:id="rId10"/>
    <p:sldId id="521" r:id="rId11"/>
    <p:sldId id="525" r:id="rId12"/>
    <p:sldId id="522" r:id="rId13"/>
    <p:sldId id="523" r:id="rId14"/>
    <p:sldId id="524" r:id="rId15"/>
    <p:sldId id="527" r:id="rId16"/>
    <p:sldId id="596" r:id="rId17"/>
    <p:sldId id="526" r:id="rId18"/>
    <p:sldId id="595" r:id="rId19"/>
    <p:sldId id="505" r:id="rId20"/>
    <p:sldId id="538" r:id="rId21"/>
    <p:sldId id="529" r:id="rId22"/>
    <p:sldId id="597" r:id="rId23"/>
    <p:sldId id="530" r:id="rId24"/>
    <p:sldId id="565" r:id="rId25"/>
    <p:sldId id="550" r:id="rId26"/>
    <p:sldId id="568" r:id="rId27"/>
    <p:sldId id="567" r:id="rId28"/>
    <p:sldId id="566" r:id="rId29"/>
    <p:sldId id="548" r:id="rId30"/>
    <p:sldId id="549" r:id="rId31"/>
    <p:sldId id="547" r:id="rId32"/>
    <p:sldId id="500" r:id="rId33"/>
    <p:sldId id="537" r:id="rId34"/>
    <p:sldId id="536" r:id="rId35"/>
    <p:sldId id="511" r:id="rId36"/>
    <p:sldId id="512" r:id="rId37"/>
    <p:sldId id="513" r:id="rId38"/>
    <p:sldId id="546" r:id="rId39"/>
    <p:sldId id="593" r:id="rId40"/>
    <p:sldId id="560" r:id="rId41"/>
    <p:sldId id="531" r:id="rId42"/>
    <p:sldId id="532" r:id="rId43"/>
    <p:sldId id="556" r:id="rId44"/>
    <p:sldId id="594" r:id="rId45"/>
    <p:sldId id="587" r:id="rId46"/>
    <p:sldId id="533" r:id="rId47"/>
    <p:sldId id="534" r:id="rId48"/>
    <p:sldId id="535" r:id="rId49"/>
    <p:sldId id="517" r:id="rId50"/>
    <p:sldId id="606" r:id="rId51"/>
    <p:sldId id="607" r:id="rId52"/>
    <p:sldId id="503" r:id="rId53"/>
    <p:sldId id="608" r:id="rId54"/>
    <p:sldId id="609" r:id="rId55"/>
    <p:sldId id="563" r:id="rId56"/>
    <p:sldId id="602" r:id="rId57"/>
    <p:sldId id="601" r:id="rId58"/>
    <p:sldId id="603" r:id="rId59"/>
    <p:sldId id="611" r:id="rId60"/>
    <p:sldId id="604" r:id="rId61"/>
    <p:sldId id="618" r:id="rId62"/>
    <p:sldId id="605" r:id="rId63"/>
    <p:sldId id="614" r:id="rId64"/>
    <p:sldId id="619" r:id="rId65"/>
    <p:sldId id="626" r:id="rId66"/>
    <p:sldId id="583" r:id="rId67"/>
    <p:sldId id="591" r:id="rId68"/>
    <p:sldId id="592" r:id="rId69"/>
    <p:sldId id="610" r:id="rId70"/>
    <p:sldId id="545" r:id="rId71"/>
    <p:sldId id="621" r:id="rId72"/>
    <p:sldId id="539" r:id="rId73"/>
    <p:sldId id="590" r:id="rId74"/>
    <p:sldId id="586" r:id="rId75"/>
    <p:sldId id="588" r:id="rId76"/>
    <p:sldId id="540" r:id="rId77"/>
    <p:sldId id="551" r:id="rId78"/>
    <p:sldId id="541" r:id="rId79"/>
    <p:sldId id="559" r:id="rId80"/>
    <p:sldId id="542" r:id="rId81"/>
    <p:sldId id="555" r:id="rId82"/>
    <p:sldId id="544" r:id="rId83"/>
    <p:sldId id="569" r:id="rId84"/>
    <p:sldId id="571" r:id="rId85"/>
    <p:sldId id="620" r:id="rId86"/>
    <p:sldId id="625" r:id="rId87"/>
    <p:sldId id="613" r:id="rId88"/>
    <p:sldId id="617" r:id="rId89"/>
    <p:sldId id="616" r:id="rId90"/>
    <p:sldId id="612" r:id="rId91"/>
    <p:sldId id="622" r:id="rId92"/>
    <p:sldId id="624" r:id="rId93"/>
    <p:sldId id="627" r:id="rId94"/>
    <p:sldId id="623" r:id="rId95"/>
    <p:sldId id="552" r:id="rId96"/>
    <p:sldId id="570" r:id="rId97"/>
    <p:sldId id="575" r:id="rId98"/>
    <p:sldId id="600" r:id="rId99"/>
    <p:sldId id="631" r:id="rId100"/>
    <p:sldId id="629" r:id="rId101"/>
    <p:sldId id="630" r:id="rId102"/>
    <p:sldId id="628" r:id="rId103"/>
    <p:sldId id="574" r:id="rId104"/>
    <p:sldId id="615" r:id="rId105"/>
    <p:sldId id="576" r:id="rId106"/>
    <p:sldId id="578" r:id="rId107"/>
    <p:sldId id="573" r:id="rId108"/>
    <p:sldId id="599" r:id="rId109"/>
    <p:sldId id="598" r:id="rId110"/>
    <p:sldId id="492" r:id="rId111"/>
    <p:sldId id="465" r:id="rId112"/>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110">
          <p15:clr>
            <a:srgbClr val="A4A3A4"/>
          </p15:clr>
        </p15:guide>
        <p15:guide id="3" orient="horz" pos="981">
          <p15:clr>
            <a:srgbClr val="A4A3A4"/>
          </p15:clr>
        </p15:guide>
        <p15:guide id="4" orient="horz" pos="3702">
          <p15:clr>
            <a:srgbClr val="A4A3A4"/>
          </p15:clr>
        </p15:guide>
        <p15:guide id="5" pos="2880">
          <p15:clr>
            <a:srgbClr val="A4A3A4"/>
          </p15:clr>
        </p15:guide>
        <p15:guide id="6" pos="5148">
          <p15:clr>
            <a:srgbClr val="A4A3A4"/>
          </p15:clr>
        </p15:guide>
        <p15:guide id="7" pos="249">
          <p15:clr>
            <a:srgbClr val="A4A3A4"/>
          </p15:clr>
        </p15:guide>
        <p15:guide id="8" pos="551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a:srgbClr val="7ECF5D"/>
    <a:srgbClr val="509E2F"/>
    <a:srgbClr val="FF99A3"/>
    <a:srgbClr val="FE5815"/>
    <a:srgbClr val="E1F0FF"/>
    <a:srgbClr val="D9ECFF"/>
    <a:srgbClr val="F3FF81"/>
    <a:srgbClr val="FFA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Style foncé 1 - Accentuation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34" autoAdjust="0"/>
  </p:normalViewPr>
  <p:slideViewPr>
    <p:cSldViewPr>
      <p:cViewPr varScale="1">
        <p:scale>
          <a:sx n="70" d="100"/>
          <a:sy n="70" d="100"/>
        </p:scale>
        <p:origin x="1410" y="72"/>
      </p:cViewPr>
      <p:guideLst>
        <p:guide orient="horz" pos="2160"/>
        <p:guide orient="horz" pos="4110"/>
        <p:guide orient="horz" pos="981"/>
        <p:guide orient="horz" pos="3702"/>
        <p:guide pos="2880"/>
        <p:guide pos="5148"/>
        <p:guide pos="249"/>
        <p:guide pos="5511"/>
      </p:guideLst>
    </p:cSldViewPr>
  </p:slideViewPr>
  <p:notesTextViewPr>
    <p:cViewPr>
      <p:scale>
        <a:sx n="100" d="100"/>
        <a:sy n="100" d="100"/>
      </p:scale>
      <p:origin x="0" y="0"/>
    </p:cViewPr>
  </p:notesTextViewPr>
  <p:notesViewPr>
    <p:cSldViewPr>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notesMaster" Target="notesMasters/notesMaster1.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63DE05-C4A1-4F5E-BA8D-C70F65861BD9}" type="datetimeFigureOut">
              <a:rPr lang="fr-FR" smtClean="0"/>
              <a:t>15/01/2021</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657213-DD48-474D-A210-2F5C6D2D00E9}" type="slidenum">
              <a:rPr lang="fr-FR" smtClean="0"/>
              <a:t>‹N°›</a:t>
            </a:fld>
            <a:endParaRPr lang="fr-FR"/>
          </a:p>
        </p:txBody>
      </p:sp>
    </p:spTree>
    <p:extLst>
      <p:ext uri="{BB962C8B-B14F-4D97-AF65-F5344CB8AC3E}">
        <p14:creationId xmlns:p14="http://schemas.microsoft.com/office/powerpoint/2010/main" val="26068060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454C2B5A-E3E9-44B9-9308-2DF04AE98997}" type="datetimeFigureOut">
              <a:rPr lang="fr-FR"/>
              <a:pPr>
                <a:defRPr/>
              </a:pPr>
              <a:t>15/01/2021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76515A9B-2F9D-4A38-9F96-C38FE1CC43DF}" type="slidenum">
              <a:rPr lang="fr-FR"/>
              <a:pPr>
                <a:defRPr/>
              </a:pPr>
              <a:t>‹N°›</a:t>
            </a:fld>
            <a:endParaRPr lang="fr-FR"/>
          </a:p>
        </p:txBody>
      </p:sp>
    </p:spTree>
    <p:extLst>
      <p:ext uri="{BB962C8B-B14F-4D97-AF65-F5344CB8AC3E}">
        <p14:creationId xmlns:p14="http://schemas.microsoft.com/office/powerpoint/2010/main" val="3567944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515A9B-2F9D-4A38-9F96-C38FE1CC43DF}" type="slidenum">
              <a:rPr lang="fr-FR" smtClean="0"/>
              <a:pPr>
                <a:defRPr/>
              </a:pPr>
              <a:t>36</a:t>
            </a:fld>
            <a:endParaRPr lang="fr-FR"/>
          </a:p>
        </p:txBody>
      </p:sp>
    </p:spTree>
    <p:extLst>
      <p:ext uri="{BB962C8B-B14F-4D97-AF65-F5344CB8AC3E}">
        <p14:creationId xmlns:p14="http://schemas.microsoft.com/office/powerpoint/2010/main" val="529109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515A9B-2F9D-4A38-9F96-C38FE1CC43DF}" type="slidenum">
              <a:rPr lang="fr-FR" smtClean="0"/>
              <a:pPr>
                <a:defRPr/>
              </a:pPr>
              <a:t>41</a:t>
            </a:fld>
            <a:endParaRPr lang="fr-FR"/>
          </a:p>
        </p:txBody>
      </p:sp>
    </p:spTree>
    <p:extLst>
      <p:ext uri="{BB962C8B-B14F-4D97-AF65-F5344CB8AC3E}">
        <p14:creationId xmlns:p14="http://schemas.microsoft.com/office/powerpoint/2010/main" val="3055560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515A9B-2F9D-4A38-9F96-C38FE1CC43DF}" type="slidenum">
              <a:rPr lang="fr-FR" smtClean="0"/>
              <a:pPr>
                <a:defRPr/>
              </a:pPr>
              <a:t>42</a:t>
            </a:fld>
            <a:endParaRPr lang="fr-FR"/>
          </a:p>
        </p:txBody>
      </p:sp>
    </p:spTree>
    <p:extLst>
      <p:ext uri="{BB962C8B-B14F-4D97-AF65-F5344CB8AC3E}">
        <p14:creationId xmlns:p14="http://schemas.microsoft.com/office/powerpoint/2010/main" val="37573296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515A9B-2F9D-4A38-9F96-C38FE1CC43DF}" type="slidenum">
              <a:rPr lang="fr-FR" smtClean="0"/>
              <a:pPr>
                <a:defRPr/>
              </a:pPr>
              <a:t>43</a:t>
            </a:fld>
            <a:endParaRPr lang="fr-FR"/>
          </a:p>
        </p:txBody>
      </p:sp>
    </p:spTree>
    <p:extLst>
      <p:ext uri="{BB962C8B-B14F-4D97-AF65-F5344CB8AC3E}">
        <p14:creationId xmlns:p14="http://schemas.microsoft.com/office/powerpoint/2010/main" val="21641003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515A9B-2F9D-4A38-9F96-C38FE1CC43DF}" type="slidenum">
              <a:rPr lang="fr-FR" smtClean="0"/>
              <a:pPr>
                <a:defRPr/>
              </a:pPr>
              <a:t>46</a:t>
            </a:fld>
            <a:endParaRPr lang="fr-FR"/>
          </a:p>
        </p:txBody>
      </p:sp>
    </p:spTree>
    <p:extLst>
      <p:ext uri="{BB962C8B-B14F-4D97-AF65-F5344CB8AC3E}">
        <p14:creationId xmlns:p14="http://schemas.microsoft.com/office/powerpoint/2010/main" val="40139034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515A9B-2F9D-4A38-9F96-C38FE1CC43DF}" type="slidenum">
              <a:rPr lang="fr-FR" smtClean="0"/>
              <a:pPr>
                <a:defRPr/>
              </a:pPr>
              <a:t>56</a:t>
            </a:fld>
            <a:endParaRPr lang="fr-FR"/>
          </a:p>
        </p:txBody>
      </p:sp>
    </p:spTree>
    <p:extLst>
      <p:ext uri="{BB962C8B-B14F-4D97-AF65-F5344CB8AC3E}">
        <p14:creationId xmlns:p14="http://schemas.microsoft.com/office/powerpoint/2010/main" val="1134997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515A9B-2F9D-4A38-9F96-C38FE1CC43DF}" type="slidenum">
              <a:rPr lang="fr-FR" smtClean="0"/>
              <a:pPr>
                <a:defRPr/>
              </a:pPr>
              <a:t>57</a:t>
            </a:fld>
            <a:endParaRPr lang="fr-FR"/>
          </a:p>
        </p:txBody>
      </p:sp>
    </p:spTree>
    <p:extLst>
      <p:ext uri="{BB962C8B-B14F-4D97-AF65-F5344CB8AC3E}">
        <p14:creationId xmlns:p14="http://schemas.microsoft.com/office/powerpoint/2010/main" val="3438512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76515A9B-2F9D-4A38-9F96-C38FE1CC43DF}" type="slidenum">
              <a:rPr lang="fr-FR" smtClean="0"/>
              <a:pPr>
                <a:defRPr/>
              </a:pPr>
              <a:t>58</a:t>
            </a:fld>
            <a:endParaRPr lang="fr-FR"/>
          </a:p>
        </p:txBody>
      </p:sp>
    </p:spTree>
    <p:extLst>
      <p:ext uri="{BB962C8B-B14F-4D97-AF65-F5344CB8AC3E}">
        <p14:creationId xmlns:p14="http://schemas.microsoft.com/office/powerpoint/2010/main" val="40543989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uverture 1">
    <p:bg bwMode="auto">
      <p:bgPr>
        <a:solidFill>
          <a:schemeClr val="bg1"/>
        </a:solidFill>
        <a:effectLst/>
      </p:bgPr>
    </p:bg>
    <p:spTree>
      <p:nvGrpSpPr>
        <p:cNvPr id="1" name=""/>
        <p:cNvGrpSpPr/>
        <p:nvPr/>
      </p:nvGrpSpPr>
      <p:grpSpPr>
        <a:xfrm>
          <a:off x="0" y="0"/>
          <a:ext cx="0" cy="0"/>
          <a:chOff x="0" y="0"/>
          <a:chExt cx="0" cy="0"/>
        </a:xfrm>
      </p:grpSpPr>
      <p:pic>
        <p:nvPicPr>
          <p:cNvPr id="5" name="Picture 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69913" y="482600"/>
            <a:ext cx="1189037"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539750" y="1844824"/>
            <a:ext cx="4057302" cy="1224136"/>
          </a:xfrm>
        </p:spPr>
        <p:txBody>
          <a:bodyPr/>
          <a:lstStyle>
            <a:lvl1pPr algn="l">
              <a:spcBef>
                <a:spcPts val="0"/>
              </a:spcBef>
              <a:defRPr sz="2800" cap="all" baseline="0">
                <a:solidFill>
                  <a:schemeClr val="accent1"/>
                </a:solidFill>
                <a:latin typeface="Arial" panose="020B0604020202020204" pitchFamily="34" charset="0"/>
                <a:cs typeface="Arial" panose="020B0604020202020204" pitchFamily="34" charset="0"/>
              </a:defRPr>
            </a:lvl1pPr>
          </a:lstStyle>
          <a:p>
            <a:r>
              <a:rPr lang="fr-FR" smtClean="0"/>
              <a:t>Modifiez le style du titre</a:t>
            </a:r>
            <a:endParaRPr lang="fr-FR" dirty="0"/>
          </a:p>
        </p:txBody>
      </p:sp>
      <p:sp>
        <p:nvSpPr>
          <p:cNvPr id="3" name="Sous-titre 2"/>
          <p:cNvSpPr>
            <a:spLocks noGrp="1"/>
          </p:cNvSpPr>
          <p:nvPr>
            <p:ph type="subTitle" idx="1"/>
          </p:nvPr>
        </p:nvSpPr>
        <p:spPr>
          <a:xfrm>
            <a:off x="539750" y="3356992"/>
            <a:ext cx="4057302" cy="936104"/>
          </a:xfrm>
        </p:spPr>
        <p:txBody>
          <a:bodyPr>
            <a:noAutofit/>
          </a:bodyPr>
          <a:lstStyle>
            <a:lvl1pPr marL="0" indent="0" algn="l">
              <a:spcBef>
                <a:spcPts val="0"/>
              </a:spcBef>
              <a:buNone/>
              <a:defRPr sz="1600" b="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p:nvPr>
        </p:nvSpPr>
        <p:spPr>
          <a:xfrm>
            <a:off x="539750" y="5144666"/>
            <a:ext cx="4057302" cy="288007"/>
          </a:xfrm>
        </p:spPr>
        <p:txBody>
          <a:bodyPr wrap="none">
            <a:noAutofit/>
          </a:bodyPr>
          <a:lstStyle>
            <a:lvl1pPr marL="0" indent="0">
              <a:spcBef>
                <a:spcPts val="0"/>
              </a:spcBef>
              <a:buFontTx/>
              <a:buNone/>
              <a:defRPr sz="1200" b="0">
                <a:solidFill>
                  <a:schemeClr val="accent1"/>
                </a:solidFill>
                <a:latin typeface="Arial" pitchFamily="34" charset="0"/>
                <a:cs typeface="Arial" pitchFamily="34" charset="0"/>
              </a:defRPr>
            </a:lvl1pPr>
            <a:lvl2pPr marL="0" indent="0">
              <a:spcBef>
                <a:spcPts val="0"/>
              </a:spcBef>
              <a:buFontTx/>
              <a:buNone/>
              <a:defRPr sz="1200">
                <a:solidFill>
                  <a:schemeClr val="bg1"/>
                </a:solidFill>
                <a:latin typeface="Arial" pitchFamily="34" charset="0"/>
                <a:cs typeface="Arial" pitchFamily="34" charset="0"/>
              </a:defRPr>
            </a:lvl2pPr>
            <a:lvl3pPr marL="0" indent="0">
              <a:spcBef>
                <a:spcPts val="0"/>
              </a:spcBef>
              <a:buFontTx/>
              <a:buNone/>
              <a:defRPr sz="1200">
                <a:solidFill>
                  <a:schemeClr val="bg1"/>
                </a:solidFill>
                <a:latin typeface="Arial" pitchFamily="34" charset="0"/>
                <a:cs typeface="Arial" pitchFamily="34" charset="0"/>
              </a:defRPr>
            </a:lvl3pPr>
            <a:lvl4pPr marL="0" indent="0">
              <a:spcBef>
                <a:spcPts val="0"/>
              </a:spcBef>
              <a:buFontTx/>
              <a:buNone/>
              <a:defRPr sz="1200">
                <a:solidFill>
                  <a:schemeClr val="bg1"/>
                </a:solidFill>
                <a:latin typeface="Arial" pitchFamily="34" charset="0"/>
                <a:cs typeface="Arial" pitchFamily="34" charset="0"/>
              </a:defRPr>
            </a:lvl4pPr>
            <a:lvl5pPr marL="0" indent="0">
              <a:spcBef>
                <a:spcPts val="0"/>
              </a:spcBef>
              <a:buFontTx/>
              <a:buNone/>
              <a:defRPr sz="1200">
                <a:solidFill>
                  <a:schemeClr val="bg1"/>
                </a:solidFill>
                <a:latin typeface="Arial" pitchFamily="34" charset="0"/>
                <a:cs typeface="Arial" pitchFamily="34" charset="0"/>
              </a:defRPr>
            </a:lvl5pPr>
          </a:lstStyle>
          <a:p>
            <a:pPr lvl="0"/>
            <a:r>
              <a:rPr lang="fr-FR" smtClean="0"/>
              <a:t>Modifiez les styles du texte du masque</a:t>
            </a:r>
          </a:p>
        </p:txBody>
      </p:sp>
      <p:pic>
        <p:nvPicPr>
          <p:cNvPr id="8" name="Image 7"/>
          <p:cNvPicPr>
            <a:picLocks noChangeAspect="1"/>
          </p:cNvPicPr>
          <p:nvPr userDrawn="1"/>
        </p:nvPicPr>
        <p:blipFill>
          <a:blip r:embed="rId3"/>
          <a:stretch>
            <a:fillRect/>
          </a:stretch>
        </p:blipFill>
        <p:spPr>
          <a:xfrm>
            <a:off x="6483736" y="0"/>
            <a:ext cx="2649160" cy="6858000"/>
          </a:xfrm>
          <a:prstGeom prst="rect">
            <a:avLst/>
          </a:prstGeom>
        </p:spPr>
      </p:pic>
    </p:spTree>
    <p:extLst>
      <p:ext uri="{BB962C8B-B14F-4D97-AF65-F5344CB8AC3E}">
        <p14:creationId xmlns:p14="http://schemas.microsoft.com/office/powerpoint/2010/main" val="2690096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lôture">
    <p:spTree>
      <p:nvGrpSpPr>
        <p:cNvPr id="1" name=""/>
        <p:cNvGrpSpPr/>
        <p:nvPr/>
      </p:nvGrpSpPr>
      <p:grpSpPr>
        <a:xfrm>
          <a:off x="0" y="0"/>
          <a:ext cx="0" cy="0"/>
          <a:chOff x="0" y="0"/>
          <a:chExt cx="0" cy="0"/>
        </a:xfrm>
      </p:grpSpPr>
      <p:pic>
        <p:nvPicPr>
          <p:cNvPr id="3" name="Picture 8" descr="logo_EDF_sommair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95288" y="6291263"/>
            <a:ext cx="622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Espace réservé du texte 7"/>
          <p:cNvSpPr>
            <a:spLocks noGrp="1"/>
          </p:cNvSpPr>
          <p:nvPr>
            <p:ph type="body" sz="quarter" idx="10"/>
          </p:nvPr>
        </p:nvSpPr>
        <p:spPr>
          <a:xfrm>
            <a:off x="971550" y="2060848"/>
            <a:ext cx="7200900" cy="3239740"/>
          </a:xfrm>
        </p:spPr>
        <p:txBody>
          <a:bodyPr>
            <a:noAutofit/>
          </a:bodyPr>
          <a:lstStyle>
            <a:lvl1pPr marL="0" indent="0" algn="ctr">
              <a:spcBef>
                <a:spcPts val="0"/>
              </a:spcBef>
              <a:buFontTx/>
              <a:buNone/>
              <a:defRPr sz="9000" b="1">
                <a:solidFill>
                  <a:schemeClr val="accent1"/>
                </a:solidFill>
                <a:latin typeface="+mj-lt"/>
              </a:defRPr>
            </a:lvl1pPr>
            <a:lvl2pPr marL="0" indent="0">
              <a:spcBef>
                <a:spcPts val="0"/>
              </a:spcBef>
              <a:buFontTx/>
              <a:buNone/>
              <a:defRPr/>
            </a:lvl2pPr>
            <a:lvl3pPr marL="0" indent="0">
              <a:spcBef>
                <a:spcPts val="0"/>
              </a:spcBef>
              <a:buFontTx/>
              <a:buNone/>
              <a:defRPr/>
            </a:lvl3pPr>
            <a:lvl4pPr marL="0" indent="0">
              <a:spcBef>
                <a:spcPts val="0"/>
              </a:spcBef>
              <a:buFontTx/>
              <a:buNone/>
              <a:defRPr/>
            </a:lvl4pPr>
            <a:lvl5pPr marL="0" indent="0">
              <a:spcBef>
                <a:spcPts val="0"/>
              </a:spcBef>
              <a:buFontTx/>
              <a:buNone/>
              <a:defRPr/>
            </a:lvl5pPr>
          </a:lstStyle>
          <a:p>
            <a:pPr lvl="0"/>
            <a:r>
              <a:rPr lang="fr-FR" smtClean="0"/>
              <a:t>Modifiez les styles du texte du masque</a:t>
            </a:r>
          </a:p>
        </p:txBody>
      </p:sp>
    </p:spTree>
    <p:extLst>
      <p:ext uri="{BB962C8B-B14F-4D97-AF65-F5344CB8AC3E}">
        <p14:creationId xmlns:p14="http://schemas.microsoft.com/office/powerpoint/2010/main" val="1195508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382761" y="922710"/>
            <a:ext cx="8353425" cy="850106"/>
          </a:xfrm>
        </p:spPr>
        <p:txBody>
          <a:bodyPr/>
          <a:lstStyle>
            <a:lvl1pPr>
              <a:defRPr sz="3800"/>
            </a:lvl1pPr>
          </a:lstStyle>
          <a:p>
            <a:r>
              <a:rPr lang="fr-FR" dirty="0" smtClean="0"/>
              <a:t>Modifiez le style du titre</a:t>
            </a:r>
            <a:endParaRPr lang="fr-FR" dirty="0"/>
          </a:p>
        </p:txBody>
      </p:sp>
      <p:sp>
        <p:nvSpPr>
          <p:cNvPr id="5" name="Espace réservé du texte 4"/>
          <p:cNvSpPr>
            <a:spLocks noGrp="1"/>
          </p:cNvSpPr>
          <p:nvPr>
            <p:ph type="body" sz="quarter" idx="11"/>
          </p:nvPr>
        </p:nvSpPr>
        <p:spPr>
          <a:xfrm>
            <a:off x="395288" y="2060575"/>
            <a:ext cx="8353425" cy="4032250"/>
          </a:xfrm>
        </p:spPr>
        <p:txBody>
          <a:bodyPr/>
          <a:lstStyle>
            <a:lvl1pPr marL="358775" indent="-358775">
              <a:buSzPct val="125000"/>
              <a:buFont typeface="+mj-lt"/>
              <a:buAutoNum type="arabicPeriod"/>
              <a:defRPr sz="1300" cap="all" baseline="0"/>
            </a:lvl1pPr>
            <a:lvl2pPr marL="360000" indent="0">
              <a:spcBef>
                <a:spcPts val="0"/>
              </a:spcBef>
              <a:buClr>
                <a:schemeClr val="bg1"/>
              </a:buClr>
              <a:buSzPct val="25000"/>
              <a:buFontTx/>
              <a:buNone/>
              <a:defRPr sz="1300" cap="all" baseline="0"/>
            </a:lvl2pPr>
            <a:lvl3pPr marL="360000" indent="0">
              <a:spcBef>
                <a:spcPts val="0"/>
              </a:spcBef>
              <a:buFontTx/>
              <a:buNone/>
              <a:defRPr sz="1300" cap="all" baseline="0"/>
            </a:lvl3pPr>
            <a:lvl4pPr marL="360000" indent="0">
              <a:spcBef>
                <a:spcPts val="0"/>
              </a:spcBef>
              <a:buFontTx/>
              <a:buNone/>
              <a:defRPr sz="1300" cap="all" baseline="0"/>
            </a:lvl4pPr>
            <a:lvl5pPr marL="360000" indent="0">
              <a:spcBef>
                <a:spcPts val="0"/>
              </a:spcBef>
              <a:buFontTx/>
              <a:buNone/>
              <a:defRPr sz="1300" cap="all" baseline="0"/>
            </a:lvl5pPr>
          </a:lstStyle>
          <a:p>
            <a:pPr lvl="0"/>
            <a:r>
              <a:rPr lang="fr-FR" dirty="0" smtClean="0"/>
              <a:t>Modifiez les styles du texte du masque</a:t>
            </a:r>
          </a:p>
          <a:p>
            <a:pPr lvl="1"/>
            <a:r>
              <a:rPr lang="fr-FR" dirty="0" smtClean="0"/>
              <a:t>Deuxième niveau</a:t>
            </a:r>
          </a:p>
        </p:txBody>
      </p:sp>
    </p:spTree>
    <p:extLst>
      <p:ext uri="{BB962C8B-B14F-4D97-AF65-F5344CB8AC3E}">
        <p14:creationId xmlns:p14="http://schemas.microsoft.com/office/powerpoint/2010/main" val="3084427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Introducti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395288" y="1557338"/>
            <a:ext cx="8353424" cy="4568826"/>
          </a:xfrm>
        </p:spPr>
        <p:txBody>
          <a:bodyPr/>
          <a:lstStyle>
            <a:lvl1pPr marL="0" indent="0">
              <a:buClr>
                <a:schemeClr val="bg1"/>
              </a:buClr>
              <a:buSzPct val="25000"/>
              <a:buFontTx/>
              <a:buNone/>
              <a:defRPr sz="2200"/>
            </a:lvl1pPr>
          </a:lstStyle>
          <a:p>
            <a:pPr lvl="0"/>
            <a:r>
              <a:rPr lang="fr-FR" smtClean="0"/>
              <a:t>Modifiez les styles du texte du masque</a:t>
            </a:r>
          </a:p>
        </p:txBody>
      </p:sp>
    </p:spTree>
    <p:extLst>
      <p:ext uri="{BB962C8B-B14F-4D97-AF65-F5344CB8AC3E}">
        <p14:creationId xmlns:p14="http://schemas.microsoft.com/office/powerpoint/2010/main" val="1980704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enu 1 colonn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0641901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u 2 colonn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395287" y="1268414"/>
            <a:ext cx="3816673" cy="4857750"/>
          </a:xfrm>
        </p:spPr>
        <p:txBody>
          <a:bodyPr/>
          <a:lstStyle>
            <a:lvl1pPr>
              <a:defRPr sz="1400"/>
            </a:lvl1pPr>
            <a:lvl2pPr>
              <a:defRPr sz="1400"/>
            </a:lvl2pPr>
            <a:lvl3pPr>
              <a:defRPr sz="1200"/>
            </a:lvl3pPr>
            <a:lvl4pPr>
              <a:defRPr sz="1100"/>
            </a:lvl4pPr>
            <a:lvl5pPr>
              <a:defRPr sz="10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contenu 2"/>
          <p:cNvSpPr>
            <a:spLocks noGrp="1"/>
          </p:cNvSpPr>
          <p:nvPr>
            <p:ph idx="12"/>
          </p:nvPr>
        </p:nvSpPr>
        <p:spPr>
          <a:xfrm>
            <a:off x="4932040" y="1268413"/>
            <a:ext cx="3816673" cy="4536851"/>
          </a:xfrm>
        </p:spPr>
        <p:txBody>
          <a:bodyPr/>
          <a:lstStyle>
            <a:lvl1pPr>
              <a:defRPr sz="1400"/>
            </a:lvl1pPr>
            <a:lvl2pPr>
              <a:defRPr sz="1400"/>
            </a:lvl2pPr>
            <a:lvl3pPr>
              <a:defRPr sz="1200"/>
            </a:lvl3pPr>
            <a:lvl4pPr>
              <a:defRPr sz="1100"/>
            </a:lvl4pPr>
            <a:lvl5pPr>
              <a:defRPr sz="10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8" name="Espace réservé du texte 7"/>
          <p:cNvSpPr>
            <a:spLocks noGrp="1"/>
          </p:cNvSpPr>
          <p:nvPr>
            <p:ph type="body" sz="quarter" idx="13"/>
          </p:nvPr>
        </p:nvSpPr>
        <p:spPr>
          <a:xfrm>
            <a:off x="4932040" y="5876925"/>
            <a:ext cx="3816673" cy="180425"/>
          </a:xfrm>
        </p:spPr>
        <p:txBody>
          <a:bodyPr tIns="36000" bIns="36000">
            <a:spAutoFit/>
          </a:bodyPr>
          <a:lstStyle>
            <a:lvl1pPr marL="0" indent="0" algn="r">
              <a:spcBef>
                <a:spcPts val="0"/>
              </a:spcBef>
              <a:buFontTx/>
              <a:buNone/>
              <a:defRPr sz="700" b="0" baseline="0"/>
            </a:lvl1pPr>
            <a:lvl2pPr marL="0" indent="0" algn="r">
              <a:spcBef>
                <a:spcPts val="0"/>
              </a:spcBef>
              <a:buFontTx/>
              <a:buNone/>
              <a:defRPr sz="600"/>
            </a:lvl2pPr>
            <a:lvl3pPr marL="0" indent="0" algn="r">
              <a:spcBef>
                <a:spcPts val="0"/>
              </a:spcBef>
              <a:buFontTx/>
              <a:buNone/>
              <a:defRPr sz="600"/>
            </a:lvl3pPr>
            <a:lvl4pPr marL="0" indent="0" algn="r">
              <a:spcBef>
                <a:spcPts val="0"/>
              </a:spcBef>
              <a:buFontTx/>
              <a:buNone/>
              <a:defRPr sz="600"/>
            </a:lvl4pPr>
            <a:lvl5pPr marL="0" indent="0" algn="r">
              <a:spcBef>
                <a:spcPts val="0"/>
              </a:spcBef>
              <a:buFontTx/>
              <a:buNone/>
              <a:defRPr sz="600"/>
            </a:lvl5pPr>
          </a:lstStyle>
          <a:p>
            <a:pPr lvl="0"/>
            <a:r>
              <a:rPr lang="fr-FR" smtClean="0"/>
              <a:t>Modifiez les styles du texte du masque</a:t>
            </a:r>
          </a:p>
        </p:txBody>
      </p:sp>
    </p:spTree>
    <p:extLst>
      <p:ext uri="{BB962C8B-B14F-4D97-AF65-F5344CB8AC3E}">
        <p14:creationId xmlns:p14="http://schemas.microsoft.com/office/powerpoint/2010/main" val="1308218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u + encadré">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395287" y="1268414"/>
            <a:ext cx="4176713" cy="4857750"/>
          </a:xfrm>
        </p:spPr>
        <p:txBody>
          <a:bodyPr/>
          <a:lstStyle>
            <a:lvl1pPr>
              <a:defRPr sz="1400"/>
            </a:lvl1pPr>
            <a:lvl2pPr>
              <a:defRPr sz="1400"/>
            </a:lvl2pPr>
            <a:lvl3pPr>
              <a:defRPr sz="1200"/>
            </a:lvl3pPr>
            <a:lvl4pPr>
              <a:defRPr sz="1100"/>
            </a:lvl4pPr>
            <a:lvl5pPr>
              <a:defRPr sz="10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0" name="Espace réservé du texte 9"/>
          <p:cNvSpPr>
            <a:spLocks noGrp="1"/>
          </p:cNvSpPr>
          <p:nvPr>
            <p:ph type="body" sz="quarter" idx="12"/>
          </p:nvPr>
        </p:nvSpPr>
        <p:spPr>
          <a:xfrm>
            <a:off x="6084888" y="1268413"/>
            <a:ext cx="2663825" cy="4824883"/>
          </a:xfrm>
          <a:solidFill>
            <a:schemeClr val="accent1"/>
          </a:solidFill>
        </p:spPr>
        <p:txBody>
          <a:bodyPr lIns="72000" tIns="72000" rIns="72000" bIns="72000"/>
          <a:lstStyle>
            <a:lvl1pPr marL="0" indent="0" algn="ctr">
              <a:spcBef>
                <a:spcPts val="0"/>
              </a:spcBef>
              <a:spcAft>
                <a:spcPts val="600"/>
              </a:spcAft>
              <a:buClr>
                <a:schemeClr val="bg1"/>
              </a:buClr>
              <a:buFontTx/>
              <a:buNone/>
              <a:defRPr sz="1200" b="0" cap="all" baseline="0">
                <a:solidFill>
                  <a:schemeClr val="bg1"/>
                </a:solidFill>
              </a:defRPr>
            </a:lvl1pPr>
            <a:lvl2pPr marL="108000" indent="-108000">
              <a:buClr>
                <a:schemeClr val="bg1"/>
              </a:buClr>
              <a:buFont typeface="Wingdings" pitchFamily="2" charset="2"/>
              <a:buChar char="n"/>
              <a:defRPr sz="1200">
                <a:solidFill>
                  <a:schemeClr val="bg1"/>
                </a:solidFill>
              </a:defRPr>
            </a:lvl2pPr>
            <a:lvl3pPr marL="216000" indent="-108000">
              <a:buClr>
                <a:schemeClr val="bg1"/>
              </a:buClr>
              <a:defRPr sz="1100">
                <a:solidFill>
                  <a:schemeClr val="bg1"/>
                </a:solidFill>
              </a:defRPr>
            </a:lvl3pPr>
            <a:lvl4pPr marL="538163" indent="-174625">
              <a:defRPr sz="1000">
                <a:solidFill>
                  <a:schemeClr val="bg1"/>
                </a:solidFill>
              </a:defRPr>
            </a:lvl4pPr>
            <a:lvl5pPr marL="714375" indent="-176213">
              <a:defRPr sz="100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p:txBody>
      </p:sp>
    </p:spTree>
    <p:extLst>
      <p:ext uri="{BB962C8B-B14F-4D97-AF65-F5344CB8AC3E}">
        <p14:creationId xmlns:p14="http://schemas.microsoft.com/office/powerpoint/2010/main" val="3490592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phiqu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5" name="Espace réservé du graphique 4"/>
          <p:cNvSpPr>
            <a:spLocks noGrp="1"/>
          </p:cNvSpPr>
          <p:nvPr>
            <p:ph type="chart" sz="quarter" idx="11"/>
          </p:nvPr>
        </p:nvSpPr>
        <p:spPr>
          <a:xfrm>
            <a:off x="971550" y="1557338"/>
            <a:ext cx="7200900" cy="4319587"/>
          </a:xfrm>
        </p:spPr>
        <p:txBody>
          <a:bodyPr rtlCol="0">
            <a:noAutofit/>
          </a:bodyPr>
          <a:lstStyle/>
          <a:p>
            <a:pPr lvl="0"/>
            <a:r>
              <a:rPr lang="fr-FR" noProof="0" smtClean="0"/>
              <a:t>Cliquez sur l'icône pour ajouter un graphique</a:t>
            </a:r>
            <a:endParaRPr lang="fr-FR" noProof="0"/>
          </a:p>
        </p:txBody>
      </p:sp>
    </p:spTree>
    <p:extLst>
      <p:ext uri="{BB962C8B-B14F-4D97-AF65-F5344CB8AC3E}">
        <p14:creationId xmlns:p14="http://schemas.microsoft.com/office/powerpoint/2010/main" val="2051709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a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7" name="Espace réservé du tableau 6"/>
          <p:cNvSpPr>
            <a:spLocks noGrp="1"/>
          </p:cNvSpPr>
          <p:nvPr>
            <p:ph type="tbl" sz="quarter" idx="11"/>
          </p:nvPr>
        </p:nvSpPr>
        <p:spPr>
          <a:xfrm>
            <a:off x="971550" y="1557338"/>
            <a:ext cx="7200900" cy="4319587"/>
          </a:xfrm>
        </p:spPr>
        <p:txBody>
          <a:bodyPr rtlCol="0">
            <a:noAutofit/>
          </a:bodyPr>
          <a:lstStyle/>
          <a:p>
            <a:pPr lvl="0"/>
            <a:r>
              <a:rPr lang="fr-FR" noProof="0" smtClean="0"/>
              <a:t>Cliquez sur l'icône pour ajouter un tableau</a:t>
            </a:r>
            <a:endParaRPr lang="fr-FR" noProof="0"/>
          </a:p>
        </p:txBody>
      </p:sp>
    </p:spTree>
    <p:extLst>
      <p:ext uri="{BB962C8B-B14F-4D97-AF65-F5344CB8AC3E}">
        <p14:creationId xmlns:p14="http://schemas.microsoft.com/office/powerpoint/2010/main" val="194894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pied de page 4"/>
          <p:cNvSpPr>
            <a:spLocks noGrp="1"/>
          </p:cNvSpPr>
          <p:nvPr>
            <p:ph type="ftr" sz="quarter" idx="10"/>
          </p:nvPr>
        </p:nvSpPr>
        <p:spPr>
          <a:xfrm>
            <a:off x="4572000" y="6381750"/>
            <a:ext cx="3887788" cy="153988"/>
          </a:xfrm>
          <a:prstGeom prst="rect">
            <a:avLst/>
          </a:prstGeom>
        </p:spPr>
        <p:txBody>
          <a:bodyPr/>
          <a:lstStyle>
            <a:lvl1pPr>
              <a:defRPr/>
            </a:lvl1pPr>
          </a:lstStyle>
          <a:p>
            <a:pPr>
              <a:defRPr/>
            </a:pPr>
            <a:endParaRPr lang="fr-FR"/>
          </a:p>
        </p:txBody>
      </p:sp>
    </p:spTree>
    <p:extLst>
      <p:ext uri="{BB962C8B-B14F-4D97-AF65-F5344CB8AC3E}">
        <p14:creationId xmlns:p14="http://schemas.microsoft.com/office/powerpoint/2010/main" val="1363376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95288" y="274638"/>
            <a:ext cx="8353425" cy="850900"/>
          </a:xfrm>
          <a:prstGeom prst="rect">
            <a:avLst/>
          </a:prstGeom>
        </p:spPr>
        <p:txBody>
          <a:bodyPr vert="horz" lIns="36000" tIns="0" rIns="36000" bIns="0" rtlCol="0" anchor="t" anchorCtr="0">
            <a:noAutofit/>
          </a:bodyPr>
          <a:lstStyle/>
          <a:p>
            <a:r>
              <a:rPr lang="fr-FR" smtClean="0"/>
              <a:t>Cliquez pour modifier le style du titre</a:t>
            </a:r>
            <a:endParaRPr lang="fr-FR"/>
          </a:p>
        </p:txBody>
      </p:sp>
      <p:sp>
        <p:nvSpPr>
          <p:cNvPr id="1027" name="Espace réservé du texte 2"/>
          <p:cNvSpPr>
            <a:spLocks noGrp="1"/>
          </p:cNvSpPr>
          <p:nvPr>
            <p:ph type="body" idx="1"/>
          </p:nvPr>
        </p:nvSpPr>
        <p:spPr bwMode="auto">
          <a:xfrm>
            <a:off x="395288" y="1268413"/>
            <a:ext cx="8353425"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pic>
        <p:nvPicPr>
          <p:cNvPr id="1028" name="Picture 8" descr="logo_EDF_sommaire"/>
          <p:cNvPicPr>
            <a:picLocks noChangeAspect="1" noChangeArrowheads="1"/>
          </p:cNvPicPr>
          <p:nvPr userDrawn="1"/>
        </p:nvPicPr>
        <p:blipFill>
          <a:blip r:embed="rId12">
            <a:extLst>
              <a:ext uri="{28A0092B-C50C-407E-A947-70E740481C1C}">
                <a14:useLocalDpi xmlns:a14="http://schemas.microsoft.com/office/drawing/2010/main" val="0"/>
              </a:ext>
            </a:extLst>
          </a:blip>
          <a:srcRect/>
          <a:stretch>
            <a:fillRect/>
          </a:stretch>
        </p:blipFill>
        <p:spPr bwMode="auto">
          <a:xfrm>
            <a:off x="395288" y="6291263"/>
            <a:ext cx="6223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ZoneTexte 7"/>
          <p:cNvSpPr txBox="1">
            <a:spLocks noChangeArrowheads="1"/>
          </p:cNvSpPr>
          <p:nvPr userDrawn="1"/>
        </p:nvSpPr>
        <p:spPr bwMode="auto">
          <a:xfrm>
            <a:off x="8459788" y="6381750"/>
            <a:ext cx="3714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36000" tIns="0" rIns="0" bIns="0"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fr-FR" altLang="fr-FR" sz="1000" dirty="0" smtClean="0"/>
              <a:t>|  </a:t>
            </a:r>
            <a:fld id="{C504210D-1BBF-4FA2-A257-B825E7B4A256}" type="slidenum">
              <a:rPr lang="fr-FR" altLang="fr-FR" sz="1000" smtClean="0">
                <a:cs typeface="Arial" panose="020B0604020202020204" pitchFamily="34" charset="0"/>
              </a:rPr>
              <a:pPr eaLnBrk="1" hangingPunct="1">
                <a:defRPr/>
              </a:pPr>
              <a:t>‹N°›</a:t>
            </a:fld>
            <a:endParaRPr lang="fr-FR" altLang="fr-FR" sz="1000" dirty="0" smtClean="0">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96" r:id="rId1"/>
    <p:sldLayoutId id="2147483689" r:id="rId2"/>
    <p:sldLayoutId id="2147483690" r:id="rId3"/>
    <p:sldLayoutId id="2147483691" r:id="rId4"/>
    <p:sldLayoutId id="2147483692" r:id="rId5"/>
    <p:sldLayoutId id="2147483693" r:id="rId6"/>
    <p:sldLayoutId id="2147483694" r:id="rId7"/>
    <p:sldLayoutId id="2147483695" r:id="rId8"/>
    <p:sldLayoutId id="2147483697" r:id="rId9"/>
    <p:sldLayoutId id="2147483698" r:id="rId10"/>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2800" kern="1200" cap="all">
          <a:solidFill>
            <a:schemeClr val="accent1"/>
          </a:solidFill>
          <a:latin typeface="+mj-lt"/>
          <a:ea typeface="+mj-ea"/>
          <a:cs typeface="+mj-cs"/>
        </a:defRPr>
      </a:lvl1pPr>
      <a:lvl2pPr algn="l" rtl="0" eaLnBrk="0" fontAlgn="base" hangingPunct="0">
        <a:spcBef>
          <a:spcPct val="0"/>
        </a:spcBef>
        <a:spcAft>
          <a:spcPct val="0"/>
        </a:spcAft>
        <a:defRPr sz="2800">
          <a:solidFill>
            <a:schemeClr val="accent1"/>
          </a:solidFill>
          <a:latin typeface="Arial" panose="020B0604020202020204" pitchFamily="34" charset="0"/>
        </a:defRPr>
      </a:lvl2pPr>
      <a:lvl3pPr algn="l" rtl="0" eaLnBrk="0" fontAlgn="base" hangingPunct="0">
        <a:spcBef>
          <a:spcPct val="0"/>
        </a:spcBef>
        <a:spcAft>
          <a:spcPct val="0"/>
        </a:spcAft>
        <a:defRPr sz="2800">
          <a:solidFill>
            <a:schemeClr val="accent1"/>
          </a:solidFill>
          <a:latin typeface="Arial" panose="020B0604020202020204" pitchFamily="34" charset="0"/>
        </a:defRPr>
      </a:lvl3pPr>
      <a:lvl4pPr algn="l" rtl="0" eaLnBrk="0" fontAlgn="base" hangingPunct="0">
        <a:spcBef>
          <a:spcPct val="0"/>
        </a:spcBef>
        <a:spcAft>
          <a:spcPct val="0"/>
        </a:spcAft>
        <a:defRPr sz="2800">
          <a:solidFill>
            <a:schemeClr val="accent1"/>
          </a:solidFill>
          <a:latin typeface="Arial" panose="020B0604020202020204" pitchFamily="34" charset="0"/>
        </a:defRPr>
      </a:lvl4pPr>
      <a:lvl5pPr algn="l" rtl="0" eaLnBrk="0" fontAlgn="base" hangingPunct="0">
        <a:spcBef>
          <a:spcPct val="0"/>
        </a:spcBef>
        <a:spcAft>
          <a:spcPct val="0"/>
        </a:spcAft>
        <a:defRPr sz="2800">
          <a:solidFill>
            <a:schemeClr val="accent1"/>
          </a:solidFill>
          <a:latin typeface="Arial" panose="020B0604020202020204" pitchFamily="34" charset="0"/>
        </a:defRPr>
      </a:lvl5pPr>
      <a:lvl6pPr marL="457200" algn="l" rtl="0" fontAlgn="base">
        <a:spcBef>
          <a:spcPct val="0"/>
        </a:spcBef>
        <a:spcAft>
          <a:spcPct val="0"/>
        </a:spcAft>
        <a:defRPr sz="2800">
          <a:solidFill>
            <a:schemeClr val="accent1"/>
          </a:solidFill>
          <a:latin typeface="Arial" panose="020B0604020202020204" pitchFamily="34" charset="0"/>
        </a:defRPr>
      </a:lvl6pPr>
      <a:lvl7pPr marL="914400" algn="l" rtl="0" fontAlgn="base">
        <a:spcBef>
          <a:spcPct val="0"/>
        </a:spcBef>
        <a:spcAft>
          <a:spcPct val="0"/>
        </a:spcAft>
        <a:defRPr sz="2800">
          <a:solidFill>
            <a:schemeClr val="accent1"/>
          </a:solidFill>
          <a:latin typeface="Arial" panose="020B0604020202020204" pitchFamily="34" charset="0"/>
        </a:defRPr>
      </a:lvl7pPr>
      <a:lvl8pPr marL="1371600" algn="l" rtl="0" fontAlgn="base">
        <a:spcBef>
          <a:spcPct val="0"/>
        </a:spcBef>
        <a:spcAft>
          <a:spcPct val="0"/>
        </a:spcAft>
        <a:defRPr sz="2800">
          <a:solidFill>
            <a:schemeClr val="accent1"/>
          </a:solidFill>
          <a:latin typeface="Arial" panose="020B0604020202020204" pitchFamily="34" charset="0"/>
        </a:defRPr>
      </a:lvl8pPr>
      <a:lvl9pPr marL="1828800" algn="l" rtl="0" fontAlgn="base">
        <a:spcBef>
          <a:spcPct val="0"/>
        </a:spcBef>
        <a:spcAft>
          <a:spcPct val="0"/>
        </a:spcAft>
        <a:defRPr sz="2800">
          <a:solidFill>
            <a:schemeClr val="accent1"/>
          </a:solidFill>
          <a:latin typeface="Arial" panose="020B0604020202020204" pitchFamily="34" charset="0"/>
        </a:defRPr>
      </a:lvl9pPr>
    </p:titleStyle>
    <p:body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0.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1.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30.png"/><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5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5.png"/><Relationship Id="rId1" Type="http://schemas.openxmlformats.org/officeDocument/2006/relationships/slideLayout" Target="../slideLayouts/slideLayout4.xml"/><Relationship Id="rId5" Type="http://schemas.openxmlformats.org/officeDocument/2006/relationships/image" Target="../media/image240.png"/><Relationship Id="rId4" Type="http://schemas.openxmlformats.org/officeDocument/2006/relationships/image" Target="../media/image230.png"/></Relationships>
</file>

<file path=ppt/slides/_rels/slide5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0.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4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300.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310.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467544" y="1840350"/>
            <a:ext cx="5619648" cy="1949272"/>
          </a:xfrm>
        </p:spPr>
        <p:txBody>
          <a:bodyPr/>
          <a:lstStyle/>
          <a:p>
            <a:r>
              <a:rPr lang="en-US" sz="2400" dirty="0" smtClean="0"/>
              <a:t>Embrace deliverable D2.1 </a:t>
            </a:r>
            <a:br>
              <a:rPr lang="en-US" sz="2400" dirty="0" smtClean="0"/>
            </a:br>
            <a:r>
              <a:rPr lang="en-US" sz="2400" dirty="0" smtClean="0"/>
              <a:t/>
            </a:r>
            <a:br>
              <a:rPr lang="en-US" sz="2400" dirty="0" smtClean="0"/>
            </a:br>
            <a:r>
              <a:rPr lang="en-US" sz="2400" dirty="0" smtClean="0"/>
              <a:t>CRML </a:t>
            </a:r>
            <a:r>
              <a:rPr lang="en-US" sz="2400" dirty="0" smtClean="0"/>
              <a:t>specification</a:t>
            </a:r>
            <a:r>
              <a:rPr lang="en-US" sz="2400" dirty="0" smtClean="0"/>
              <a:t/>
            </a:r>
            <a:br>
              <a:rPr lang="en-US" sz="2400" dirty="0" smtClean="0"/>
            </a:br>
            <a:r>
              <a:rPr lang="en-US" sz="2400" dirty="0"/>
              <a:t/>
            </a:r>
            <a:br>
              <a:rPr lang="en-US" sz="2400" dirty="0"/>
            </a:br>
            <a:r>
              <a:rPr lang="en-US" sz="2400" dirty="0" smtClean="0"/>
              <a:t>v1.0</a:t>
            </a:r>
            <a:endParaRPr lang="fr-FR" sz="2400" dirty="0"/>
          </a:p>
        </p:txBody>
      </p:sp>
      <p:sp>
        <p:nvSpPr>
          <p:cNvPr id="6" name="Espace réservé du texte 5"/>
          <p:cNvSpPr txBox="1">
            <a:spLocks/>
          </p:cNvSpPr>
          <p:nvPr/>
        </p:nvSpPr>
        <p:spPr bwMode="auto">
          <a:xfrm>
            <a:off x="467544" y="4103278"/>
            <a:ext cx="4057302" cy="61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36000" tIns="0" rIns="36000" bIns="0" numCol="1" anchor="t" anchorCtr="0" compatLnSpc="1">
            <a:prstTxWarp prst="textNoShape">
              <a:avLst/>
            </a:prstTxWarp>
            <a:noAutofit/>
          </a:bodyPr>
          <a:lstStyle>
            <a:lvl1pPr marL="0" indent="0" algn="l" rtl="0" eaLnBrk="0" fontAlgn="base" hangingPunct="0">
              <a:spcBef>
                <a:spcPts val="0"/>
              </a:spcBef>
              <a:spcAft>
                <a:spcPct val="0"/>
              </a:spcAft>
              <a:buClr>
                <a:schemeClr val="accent1"/>
              </a:buClr>
              <a:buFontTx/>
              <a:buNone/>
              <a:defRPr sz="1200" b="0" kern="1200">
                <a:solidFill>
                  <a:schemeClr val="accent1"/>
                </a:solidFill>
                <a:latin typeface="Arial" pitchFamily="34" charset="0"/>
                <a:ea typeface="+mn-ea"/>
                <a:cs typeface="Arial" pitchFamily="34" charset="0"/>
              </a:defRPr>
            </a:lvl1pPr>
            <a:lvl2pPr marL="0" indent="0" algn="l" rtl="0" eaLnBrk="0" fontAlgn="base" hangingPunct="0">
              <a:spcBef>
                <a:spcPts val="0"/>
              </a:spcBef>
              <a:spcAft>
                <a:spcPct val="0"/>
              </a:spcAft>
              <a:buClr>
                <a:schemeClr val="accent1"/>
              </a:buClr>
              <a:buSzPct val="50000"/>
              <a:buFontTx/>
              <a:buNone/>
              <a:defRPr sz="1200" kern="1200">
                <a:solidFill>
                  <a:schemeClr val="bg1"/>
                </a:solidFill>
                <a:latin typeface="Arial" pitchFamily="34" charset="0"/>
                <a:ea typeface="+mn-ea"/>
                <a:cs typeface="Arial" pitchFamily="34" charset="0"/>
              </a:defRPr>
            </a:lvl2pPr>
            <a:lvl3pPr marL="0" indent="0" algn="l" rtl="0" eaLnBrk="0" fontAlgn="base" hangingPunct="0">
              <a:spcBef>
                <a:spcPts val="0"/>
              </a:spcBef>
              <a:spcAft>
                <a:spcPct val="0"/>
              </a:spcAft>
              <a:buClr>
                <a:schemeClr val="accent1"/>
              </a:buClr>
              <a:buFontTx/>
              <a:buNone/>
              <a:defRPr sz="1200" kern="1200">
                <a:solidFill>
                  <a:schemeClr val="bg1"/>
                </a:solidFill>
                <a:latin typeface="Arial" pitchFamily="34" charset="0"/>
                <a:ea typeface="+mn-ea"/>
                <a:cs typeface="Arial" pitchFamily="34" charset="0"/>
              </a:defRPr>
            </a:lvl3pPr>
            <a:lvl4pPr marL="0" indent="0" algn="l" rtl="0" eaLnBrk="0" fontAlgn="base" hangingPunct="0">
              <a:spcBef>
                <a:spcPts val="0"/>
              </a:spcBef>
              <a:spcAft>
                <a:spcPct val="0"/>
              </a:spcAft>
              <a:buFontTx/>
              <a:buNone/>
              <a:defRPr sz="1200" kern="1200">
                <a:solidFill>
                  <a:schemeClr val="bg1"/>
                </a:solidFill>
                <a:latin typeface="Arial" pitchFamily="34" charset="0"/>
                <a:ea typeface="+mn-ea"/>
                <a:cs typeface="Arial" pitchFamily="34" charset="0"/>
              </a:defRPr>
            </a:lvl4pPr>
            <a:lvl5pPr marL="0" indent="0" algn="l" rtl="0" eaLnBrk="0" fontAlgn="base" hangingPunct="0">
              <a:spcBef>
                <a:spcPts val="0"/>
              </a:spcBef>
              <a:spcAft>
                <a:spcPct val="0"/>
              </a:spcAft>
              <a:buFontTx/>
              <a:buNone/>
              <a:defRPr sz="12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pPr>
            <a:r>
              <a:rPr lang="fr-FR" sz="2000" dirty="0" smtClean="0">
                <a:solidFill>
                  <a:schemeClr val="tx1"/>
                </a:solidFill>
              </a:rPr>
              <a:t>Daniel </a:t>
            </a:r>
            <a:r>
              <a:rPr lang="fr-FR" sz="2000" dirty="0" err="1" smtClean="0">
                <a:solidFill>
                  <a:schemeClr val="tx1"/>
                </a:solidFill>
              </a:rPr>
              <a:t>Bouskela</a:t>
            </a:r>
            <a:endParaRPr lang="fr-FR" sz="2000" dirty="0" smtClean="0">
              <a:solidFill>
                <a:schemeClr val="tx1"/>
              </a:solidFill>
            </a:endParaRPr>
          </a:p>
        </p:txBody>
      </p:sp>
      <p:sp>
        <p:nvSpPr>
          <p:cNvPr id="7" name="Espace réservé du texte 5"/>
          <p:cNvSpPr txBox="1">
            <a:spLocks/>
          </p:cNvSpPr>
          <p:nvPr/>
        </p:nvSpPr>
        <p:spPr bwMode="auto">
          <a:xfrm>
            <a:off x="492669" y="4858486"/>
            <a:ext cx="4057302" cy="64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36000" tIns="0" rIns="36000" bIns="0" numCol="1" anchor="t" anchorCtr="0" compatLnSpc="1">
            <a:prstTxWarp prst="textNoShape">
              <a:avLst/>
            </a:prstTxWarp>
            <a:noAutofit/>
          </a:bodyPr>
          <a:lstStyle>
            <a:lvl1pPr marL="0" indent="0" algn="l" rtl="0" eaLnBrk="0" fontAlgn="base" hangingPunct="0">
              <a:spcBef>
                <a:spcPts val="0"/>
              </a:spcBef>
              <a:spcAft>
                <a:spcPct val="0"/>
              </a:spcAft>
              <a:buClr>
                <a:schemeClr val="accent1"/>
              </a:buClr>
              <a:buFontTx/>
              <a:buNone/>
              <a:defRPr sz="1200" b="0" kern="1200">
                <a:solidFill>
                  <a:schemeClr val="accent1"/>
                </a:solidFill>
                <a:latin typeface="Arial" pitchFamily="34" charset="0"/>
                <a:ea typeface="+mn-ea"/>
                <a:cs typeface="Arial" pitchFamily="34" charset="0"/>
              </a:defRPr>
            </a:lvl1pPr>
            <a:lvl2pPr marL="0" indent="0" algn="l" rtl="0" eaLnBrk="0" fontAlgn="base" hangingPunct="0">
              <a:spcBef>
                <a:spcPts val="0"/>
              </a:spcBef>
              <a:spcAft>
                <a:spcPct val="0"/>
              </a:spcAft>
              <a:buClr>
                <a:schemeClr val="accent1"/>
              </a:buClr>
              <a:buSzPct val="50000"/>
              <a:buFontTx/>
              <a:buNone/>
              <a:defRPr sz="1200" kern="1200">
                <a:solidFill>
                  <a:schemeClr val="bg1"/>
                </a:solidFill>
                <a:latin typeface="Arial" pitchFamily="34" charset="0"/>
                <a:ea typeface="+mn-ea"/>
                <a:cs typeface="Arial" pitchFamily="34" charset="0"/>
              </a:defRPr>
            </a:lvl2pPr>
            <a:lvl3pPr marL="0" indent="0" algn="l" rtl="0" eaLnBrk="0" fontAlgn="base" hangingPunct="0">
              <a:spcBef>
                <a:spcPts val="0"/>
              </a:spcBef>
              <a:spcAft>
                <a:spcPct val="0"/>
              </a:spcAft>
              <a:buClr>
                <a:schemeClr val="accent1"/>
              </a:buClr>
              <a:buFontTx/>
              <a:buNone/>
              <a:defRPr sz="1200" kern="1200">
                <a:solidFill>
                  <a:schemeClr val="bg1"/>
                </a:solidFill>
                <a:latin typeface="Arial" pitchFamily="34" charset="0"/>
                <a:ea typeface="+mn-ea"/>
                <a:cs typeface="Arial" pitchFamily="34" charset="0"/>
              </a:defRPr>
            </a:lvl3pPr>
            <a:lvl4pPr marL="0" indent="0" algn="l" rtl="0" eaLnBrk="0" fontAlgn="base" hangingPunct="0">
              <a:spcBef>
                <a:spcPts val="0"/>
              </a:spcBef>
              <a:spcAft>
                <a:spcPct val="0"/>
              </a:spcAft>
              <a:buFontTx/>
              <a:buNone/>
              <a:defRPr sz="1200" kern="1200">
                <a:solidFill>
                  <a:schemeClr val="bg1"/>
                </a:solidFill>
                <a:latin typeface="Arial" pitchFamily="34" charset="0"/>
                <a:ea typeface="+mn-ea"/>
                <a:cs typeface="Arial" pitchFamily="34" charset="0"/>
              </a:defRPr>
            </a:lvl4pPr>
            <a:lvl5pPr marL="0" indent="0" algn="l" rtl="0" eaLnBrk="0" fontAlgn="base" hangingPunct="0">
              <a:spcBef>
                <a:spcPts val="0"/>
              </a:spcBef>
              <a:spcAft>
                <a:spcPct val="0"/>
              </a:spcAft>
              <a:buFontTx/>
              <a:buNone/>
              <a:defRPr sz="12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pPr>
            <a:r>
              <a:rPr lang="fr-FR" sz="2000" dirty="0">
                <a:solidFill>
                  <a:schemeClr val="tx1"/>
                </a:solidFill>
              </a:rPr>
              <a:t>EDF </a:t>
            </a:r>
            <a:r>
              <a:rPr lang="fr-FR" sz="2000" dirty="0" err="1">
                <a:solidFill>
                  <a:schemeClr val="tx1"/>
                </a:solidFill>
              </a:rPr>
              <a:t>Lab</a:t>
            </a:r>
            <a:endParaRPr lang="fr-FR" sz="2000" dirty="0">
              <a:solidFill>
                <a:schemeClr val="tx1"/>
              </a:solidFill>
            </a:endParaRPr>
          </a:p>
          <a:p>
            <a:pPr>
              <a:spcAft>
                <a:spcPts val="600"/>
              </a:spcAft>
            </a:pPr>
            <a:r>
              <a:rPr lang="fr-FR" sz="2000" dirty="0">
                <a:solidFill>
                  <a:schemeClr val="tx1"/>
                </a:solidFill>
              </a:rPr>
              <a:t>Chatou, France</a:t>
            </a:r>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2956308"/>
            <a:ext cx="1354038" cy="1354038"/>
          </a:xfrm>
          <a:prstGeom prst="rect">
            <a:avLst/>
          </a:prstGeom>
        </p:spPr>
      </p:pic>
      <p:pic>
        <p:nvPicPr>
          <p:cNvPr id="9" name="Imag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9971" y="4937659"/>
            <a:ext cx="1370671" cy="1370671"/>
          </a:xfrm>
          <a:prstGeom prst="rect">
            <a:avLst/>
          </a:prstGeom>
        </p:spPr>
      </p:pic>
      <p:sp>
        <p:nvSpPr>
          <p:cNvPr id="2" name="ZoneTexte 1"/>
          <p:cNvSpPr txBox="1"/>
          <p:nvPr/>
        </p:nvSpPr>
        <p:spPr>
          <a:xfrm>
            <a:off x="467544" y="5821180"/>
            <a:ext cx="4320480" cy="492443"/>
          </a:xfrm>
          <a:prstGeom prst="rect">
            <a:avLst/>
          </a:prstGeom>
          <a:noFill/>
        </p:spPr>
        <p:txBody>
          <a:bodyPr wrap="square" lIns="36000" tIns="0" rIns="36000" bIns="0" rtlCol="0">
            <a:spAutoFit/>
          </a:bodyPr>
          <a:lstStyle/>
          <a:p>
            <a:r>
              <a:rPr lang="en-US" sz="1600" dirty="0" smtClean="0"/>
              <a:t>CRML Design Group </a:t>
            </a:r>
          </a:p>
          <a:p>
            <a:r>
              <a:rPr lang="en-US" sz="1600" dirty="0" smtClean="0"/>
              <a:t>Jan. </a:t>
            </a:r>
            <a:r>
              <a:rPr lang="en-US" sz="1600" smtClean="0"/>
              <a:t>15, </a:t>
            </a:r>
            <a:r>
              <a:rPr lang="en-US" sz="1600" smtClean="0"/>
              <a:t>2021</a:t>
            </a:r>
            <a:endParaRPr lang="en-US" sz="1600" dirty="0" smtClean="0"/>
          </a:p>
        </p:txBody>
      </p:sp>
      <p:sp>
        <p:nvSpPr>
          <p:cNvPr id="10" name="Rectangle 9"/>
          <p:cNvSpPr/>
          <p:nvPr/>
        </p:nvSpPr>
        <p:spPr>
          <a:xfrm>
            <a:off x="4280449" y="509465"/>
            <a:ext cx="1640193" cy="461665"/>
          </a:xfrm>
          <a:prstGeom prst="rect">
            <a:avLst/>
          </a:prstGeom>
        </p:spPr>
        <p:txBody>
          <a:bodyPr wrap="none">
            <a:spAutoFit/>
          </a:bodyPr>
          <a:lstStyle/>
          <a:p>
            <a:r>
              <a:rPr lang="en-US" sz="2400" b="1" dirty="0" err="1">
                <a:solidFill>
                  <a:schemeClr val="accent5">
                    <a:lumMod val="75000"/>
                  </a:schemeClr>
                </a:solidFill>
              </a:rPr>
              <a:t>EMBrACE</a:t>
            </a:r>
            <a:endParaRPr lang="en-US" sz="2400" b="1" dirty="0">
              <a:solidFill>
                <a:schemeClr val="accent5">
                  <a:lumMod val="75000"/>
                </a:schemeClr>
              </a:solidFill>
            </a:endParaRPr>
          </a:p>
        </p:txBody>
      </p:sp>
    </p:spTree>
    <p:extLst>
      <p:ext uri="{BB962C8B-B14F-4D97-AF65-F5344CB8AC3E}">
        <p14:creationId xmlns:p14="http://schemas.microsoft.com/office/powerpoint/2010/main" val="21818443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4-valued temporal operators</a:t>
            </a:r>
            <a:endParaRPr lang="en-US" dirty="0"/>
          </a:p>
        </p:txBody>
      </p:sp>
      <p:sp>
        <p:nvSpPr>
          <p:cNvPr id="12" name="ZoneTexte 11"/>
          <p:cNvSpPr txBox="1"/>
          <p:nvPr/>
        </p:nvSpPr>
        <p:spPr>
          <a:xfrm>
            <a:off x="125262" y="1969889"/>
            <a:ext cx="8551194" cy="276999"/>
          </a:xfrm>
          <a:prstGeom prst="rect">
            <a:avLst/>
          </a:prstGeom>
          <a:noFill/>
        </p:spPr>
        <p:txBody>
          <a:bodyPr wrap="square" lIns="36000" tIns="0" rIns="36000" bIns="0" rtlCol="0">
            <a:spAutoFit/>
          </a:bodyPr>
          <a:lstStyle/>
          <a:p>
            <a:pPr marL="285750" indent="-285750">
              <a:buClr>
                <a:srgbClr val="FF0000"/>
              </a:buClr>
              <a:buFont typeface="Wingdings" panose="05000000000000000000" pitchFamily="2" charset="2"/>
              <a:buChar char="§"/>
            </a:pPr>
            <a:r>
              <a:rPr lang="en-US" dirty="0" smtClean="0"/>
              <a:t>Previous operator</a:t>
            </a:r>
          </a:p>
        </p:txBody>
      </p:sp>
      <p:sp>
        <p:nvSpPr>
          <p:cNvPr id="10" name="ZoneTexte 9"/>
          <p:cNvSpPr txBox="1"/>
          <p:nvPr/>
        </p:nvSpPr>
        <p:spPr>
          <a:xfrm>
            <a:off x="539552" y="2400005"/>
            <a:ext cx="5760640" cy="769441"/>
          </a:xfrm>
          <a:prstGeom prst="rect">
            <a:avLst/>
          </a:prstGeom>
          <a:noFill/>
        </p:spPr>
        <p:txBody>
          <a:bodyPr wrap="square" lIns="36000" tIns="0" rIns="36000" bIns="0" rtlCol="0">
            <a:spAutoFit/>
          </a:bodyPr>
          <a:lstStyle/>
          <a:p>
            <a:pPr>
              <a:spcAft>
                <a:spcPts val="1200"/>
              </a:spcAft>
            </a:pPr>
            <a:r>
              <a:rPr lang="el-GR" sz="2000" dirty="0">
                <a:latin typeface="Calibri" panose="020F0502020204030204" pitchFamily="34" charset="0"/>
              </a:rPr>
              <a:t> </a:t>
            </a:r>
            <a:r>
              <a:rPr lang="el-GR" sz="2000" dirty="0" smtClean="0">
                <a:latin typeface="Calibri" panose="020F0502020204030204" pitchFamily="34" charset="0"/>
                <a:sym typeface="Symbol" panose="05050102010706020507" pitchFamily="18" charset="2"/>
              </a:rPr>
              <a:t></a:t>
            </a:r>
            <a:r>
              <a:rPr lang="el-GR" sz="2000" dirty="0" smtClean="0">
                <a:latin typeface="Calibri" panose="020F0502020204030204" pitchFamily="34" charset="0"/>
              </a:rPr>
              <a:t> </a:t>
            </a:r>
            <a:r>
              <a:rPr lang="el-GR" sz="2000" dirty="0">
                <a:latin typeface="Calibri" panose="020F0502020204030204" pitchFamily="34" charset="0"/>
              </a:rPr>
              <a:t>ϕ(</a:t>
            </a:r>
            <a:r>
              <a:rPr lang="fr-FR" sz="2000" dirty="0">
                <a:latin typeface="Calibri" panose="020F0502020204030204" pitchFamily="34" charset="0"/>
              </a:rPr>
              <a:t>t) </a:t>
            </a:r>
            <a:r>
              <a:rPr lang="fr-FR" sz="2000" dirty="0" smtClean="0">
                <a:latin typeface="Calibri" panose="020F0502020204030204" pitchFamily="34" charset="0"/>
              </a:rPr>
              <a:t> :=   </a:t>
            </a:r>
            <a:r>
              <a:rPr lang="el-GR" sz="2000" dirty="0">
                <a:latin typeface="Calibri" panose="020F0502020204030204" pitchFamily="34" charset="0"/>
              </a:rPr>
              <a:t>ϕ(</a:t>
            </a:r>
            <a:r>
              <a:rPr lang="fr-FR" sz="2000" dirty="0" smtClean="0">
                <a:latin typeface="Calibri" panose="020F0502020204030204" pitchFamily="34" charset="0"/>
              </a:rPr>
              <a:t>t </a:t>
            </a:r>
            <a:r>
              <a:rPr lang="fr-FR" sz="2000" dirty="0" smtClean="0">
                <a:latin typeface="Calibri" panose="020F0502020204030204" pitchFamily="34" charset="0"/>
                <a:sym typeface="Symbol" panose="05050102010706020507" pitchFamily="18" charset="2"/>
              </a:rPr>
              <a:t> </a:t>
            </a:r>
            <a:r>
              <a:rPr lang="fr-FR" sz="2000" dirty="0" err="1" smtClean="0">
                <a:latin typeface="Calibri" panose="020F0502020204030204" pitchFamily="34" charset="0"/>
              </a:rPr>
              <a:t>dt</a:t>
            </a:r>
            <a:r>
              <a:rPr lang="fr-FR" sz="2000" dirty="0" smtClean="0">
                <a:latin typeface="Calibri" panose="020F0502020204030204" pitchFamily="34" charset="0"/>
              </a:rPr>
              <a:t>) </a:t>
            </a:r>
            <a:r>
              <a:rPr lang="en-US" sz="2000" dirty="0" smtClean="0">
                <a:latin typeface="Calibri" panose="020F0502020204030204" pitchFamily="34" charset="0"/>
              </a:rPr>
              <a:t>for the continuous clock</a:t>
            </a:r>
          </a:p>
          <a:p>
            <a:pPr>
              <a:spcAft>
                <a:spcPts val="1200"/>
              </a:spcAft>
            </a:pPr>
            <a:r>
              <a:rPr lang="el-GR" sz="2000" dirty="0" smtClean="0">
                <a:latin typeface="Calibri" panose="020F0502020204030204" pitchFamily="34" charset="0"/>
              </a:rPr>
              <a:t> </a:t>
            </a:r>
            <a:r>
              <a:rPr lang="el-GR" sz="2000" dirty="0" smtClean="0">
                <a:latin typeface="Calibri" panose="020F0502020204030204" pitchFamily="34" charset="0"/>
                <a:sym typeface="Symbol" panose="05050102010706020507" pitchFamily="18" charset="2"/>
              </a:rPr>
              <a:t></a:t>
            </a:r>
            <a:r>
              <a:rPr lang="el-GR" sz="2000" dirty="0" smtClean="0">
                <a:latin typeface="Calibri" panose="020F0502020204030204" pitchFamily="34" charset="0"/>
              </a:rPr>
              <a:t> </a:t>
            </a:r>
            <a:r>
              <a:rPr lang="el-GR" sz="2000" dirty="0">
                <a:latin typeface="Calibri" panose="020F0502020204030204" pitchFamily="34" charset="0"/>
              </a:rPr>
              <a:t>ϕ(</a:t>
            </a:r>
            <a:r>
              <a:rPr lang="fr-FR" sz="2000" dirty="0">
                <a:latin typeface="Calibri" panose="020F0502020204030204" pitchFamily="34" charset="0"/>
              </a:rPr>
              <a:t>t</a:t>
            </a:r>
            <a:r>
              <a:rPr lang="fr-FR" sz="2000" baseline="-25000" dirty="0">
                <a:latin typeface="Calibri" panose="020F0502020204030204" pitchFamily="34" charset="0"/>
              </a:rPr>
              <a:t>i</a:t>
            </a:r>
            <a:r>
              <a:rPr lang="fr-FR" sz="2000" dirty="0">
                <a:latin typeface="Calibri" panose="020F0502020204030204" pitchFamily="34" charset="0"/>
              </a:rPr>
              <a:t>) </a:t>
            </a:r>
            <a:r>
              <a:rPr lang="fr-FR" sz="2000" dirty="0" smtClean="0">
                <a:latin typeface="Calibri" panose="020F0502020204030204" pitchFamily="34" charset="0"/>
              </a:rPr>
              <a:t> :=   </a:t>
            </a:r>
            <a:r>
              <a:rPr lang="el-GR" sz="2000" dirty="0">
                <a:latin typeface="Calibri" panose="020F0502020204030204" pitchFamily="34" charset="0"/>
              </a:rPr>
              <a:t>ϕ(</a:t>
            </a:r>
            <a:r>
              <a:rPr lang="fr-FR" sz="2000" dirty="0" smtClean="0">
                <a:latin typeface="Calibri" panose="020F0502020204030204" pitchFamily="34" charset="0"/>
              </a:rPr>
              <a:t>t</a:t>
            </a:r>
            <a:r>
              <a:rPr lang="fr-FR" sz="2000" baseline="-25000" dirty="0" smtClean="0">
                <a:latin typeface="Calibri" panose="020F0502020204030204" pitchFamily="34" charset="0"/>
              </a:rPr>
              <a:t>i</a:t>
            </a:r>
            <a:r>
              <a:rPr lang="fr-FR" sz="2000" baseline="-25000" dirty="0" smtClean="0">
                <a:latin typeface="Calibri" panose="020F0502020204030204" pitchFamily="34" charset="0"/>
                <a:sym typeface="Symbol" panose="05050102010706020507" pitchFamily="18" charset="2"/>
              </a:rPr>
              <a:t></a:t>
            </a:r>
            <a:r>
              <a:rPr lang="fr-FR" sz="2000" baseline="-25000" dirty="0" smtClean="0">
                <a:latin typeface="Calibri" panose="020F0502020204030204" pitchFamily="34" charset="0"/>
              </a:rPr>
              <a:t>1</a:t>
            </a:r>
            <a:r>
              <a:rPr lang="fr-FR" sz="2000" dirty="0" smtClean="0">
                <a:latin typeface="Calibri" panose="020F0502020204030204" pitchFamily="34" charset="0"/>
              </a:rPr>
              <a:t>) </a:t>
            </a:r>
            <a:r>
              <a:rPr lang="en-US" sz="2000" dirty="0" smtClean="0">
                <a:latin typeface="Calibri" panose="020F0502020204030204" pitchFamily="34" charset="0"/>
              </a:rPr>
              <a:t>for a discrete clock</a:t>
            </a:r>
          </a:p>
        </p:txBody>
      </p:sp>
      <p:pic>
        <p:nvPicPr>
          <p:cNvPr id="39" name="Imag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2458926"/>
            <a:ext cx="1405756" cy="793081"/>
          </a:xfrm>
          <a:prstGeom prst="rect">
            <a:avLst/>
          </a:prstGeom>
        </p:spPr>
      </p:pic>
      <p:sp>
        <p:nvSpPr>
          <p:cNvPr id="41" name="ZoneTexte 40"/>
          <p:cNvSpPr txBox="1"/>
          <p:nvPr/>
        </p:nvSpPr>
        <p:spPr>
          <a:xfrm>
            <a:off x="539552" y="1376399"/>
            <a:ext cx="5206592" cy="307777"/>
          </a:xfrm>
          <a:prstGeom prst="rect">
            <a:avLst/>
          </a:prstGeom>
          <a:noFill/>
        </p:spPr>
        <p:txBody>
          <a:bodyPr wrap="square" lIns="36000" tIns="0" rIns="36000" bIns="0" rtlCol="0">
            <a:spAutoFit/>
          </a:bodyPr>
          <a:lstStyle/>
          <a:p>
            <a:pPr algn="ctr">
              <a:spcAft>
                <a:spcPts val="1200"/>
              </a:spcAft>
            </a:pPr>
            <a:r>
              <a:rPr lang="el-GR" sz="2000" dirty="0">
                <a:latin typeface="Calibri" panose="020F0502020204030204" pitchFamily="34" charset="0"/>
              </a:rPr>
              <a:t>ϕ := ϕ | </a:t>
            </a:r>
            <a:r>
              <a:rPr lang="el-GR" sz="2000" dirty="0">
                <a:latin typeface="Calibri" panose="020F0502020204030204" pitchFamily="34" charset="0"/>
                <a:sym typeface="Symbol" panose="05050102010706020507" pitchFamily="18" charset="2"/>
              </a:rPr>
              <a:t></a:t>
            </a:r>
            <a:r>
              <a:rPr lang="el-GR" sz="2000" dirty="0" smtClean="0">
                <a:latin typeface="Calibri" panose="020F0502020204030204" pitchFamily="34" charset="0"/>
              </a:rPr>
              <a:t> </a:t>
            </a:r>
            <a:r>
              <a:rPr lang="el-GR" sz="2000" dirty="0">
                <a:latin typeface="Calibri" panose="020F0502020204030204" pitchFamily="34" charset="0"/>
              </a:rPr>
              <a:t>ϕ | </a:t>
            </a:r>
            <a:r>
              <a:rPr lang="fr-FR" sz="2000" i="1" dirty="0" smtClean="0">
                <a:latin typeface="Calibri" panose="020F0502020204030204" pitchFamily="34" charset="0"/>
                <a:sym typeface="Symbol" panose="05050102010706020507" pitchFamily="18" charset="2"/>
              </a:rPr>
              <a:t>d </a:t>
            </a:r>
            <a:r>
              <a:rPr lang="el-GR" sz="2000" dirty="0" smtClean="0">
                <a:latin typeface="Calibri" panose="020F0502020204030204" pitchFamily="34" charset="0"/>
              </a:rPr>
              <a:t>ϕ |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a:t>
            </a:r>
            <a:r>
              <a:rPr lang="en-US" sz="2000" dirty="0">
                <a:latin typeface="Calibri" panose="020F0502020204030204" pitchFamily="34" charset="0"/>
              </a:rPr>
              <a:t>x </a:t>
            </a:r>
            <a:r>
              <a:rPr lang="el-GR" sz="2000" dirty="0" smtClean="0">
                <a:latin typeface="Calibri" panose="020F0502020204030204" pitchFamily="34" charset="0"/>
              </a:rPr>
              <a:t>ϕ</a:t>
            </a:r>
            <a:r>
              <a:rPr lang="el-GR" sz="2000" baseline="-25000" dirty="0" smtClean="0">
                <a:latin typeface="Calibri" panose="020F0502020204030204" pitchFamily="34" charset="0"/>
              </a:rPr>
              <a:t>2</a:t>
            </a:r>
            <a:r>
              <a:rPr lang="fr-FR" sz="2000" baseline="-25000" dirty="0" smtClean="0">
                <a:latin typeface="Calibri" panose="020F0502020204030204" pitchFamily="34" charset="0"/>
              </a:rPr>
              <a:t> </a:t>
            </a:r>
            <a:r>
              <a:rPr lang="el-GR" sz="2000" dirty="0" smtClean="0">
                <a:latin typeface="Calibri" panose="020F0502020204030204" pitchFamily="34" charset="0"/>
              </a:rPr>
              <a:t>|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 ϕ</a:t>
            </a:r>
            <a:r>
              <a:rPr lang="el-GR" sz="2000" baseline="-25000" dirty="0">
                <a:latin typeface="Calibri" panose="020F0502020204030204" pitchFamily="34" charset="0"/>
              </a:rPr>
              <a:t>2</a:t>
            </a:r>
            <a:r>
              <a:rPr lang="el-GR" sz="2000" dirty="0">
                <a:latin typeface="Calibri" panose="020F0502020204030204" pitchFamily="34" charset="0"/>
              </a:rPr>
              <a:t> | ϕ</a:t>
            </a:r>
            <a:r>
              <a:rPr lang="el-GR" sz="2000" baseline="-25000" dirty="0">
                <a:latin typeface="Calibri" panose="020F0502020204030204" pitchFamily="34" charset="0"/>
              </a:rPr>
              <a:t>1</a:t>
            </a:r>
            <a:r>
              <a:rPr lang="el-GR" sz="2000" dirty="0">
                <a:latin typeface="Calibri" panose="020F0502020204030204" pitchFamily="34" charset="0"/>
              </a:rPr>
              <a:t> + </a:t>
            </a:r>
            <a:r>
              <a:rPr lang="el-GR" sz="2000" dirty="0" smtClean="0">
                <a:latin typeface="Calibri" panose="020F0502020204030204" pitchFamily="34" charset="0"/>
              </a:rPr>
              <a:t>ϕ</a:t>
            </a:r>
            <a:r>
              <a:rPr lang="el-GR" sz="2000" baseline="-25000" dirty="0" smtClean="0">
                <a:latin typeface="Calibri" panose="020F0502020204030204" pitchFamily="34" charset="0"/>
              </a:rPr>
              <a:t>2</a:t>
            </a:r>
            <a:endParaRPr lang="fr-FR" sz="2000" dirty="0" smtClean="0">
              <a:latin typeface="Calibri" panose="020F0502020204030204" pitchFamily="34" charset="0"/>
            </a:endParaRPr>
          </a:p>
        </p:txBody>
      </p:sp>
      <p:sp>
        <p:nvSpPr>
          <p:cNvPr id="4" name="Rectangle 3"/>
          <p:cNvSpPr/>
          <p:nvPr/>
        </p:nvSpPr>
        <p:spPr>
          <a:xfrm>
            <a:off x="539552" y="3978327"/>
            <a:ext cx="1568058" cy="369332"/>
          </a:xfrm>
          <a:prstGeom prst="rect">
            <a:avLst/>
          </a:prstGeom>
        </p:spPr>
        <p:txBody>
          <a:bodyPr wrap="none">
            <a:spAutoFit/>
          </a:bodyPr>
          <a:lstStyle/>
          <a:p>
            <a:pPr>
              <a:spcAft>
                <a:spcPts val="1200"/>
              </a:spcAft>
            </a:pPr>
            <a:r>
              <a:rPr lang="fr-FR" i="1" dirty="0">
                <a:latin typeface="Calibri" panose="020F0502020204030204" pitchFamily="34" charset="0"/>
                <a:sym typeface="Symbol" panose="05050102010706020507" pitchFamily="18" charset="2"/>
              </a:rPr>
              <a:t> d </a:t>
            </a:r>
            <a:r>
              <a:rPr lang="el-GR" dirty="0">
                <a:latin typeface="Calibri" panose="020F0502020204030204" pitchFamily="34" charset="0"/>
              </a:rPr>
              <a:t>ϕ</a:t>
            </a:r>
            <a:r>
              <a:rPr lang="fr-FR" dirty="0">
                <a:latin typeface="Calibri" panose="020F0502020204030204" pitchFamily="34" charset="0"/>
              </a:rPr>
              <a:t> := </a:t>
            </a:r>
            <a:r>
              <a:rPr lang="el-GR" dirty="0">
                <a:latin typeface="Calibri" panose="020F0502020204030204" pitchFamily="34" charset="0"/>
              </a:rPr>
              <a:t>ϕ</a:t>
            </a:r>
            <a:r>
              <a:rPr lang="fr-FR" dirty="0">
                <a:latin typeface="Calibri" panose="020F0502020204030204" pitchFamily="34" charset="0"/>
              </a:rPr>
              <a:t> </a:t>
            </a:r>
            <a:r>
              <a:rPr lang="fr-FR" dirty="0">
                <a:latin typeface="Calibri" panose="020F0502020204030204" pitchFamily="34" charset="0"/>
                <a:sym typeface="Symbol" panose="05050102010706020507" pitchFamily="18" charset="2"/>
              </a:rPr>
              <a:t> </a:t>
            </a:r>
            <a:r>
              <a:rPr lang="el-GR" dirty="0">
                <a:latin typeface="Calibri" panose="020F0502020204030204" pitchFamily="34" charset="0"/>
                <a:sym typeface="Symbol" panose="05050102010706020507" pitchFamily="18" charset="2"/>
              </a:rPr>
              <a:t></a:t>
            </a:r>
            <a:r>
              <a:rPr lang="el-GR" dirty="0">
                <a:latin typeface="Calibri" panose="020F0502020204030204" pitchFamily="34" charset="0"/>
              </a:rPr>
              <a:t> ϕ</a:t>
            </a:r>
            <a:endParaRPr lang="en-US" dirty="0">
              <a:latin typeface="Calibri" panose="020F0502020204030204" pitchFamily="34" charset="0"/>
            </a:endParaRPr>
          </a:p>
        </p:txBody>
      </p:sp>
      <p:sp>
        <p:nvSpPr>
          <p:cNvPr id="42" name="ZoneTexte 41"/>
          <p:cNvSpPr txBox="1"/>
          <p:nvPr/>
        </p:nvSpPr>
        <p:spPr>
          <a:xfrm>
            <a:off x="125262" y="3573016"/>
            <a:ext cx="8551194" cy="276999"/>
          </a:xfrm>
          <a:prstGeom prst="rect">
            <a:avLst/>
          </a:prstGeom>
          <a:noFill/>
        </p:spPr>
        <p:txBody>
          <a:bodyPr wrap="square" lIns="36000" tIns="0" rIns="36000" bIns="0" rtlCol="0">
            <a:spAutoFit/>
          </a:bodyPr>
          <a:lstStyle/>
          <a:p>
            <a:pPr marL="285750" indent="-285750">
              <a:buClr>
                <a:srgbClr val="FF0000"/>
              </a:buClr>
              <a:buFont typeface="Wingdings" panose="05000000000000000000" pitchFamily="2" charset="2"/>
              <a:buChar char="§"/>
            </a:pPr>
            <a:r>
              <a:rPr lang="en-US" dirty="0" smtClean="0"/>
              <a:t>Differential operator</a:t>
            </a:r>
          </a:p>
        </p:txBody>
      </p:sp>
    </p:spTree>
    <p:extLst>
      <p:ext uri="{BB962C8B-B14F-4D97-AF65-F5344CB8AC3E}">
        <p14:creationId xmlns:p14="http://schemas.microsoft.com/office/powerpoint/2010/main" val="1128161399"/>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Categories for the evaluation of requirements</a:t>
            </a:r>
            <a:endParaRPr lang="en-US" dirty="0"/>
          </a:p>
        </p:txBody>
      </p:sp>
      <p:sp>
        <p:nvSpPr>
          <p:cNvPr id="3" name="Espace réservé du contenu 2"/>
          <p:cNvSpPr>
            <a:spLocks noGrp="1"/>
          </p:cNvSpPr>
          <p:nvPr>
            <p:ph idx="1"/>
          </p:nvPr>
        </p:nvSpPr>
        <p:spPr/>
        <p:txBody>
          <a:bodyPr/>
          <a:lstStyle/>
          <a:p>
            <a:r>
              <a:rPr lang="en-US" b="0" dirty="0">
                <a:solidFill>
                  <a:schemeClr val="accent6">
                    <a:lumMod val="40000"/>
                    <a:lumOff val="60000"/>
                  </a:schemeClr>
                </a:solidFill>
              </a:rPr>
              <a:t>Category</a:t>
            </a:r>
            <a:r>
              <a:rPr lang="en-US" b="0" dirty="0" smtClean="0"/>
              <a:t> </a:t>
            </a:r>
            <a:r>
              <a:rPr lang="en-US" b="0" dirty="0">
                <a:solidFill>
                  <a:srgbClr val="FF0000"/>
                </a:solidFill>
              </a:rPr>
              <a:t>i</a:t>
            </a:r>
            <a:r>
              <a:rPr lang="en-US" b="0" dirty="0" smtClean="0">
                <a:solidFill>
                  <a:srgbClr val="FF0000"/>
                </a:solidFill>
              </a:rPr>
              <a:t>ncreasing </a:t>
            </a:r>
            <a:r>
              <a:rPr lang="en-US" b="0" dirty="0">
                <a:solidFill>
                  <a:schemeClr val="accent6">
                    <a:lumMod val="40000"/>
                    <a:lumOff val="60000"/>
                  </a:schemeClr>
                </a:solidFill>
              </a:rPr>
              <a:t>=</a:t>
            </a:r>
            <a:r>
              <a:rPr lang="en-US" b="0" dirty="0" smtClean="0"/>
              <a:t> </a:t>
            </a:r>
            <a:r>
              <a:rPr lang="en-US" b="0" dirty="0">
                <a:solidFill>
                  <a:schemeClr val="accent6">
                    <a:lumMod val="40000"/>
                    <a:lumOff val="60000"/>
                  </a:schemeClr>
                </a:solidFill>
              </a:rPr>
              <a:t>{ (&gt;, &gt;), (&gt;=, &gt;=), (&lt;, &gt;=), (&lt;=, &gt;), (==, &gt;), (&lt;&gt;, &gt;) </a:t>
            </a:r>
            <a:r>
              <a:rPr lang="en-US" b="0" dirty="0" smtClean="0">
                <a:solidFill>
                  <a:schemeClr val="accent6">
                    <a:lumMod val="40000"/>
                    <a:lumOff val="60000"/>
                  </a:schemeClr>
                </a:solidFill>
              </a:rPr>
              <a:t>}</a:t>
            </a:r>
          </a:p>
          <a:p>
            <a:pPr lvl="1"/>
            <a:r>
              <a:rPr lang="en-US" dirty="0">
                <a:solidFill>
                  <a:schemeClr val="accent6">
                    <a:lumMod val="40000"/>
                    <a:lumOff val="60000"/>
                  </a:schemeClr>
                </a:solidFill>
              </a:rPr>
              <a:t>associate </a:t>
            </a:r>
            <a:r>
              <a:rPr lang="en-US" dirty="0">
                <a:solidFill>
                  <a:srgbClr val="FF0000"/>
                </a:solidFill>
              </a:rPr>
              <a:t>increasing </a:t>
            </a:r>
            <a:r>
              <a:rPr lang="en-US" dirty="0">
                <a:solidFill>
                  <a:schemeClr val="accent6">
                    <a:lumMod val="40000"/>
                    <a:lumOff val="60000"/>
                  </a:schemeClr>
                </a:solidFill>
              </a:rPr>
              <a:t>with </a:t>
            </a:r>
            <a:r>
              <a:rPr lang="en-US" dirty="0">
                <a:solidFill>
                  <a:schemeClr val="accent2">
                    <a:lumMod val="75000"/>
                  </a:schemeClr>
                </a:solidFill>
              </a:rPr>
              <a:t>decide</a:t>
            </a:r>
          </a:p>
          <a:p>
            <a:r>
              <a:rPr lang="en-US" b="0" dirty="0">
                <a:solidFill>
                  <a:schemeClr val="accent6">
                    <a:lumMod val="40000"/>
                    <a:lumOff val="60000"/>
                  </a:schemeClr>
                </a:solidFill>
              </a:rPr>
              <a:t>Category</a:t>
            </a:r>
            <a:r>
              <a:rPr lang="en-US" b="0" dirty="0"/>
              <a:t> </a:t>
            </a:r>
            <a:r>
              <a:rPr lang="en-US" b="0" dirty="0">
                <a:solidFill>
                  <a:srgbClr val="FF0000"/>
                </a:solidFill>
              </a:rPr>
              <a:t>d</a:t>
            </a:r>
            <a:r>
              <a:rPr lang="en-US" b="0" dirty="0" smtClean="0">
                <a:solidFill>
                  <a:srgbClr val="FF0000"/>
                </a:solidFill>
              </a:rPr>
              <a:t>ecreasing </a:t>
            </a:r>
            <a:r>
              <a:rPr lang="en-US" b="0" dirty="0">
                <a:solidFill>
                  <a:schemeClr val="accent6">
                    <a:lumMod val="40000"/>
                    <a:lumOff val="60000"/>
                  </a:schemeClr>
                </a:solidFill>
              </a:rPr>
              <a:t>=</a:t>
            </a:r>
            <a:r>
              <a:rPr lang="en-US" b="0" dirty="0"/>
              <a:t> </a:t>
            </a:r>
            <a:r>
              <a:rPr lang="en-US" b="0" dirty="0">
                <a:solidFill>
                  <a:schemeClr val="accent6">
                    <a:lumMod val="40000"/>
                    <a:lumOff val="60000"/>
                  </a:schemeClr>
                </a:solidFill>
              </a:rPr>
              <a:t>{ (&gt;, &gt;), (&gt;=, &gt;=), (&lt;, &lt;</a:t>
            </a:r>
            <a:r>
              <a:rPr lang="en-US" b="0" dirty="0" smtClean="0">
                <a:solidFill>
                  <a:schemeClr val="accent6">
                    <a:lumMod val="40000"/>
                    <a:lumOff val="60000"/>
                  </a:schemeClr>
                </a:solidFill>
              </a:rPr>
              <a:t>), </a:t>
            </a:r>
            <a:r>
              <a:rPr lang="en-US" b="0" dirty="0">
                <a:solidFill>
                  <a:schemeClr val="accent6">
                    <a:lumMod val="40000"/>
                    <a:lumOff val="60000"/>
                  </a:schemeClr>
                </a:solidFill>
              </a:rPr>
              <a:t>(&lt;=, </a:t>
            </a:r>
            <a:r>
              <a:rPr lang="en-US" b="0" dirty="0" smtClean="0">
                <a:solidFill>
                  <a:schemeClr val="accent6">
                    <a:lumMod val="40000"/>
                    <a:lumOff val="60000"/>
                  </a:schemeClr>
                </a:solidFill>
              </a:rPr>
              <a:t>&lt;=), </a:t>
            </a:r>
            <a:r>
              <a:rPr lang="en-US" b="0" dirty="0">
                <a:solidFill>
                  <a:schemeClr val="accent6">
                    <a:lumMod val="40000"/>
                    <a:lumOff val="60000"/>
                  </a:schemeClr>
                </a:solidFill>
              </a:rPr>
              <a:t>(==, </a:t>
            </a:r>
            <a:r>
              <a:rPr lang="en-US" b="0" dirty="0" smtClean="0">
                <a:solidFill>
                  <a:schemeClr val="accent6">
                    <a:lumMod val="40000"/>
                    <a:lumOff val="60000"/>
                  </a:schemeClr>
                </a:solidFill>
              </a:rPr>
              <a:t>&lt;), </a:t>
            </a:r>
            <a:r>
              <a:rPr lang="en-US" b="0" dirty="0">
                <a:solidFill>
                  <a:schemeClr val="accent6">
                    <a:lumMod val="40000"/>
                    <a:lumOff val="60000"/>
                  </a:schemeClr>
                </a:solidFill>
              </a:rPr>
              <a:t>(&lt;&gt;, </a:t>
            </a:r>
            <a:r>
              <a:rPr lang="en-US" b="0" dirty="0" smtClean="0">
                <a:solidFill>
                  <a:schemeClr val="accent6">
                    <a:lumMod val="40000"/>
                    <a:lumOff val="60000"/>
                  </a:schemeClr>
                </a:solidFill>
              </a:rPr>
              <a:t>&lt;) }</a:t>
            </a:r>
          </a:p>
          <a:p>
            <a:pPr lvl="1"/>
            <a:r>
              <a:rPr lang="en-US" b="0" dirty="0" smtClean="0">
                <a:solidFill>
                  <a:schemeClr val="accent6">
                    <a:lumMod val="40000"/>
                    <a:lumOff val="60000"/>
                  </a:schemeClr>
                </a:solidFill>
              </a:rPr>
              <a:t>associate </a:t>
            </a:r>
            <a:r>
              <a:rPr lang="en-US" dirty="0">
                <a:solidFill>
                  <a:srgbClr val="FF0000"/>
                </a:solidFill>
              </a:rPr>
              <a:t>decreasing</a:t>
            </a:r>
            <a:r>
              <a:rPr lang="en-US" b="0" dirty="0" smtClean="0">
                <a:solidFill>
                  <a:srgbClr val="FF0000"/>
                </a:solidFill>
              </a:rPr>
              <a:t> </a:t>
            </a:r>
            <a:r>
              <a:rPr lang="en-US" b="0" dirty="0" smtClean="0">
                <a:solidFill>
                  <a:schemeClr val="accent6">
                    <a:lumMod val="40000"/>
                    <a:lumOff val="60000"/>
                  </a:schemeClr>
                </a:solidFill>
              </a:rPr>
              <a:t>with </a:t>
            </a:r>
            <a:r>
              <a:rPr lang="en-US" dirty="0" smtClean="0">
                <a:solidFill>
                  <a:schemeClr val="accent2">
                    <a:lumMod val="75000"/>
                  </a:schemeClr>
                </a:solidFill>
              </a:rPr>
              <a:t>decide</a:t>
            </a:r>
          </a:p>
          <a:p>
            <a:r>
              <a:rPr lang="en-US" b="0" dirty="0">
                <a:solidFill>
                  <a:schemeClr val="accent6">
                    <a:lumMod val="40000"/>
                    <a:lumOff val="60000"/>
                  </a:schemeClr>
                </a:solidFill>
              </a:rPr>
              <a:t>Category</a:t>
            </a:r>
            <a:r>
              <a:rPr lang="en-US" dirty="0" smtClean="0">
                <a:solidFill>
                  <a:schemeClr val="accent2">
                    <a:lumMod val="75000"/>
                  </a:schemeClr>
                </a:solidFill>
              </a:rPr>
              <a:t> </a:t>
            </a:r>
            <a:r>
              <a:rPr lang="en-US" b="0" dirty="0">
                <a:solidFill>
                  <a:srgbClr val="FF0000"/>
                </a:solidFill>
              </a:rPr>
              <a:t>varying</a:t>
            </a:r>
            <a:r>
              <a:rPr lang="en-US" dirty="0" smtClean="0">
                <a:solidFill>
                  <a:schemeClr val="accent2">
                    <a:lumMod val="75000"/>
                  </a:schemeClr>
                </a:solidFill>
              </a:rPr>
              <a:t> </a:t>
            </a:r>
            <a:r>
              <a:rPr lang="en-US" b="0" dirty="0">
                <a:solidFill>
                  <a:schemeClr val="accent6">
                    <a:lumMod val="40000"/>
                    <a:lumOff val="60000"/>
                  </a:schemeClr>
                </a:solidFill>
              </a:rPr>
              <a:t>= { </a:t>
            </a:r>
            <a:r>
              <a:rPr lang="en-US" b="0" dirty="0" smtClean="0">
                <a:solidFill>
                  <a:schemeClr val="accent6">
                    <a:lumMod val="40000"/>
                    <a:lumOff val="60000"/>
                  </a:schemeClr>
                </a:solidFill>
              </a:rPr>
              <a:t>(true, false), (false, false), (undecided, false), (undefined, false) }</a:t>
            </a:r>
          </a:p>
          <a:p>
            <a:pPr lvl="1"/>
            <a:r>
              <a:rPr lang="en-US" dirty="0">
                <a:solidFill>
                  <a:schemeClr val="accent6">
                    <a:lumMod val="40000"/>
                    <a:lumOff val="60000"/>
                  </a:schemeClr>
                </a:solidFill>
              </a:rPr>
              <a:t>associate </a:t>
            </a:r>
            <a:r>
              <a:rPr lang="en-US" dirty="0" smtClean="0">
                <a:solidFill>
                  <a:srgbClr val="FF0000"/>
                </a:solidFill>
              </a:rPr>
              <a:t>varying </a:t>
            </a:r>
            <a:r>
              <a:rPr lang="en-US" dirty="0" smtClean="0">
                <a:solidFill>
                  <a:schemeClr val="accent6">
                    <a:lumMod val="40000"/>
                    <a:lumOff val="60000"/>
                  </a:schemeClr>
                </a:solidFill>
              </a:rPr>
              <a:t>with </a:t>
            </a:r>
            <a:r>
              <a:rPr lang="en-US" dirty="0">
                <a:solidFill>
                  <a:schemeClr val="accent2">
                    <a:lumMod val="75000"/>
                  </a:schemeClr>
                </a:solidFill>
              </a:rPr>
              <a:t>decide</a:t>
            </a:r>
          </a:p>
          <a:p>
            <a:pPr lvl="1"/>
            <a:endParaRPr lang="en-US" b="0" dirty="0">
              <a:solidFill>
                <a:schemeClr val="accent6">
                  <a:lumMod val="40000"/>
                  <a:lumOff val="60000"/>
                </a:schemeClr>
              </a:solidFill>
            </a:endParaRPr>
          </a:p>
          <a:p>
            <a:endParaRPr lang="en-US" b="0" dirty="0">
              <a:solidFill>
                <a:schemeClr val="accent6">
                  <a:lumMod val="40000"/>
                  <a:lumOff val="60000"/>
                </a:schemeClr>
              </a:solidFill>
            </a:endParaRPr>
          </a:p>
          <a:p>
            <a:endParaRPr lang="en-US" b="0" dirty="0">
              <a:solidFill>
                <a:schemeClr val="accent6">
                  <a:lumMod val="40000"/>
                  <a:lumOff val="60000"/>
                </a:schemeClr>
              </a:solidFill>
            </a:endParaRPr>
          </a:p>
          <a:p>
            <a:endParaRPr lang="en-US" b="0" dirty="0" smtClean="0"/>
          </a:p>
          <a:p>
            <a:endParaRPr lang="en-US" b="0" dirty="0"/>
          </a:p>
        </p:txBody>
      </p:sp>
      <p:grpSp>
        <p:nvGrpSpPr>
          <p:cNvPr id="8" name="Groupe 7"/>
          <p:cNvGrpSpPr/>
          <p:nvPr/>
        </p:nvGrpSpPr>
        <p:grpSpPr>
          <a:xfrm>
            <a:off x="323403" y="3633992"/>
            <a:ext cx="8497193" cy="3035368"/>
            <a:chOff x="323403" y="3633992"/>
            <a:chExt cx="8497193" cy="3035368"/>
          </a:xfrm>
        </p:grpSpPr>
        <p:pic>
          <p:nvPicPr>
            <p:cNvPr id="5" name="Image 4"/>
            <p:cNvPicPr>
              <a:picLocks noChangeAspect="1"/>
            </p:cNvPicPr>
            <p:nvPr/>
          </p:nvPicPr>
          <p:blipFill>
            <a:blip r:embed="rId2"/>
            <a:stretch>
              <a:fillRect/>
            </a:stretch>
          </p:blipFill>
          <p:spPr>
            <a:xfrm>
              <a:off x="431415" y="3792523"/>
              <a:ext cx="576064" cy="508576"/>
            </a:xfrm>
            <a:prstGeom prst="rect">
              <a:avLst/>
            </a:prstGeom>
          </p:spPr>
        </p:pic>
        <p:sp>
          <p:nvSpPr>
            <p:cNvPr id="6" name="Rectangle 5"/>
            <p:cNvSpPr/>
            <p:nvPr/>
          </p:nvSpPr>
          <p:spPr>
            <a:xfrm>
              <a:off x="323403" y="3633992"/>
              <a:ext cx="8497193" cy="303536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4" name="Rectangle 3"/>
            <p:cNvSpPr/>
            <p:nvPr/>
          </p:nvSpPr>
          <p:spPr>
            <a:xfrm>
              <a:off x="1079363" y="3792523"/>
              <a:ext cx="7596967" cy="2862322"/>
            </a:xfrm>
            <a:prstGeom prst="rect">
              <a:avLst/>
            </a:prstGeom>
          </p:spPr>
          <p:txBody>
            <a:bodyPr wrap="square">
              <a:spAutoFit/>
            </a:bodyPr>
            <a:lstStyle/>
            <a:p>
              <a:r>
                <a:rPr lang="en-US" dirty="0" smtClean="0"/>
                <a:t>If category </a:t>
              </a:r>
              <a:r>
                <a:rPr lang="en-US" sz="1600" dirty="0">
                  <a:solidFill>
                    <a:srgbClr val="FF0000"/>
                  </a:solidFill>
                  <a:latin typeface="+mn-lt"/>
                </a:rPr>
                <a:t>cat</a:t>
              </a:r>
              <a:r>
                <a:rPr lang="en-US" dirty="0" smtClean="0">
                  <a:solidFill>
                    <a:srgbClr val="FF0000"/>
                  </a:solidFill>
                </a:rPr>
                <a:t> </a:t>
              </a:r>
              <a:r>
                <a:rPr lang="en-US" dirty="0" smtClean="0"/>
                <a:t>is associated with </a:t>
              </a:r>
              <a:r>
                <a:rPr lang="en-US" sz="1600" dirty="0" smtClean="0">
                  <a:solidFill>
                    <a:schemeClr val="accent2">
                      <a:lumMod val="75000"/>
                    </a:schemeClr>
                  </a:solidFill>
                  <a:latin typeface="+mn-lt"/>
                </a:rPr>
                <a:t>decide</a:t>
              </a:r>
              <a:r>
                <a:rPr lang="en-US" dirty="0" smtClean="0"/>
                <a:t>:</a:t>
              </a:r>
              <a:endParaRPr lang="en-US" dirty="0"/>
            </a:p>
            <a:p>
              <a:pPr marL="742950" lvl="1" indent="-285750">
                <a:buFont typeface="Wingdings" panose="05000000000000000000" pitchFamily="2" charset="2"/>
                <a:buChar char="§"/>
              </a:pPr>
              <a:r>
                <a:rPr lang="en-US" dirty="0"/>
                <a:t>then in</a:t>
              </a:r>
              <a:r>
                <a:rPr lang="en-US" dirty="0">
                  <a:solidFill>
                    <a:schemeClr val="accent6">
                      <a:lumMod val="40000"/>
                      <a:lumOff val="60000"/>
                    </a:schemeClr>
                  </a:solidFill>
                </a:rPr>
                <a:t> operator </a:t>
              </a:r>
              <a:r>
                <a:rPr lang="en-US" dirty="0" smtClean="0">
                  <a:solidFill>
                    <a:schemeClr val="accent2">
                      <a:lumMod val="75000"/>
                    </a:schemeClr>
                  </a:solidFill>
                </a:rPr>
                <a:t>decide, </a:t>
              </a:r>
              <a:r>
                <a:rPr lang="en-US" dirty="0" smtClean="0"/>
                <a:t>the operators </a:t>
              </a:r>
              <a:r>
                <a:rPr lang="en-US" dirty="0">
                  <a:solidFill>
                    <a:srgbClr val="FF0000"/>
                  </a:solidFill>
                </a:rPr>
                <a:t>cat</a:t>
              </a:r>
              <a:r>
                <a:rPr lang="en-US" dirty="0"/>
                <a:t> </a:t>
              </a:r>
              <a:r>
                <a:rPr lang="en-US" dirty="0" smtClean="0">
                  <a:solidFill>
                    <a:schemeClr val="accent6">
                      <a:lumMod val="40000"/>
                      <a:lumOff val="60000"/>
                    </a:schemeClr>
                  </a:solidFill>
                </a:rPr>
                <a:t>op </a:t>
              </a:r>
              <a:r>
                <a:rPr lang="en-US" dirty="0" smtClean="0"/>
                <a:t>are substituted by </a:t>
              </a:r>
              <a:r>
                <a:rPr lang="en-US" sz="1600" dirty="0">
                  <a:solidFill>
                    <a:srgbClr val="FF0000"/>
                  </a:solidFill>
                  <a:latin typeface="+mn-lt"/>
                </a:rPr>
                <a:t>cat</a:t>
              </a:r>
              <a:r>
                <a:rPr lang="en-US" dirty="0" smtClean="0"/>
                <a:t> </a:t>
              </a:r>
              <a:r>
                <a:rPr lang="en-US" dirty="0" smtClean="0">
                  <a:solidFill>
                    <a:schemeClr val="accent6">
                      <a:lumMod val="40000"/>
                      <a:lumOff val="60000"/>
                    </a:schemeClr>
                  </a:solidFill>
                </a:rPr>
                <a:t>op</a:t>
              </a:r>
            </a:p>
            <a:p>
              <a:pPr marL="1200150" lvl="2" indent="-285750">
                <a:buFont typeface="Arial" panose="020B0604020202020204" pitchFamily="34" charset="0"/>
                <a:buChar char="•"/>
              </a:pPr>
              <a:r>
                <a:rPr lang="en-US" dirty="0"/>
                <a:t>Example: </a:t>
              </a:r>
              <a:r>
                <a:rPr lang="en-US" dirty="0">
                  <a:solidFill>
                    <a:srgbClr val="FF0000"/>
                  </a:solidFill>
                </a:rPr>
                <a:t>cat</a:t>
              </a:r>
              <a:r>
                <a:rPr lang="en-US" dirty="0"/>
                <a:t> </a:t>
              </a:r>
              <a:r>
                <a:rPr lang="en-US" dirty="0" smtClean="0">
                  <a:solidFill>
                    <a:schemeClr val="accent6">
                      <a:lumMod val="40000"/>
                      <a:lumOff val="60000"/>
                    </a:schemeClr>
                  </a:solidFill>
                </a:rPr>
                <a:t>&lt;</a:t>
              </a:r>
              <a:r>
                <a:rPr lang="en-US" dirty="0" smtClean="0"/>
                <a:t> is replaced by </a:t>
              </a:r>
              <a:r>
                <a:rPr lang="en-US" dirty="0">
                  <a:solidFill>
                    <a:schemeClr val="accent6">
                      <a:lumMod val="40000"/>
                      <a:lumOff val="60000"/>
                    </a:schemeClr>
                  </a:solidFill>
                </a:rPr>
                <a:t>&gt;=</a:t>
              </a:r>
              <a:r>
                <a:rPr lang="en-US" dirty="0" smtClean="0"/>
                <a:t> for </a:t>
              </a:r>
              <a:r>
                <a:rPr lang="en-US" dirty="0">
                  <a:solidFill>
                    <a:srgbClr val="FF0000"/>
                  </a:solidFill>
                </a:rPr>
                <a:t>cat</a:t>
              </a:r>
              <a:r>
                <a:rPr lang="en-US" dirty="0" smtClean="0"/>
                <a:t> = </a:t>
              </a:r>
              <a:r>
                <a:rPr lang="en-US" dirty="0" smtClean="0">
                  <a:solidFill>
                    <a:srgbClr val="FF0000"/>
                  </a:solidFill>
                </a:rPr>
                <a:t>increasing</a:t>
              </a:r>
            </a:p>
            <a:p>
              <a:r>
                <a:rPr lang="en-US" dirty="0" smtClean="0"/>
                <a:t>If category </a:t>
              </a:r>
              <a:r>
                <a:rPr lang="en-US" sz="1600" dirty="0" smtClean="0">
                  <a:solidFill>
                    <a:srgbClr val="FF0000"/>
                  </a:solidFill>
                </a:rPr>
                <a:t>cat</a:t>
              </a:r>
              <a:r>
                <a:rPr lang="en-US" dirty="0" smtClean="0">
                  <a:solidFill>
                    <a:srgbClr val="FF0000"/>
                  </a:solidFill>
                </a:rPr>
                <a:t> </a:t>
              </a:r>
              <a:r>
                <a:rPr lang="en-US" dirty="0" smtClean="0"/>
                <a:t>is associated with </a:t>
              </a:r>
              <a:r>
                <a:rPr lang="en-US" dirty="0"/>
                <a:t>no other operators</a:t>
              </a:r>
              <a:r>
                <a:rPr lang="en-US" dirty="0" smtClean="0"/>
                <a:t>:</a:t>
              </a:r>
              <a:endParaRPr lang="en-US" dirty="0">
                <a:solidFill>
                  <a:srgbClr val="FF0000"/>
                </a:solidFill>
              </a:endParaRPr>
            </a:p>
            <a:p>
              <a:pPr marL="742950" lvl="1" indent="-285750">
                <a:buFont typeface="Wingdings" panose="05000000000000000000" pitchFamily="2" charset="2"/>
                <a:buChar char="§"/>
              </a:pPr>
              <a:r>
                <a:rPr lang="en-US" dirty="0" smtClean="0"/>
                <a:t>then in all other operators, </a:t>
              </a:r>
              <a:r>
                <a:rPr lang="en-US" dirty="0">
                  <a:solidFill>
                    <a:srgbClr val="FF0000"/>
                  </a:solidFill>
                </a:rPr>
                <a:t>cat</a:t>
              </a:r>
              <a:r>
                <a:rPr lang="en-US" dirty="0"/>
                <a:t> </a:t>
              </a:r>
              <a:r>
                <a:rPr lang="en-US" dirty="0">
                  <a:solidFill>
                    <a:schemeClr val="accent6">
                      <a:lumMod val="40000"/>
                      <a:lumOff val="60000"/>
                    </a:schemeClr>
                  </a:solidFill>
                </a:rPr>
                <a:t>op </a:t>
              </a:r>
              <a:r>
                <a:rPr lang="en-US" dirty="0" smtClean="0"/>
                <a:t>are substituted </a:t>
              </a:r>
              <a:r>
                <a:rPr lang="en-US" dirty="0"/>
                <a:t>by </a:t>
              </a:r>
              <a:r>
                <a:rPr lang="en-US" dirty="0" smtClean="0">
                  <a:solidFill>
                    <a:schemeClr val="accent6">
                      <a:lumMod val="40000"/>
                      <a:lumOff val="60000"/>
                    </a:schemeClr>
                  </a:solidFill>
                </a:rPr>
                <a:t>op</a:t>
              </a:r>
            </a:p>
            <a:p>
              <a:pPr marL="1200150" lvl="2" indent="-285750">
                <a:buFont typeface="Arial" panose="020B0604020202020204" pitchFamily="34" charset="0"/>
                <a:buChar char="•"/>
              </a:pPr>
              <a:r>
                <a:rPr lang="en-US" dirty="0"/>
                <a:t>Example: </a:t>
              </a:r>
              <a:r>
                <a:rPr lang="en-US" dirty="0">
                  <a:solidFill>
                    <a:srgbClr val="FF0000"/>
                  </a:solidFill>
                </a:rPr>
                <a:t>cat</a:t>
              </a:r>
              <a:r>
                <a:rPr lang="en-US" dirty="0"/>
                <a:t> </a:t>
              </a:r>
              <a:r>
                <a:rPr lang="en-US" dirty="0">
                  <a:solidFill>
                    <a:schemeClr val="accent6">
                      <a:lumMod val="40000"/>
                      <a:lumOff val="60000"/>
                    </a:schemeClr>
                  </a:solidFill>
                </a:rPr>
                <a:t>&lt;</a:t>
              </a:r>
              <a:r>
                <a:rPr lang="en-US" dirty="0"/>
                <a:t> is replaced by </a:t>
              </a:r>
              <a:r>
                <a:rPr lang="en-US" dirty="0" smtClean="0">
                  <a:solidFill>
                    <a:schemeClr val="accent6">
                      <a:lumMod val="40000"/>
                      <a:lumOff val="60000"/>
                    </a:schemeClr>
                  </a:solidFill>
                </a:rPr>
                <a:t>&lt;</a:t>
              </a:r>
              <a:r>
                <a:rPr lang="en-US" dirty="0" smtClean="0"/>
                <a:t> </a:t>
              </a:r>
              <a:r>
                <a:rPr lang="en-US" dirty="0"/>
                <a:t>for </a:t>
              </a:r>
              <a:r>
                <a:rPr lang="en-US" dirty="0" smtClean="0"/>
                <a:t>any </a:t>
              </a:r>
              <a:r>
                <a:rPr lang="en-US" dirty="0" smtClean="0">
                  <a:solidFill>
                    <a:srgbClr val="FF0000"/>
                  </a:solidFill>
                </a:rPr>
                <a:t>cat</a:t>
              </a:r>
              <a:endParaRPr lang="en-US" dirty="0">
                <a:solidFill>
                  <a:srgbClr val="FF0000"/>
                </a:solidFill>
              </a:endParaRPr>
            </a:p>
            <a:p>
              <a:pPr marL="742950" lvl="1" indent="-285750">
                <a:buFont typeface="Wingdings" panose="05000000000000000000" pitchFamily="2" charset="2"/>
                <a:buChar char="§"/>
              </a:pPr>
              <a:endParaRPr lang="en-US" dirty="0" smtClean="0">
                <a:solidFill>
                  <a:schemeClr val="accent6">
                    <a:lumMod val="40000"/>
                    <a:lumOff val="60000"/>
                  </a:schemeClr>
                </a:solidFill>
              </a:endParaRPr>
            </a:p>
            <a:p>
              <a:r>
                <a:rPr lang="en-US" dirty="0" smtClean="0"/>
                <a:t>This </a:t>
              </a:r>
              <a:r>
                <a:rPr lang="en-US" dirty="0"/>
                <a:t>is needed to signal as early as possible that a requirement is satisfied (and not only at the end of the time period).</a:t>
              </a:r>
              <a:endParaRPr lang="fr-FR" dirty="0"/>
            </a:p>
          </p:txBody>
        </p:sp>
      </p:grpSp>
    </p:spTree>
    <p:extLst>
      <p:ext uri="{BB962C8B-B14F-4D97-AF65-F5344CB8AC3E}">
        <p14:creationId xmlns:p14="http://schemas.microsoft.com/office/powerpoint/2010/main" val="59878623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Operators for the evaluation of requirements</a:t>
            </a:r>
            <a:endParaRPr lang="en-US" dirty="0"/>
          </a:p>
        </p:txBody>
      </p:sp>
      <p:sp>
        <p:nvSpPr>
          <p:cNvPr id="3" name="Espace réservé du contenu 2"/>
          <p:cNvSpPr>
            <a:spLocks noGrp="1"/>
          </p:cNvSpPr>
          <p:nvPr>
            <p:ph idx="1"/>
          </p:nvPr>
        </p:nvSpPr>
        <p:spPr>
          <a:xfrm>
            <a:off x="395288" y="1268412"/>
            <a:ext cx="8569200" cy="5256931"/>
          </a:xfrm>
        </p:spPr>
        <p:txBody>
          <a:bodyPr/>
          <a:lstStyle/>
          <a:p>
            <a:r>
              <a:rPr lang="en-US" b="0" dirty="0"/>
              <a:t>Differential operator</a:t>
            </a:r>
          </a:p>
          <a:p>
            <a:pPr lvl="1"/>
            <a:r>
              <a:rPr lang="en-US" dirty="0">
                <a:solidFill>
                  <a:schemeClr val="accent6">
                    <a:lumMod val="40000"/>
                    <a:lumOff val="60000"/>
                  </a:schemeClr>
                </a:solidFill>
              </a:rPr>
              <a:t>Operator [ Boolean ] </a:t>
            </a:r>
            <a:r>
              <a:rPr lang="en-US" dirty="0" smtClean="0">
                <a:solidFill>
                  <a:schemeClr val="accent2">
                    <a:lumMod val="75000"/>
                  </a:schemeClr>
                </a:solidFill>
              </a:rPr>
              <a:t>diff</a:t>
            </a:r>
            <a:r>
              <a:rPr lang="en-US" dirty="0" smtClean="0"/>
              <a:t> </a:t>
            </a:r>
            <a:r>
              <a:rPr lang="en-US" dirty="0">
                <a:solidFill>
                  <a:schemeClr val="accent6">
                    <a:lumMod val="40000"/>
                    <a:lumOff val="60000"/>
                  </a:schemeClr>
                </a:solidFill>
              </a:rPr>
              <a:t>Boolean</a:t>
            </a:r>
            <a:r>
              <a:rPr lang="en-US" dirty="0" smtClean="0"/>
              <a:t> phi </a:t>
            </a:r>
            <a:r>
              <a:rPr lang="en-US" dirty="0"/>
              <a:t>= </a:t>
            </a:r>
            <a:r>
              <a:rPr lang="en-US" dirty="0" smtClean="0"/>
              <a:t>phi </a:t>
            </a:r>
            <a:r>
              <a:rPr lang="en-US" dirty="0">
                <a:solidFill>
                  <a:schemeClr val="accent6">
                    <a:lumMod val="40000"/>
                    <a:lumOff val="60000"/>
                  </a:schemeClr>
                </a:solidFill>
                <a:sym typeface="Symbol" panose="05050102010706020507" pitchFamily="18" charset="2"/>
              </a:rPr>
              <a:t></a:t>
            </a:r>
            <a:r>
              <a:rPr lang="en-US" dirty="0">
                <a:sym typeface="Symbol" panose="05050102010706020507" pitchFamily="18" charset="2"/>
              </a:rPr>
              <a:t> </a:t>
            </a:r>
            <a:r>
              <a:rPr lang="en-US" dirty="0">
                <a:solidFill>
                  <a:schemeClr val="accent6">
                    <a:lumMod val="40000"/>
                    <a:lumOff val="60000"/>
                  </a:schemeClr>
                </a:solidFill>
                <a:sym typeface="Symbol" panose="05050102010706020507" pitchFamily="18" charset="2"/>
              </a:rPr>
              <a:t>pre</a:t>
            </a:r>
            <a:r>
              <a:rPr lang="en-US" dirty="0">
                <a:sym typeface="Symbol" panose="05050102010706020507" pitchFamily="18" charset="2"/>
              </a:rPr>
              <a:t> </a:t>
            </a:r>
            <a:r>
              <a:rPr lang="en-US" dirty="0" smtClean="0">
                <a:sym typeface="Symbol" panose="05050102010706020507" pitchFamily="18" charset="2"/>
              </a:rPr>
              <a:t>phi</a:t>
            </a:r>
            <a:endParaRPr lang="en-US" dirty="0"/>
          </a:p>
          <a:p>
            <a:r>
              <a:rPr lang="en-US" b="0" dirty="0" smtClean="0"/>
              <a:t>Logical integral operator</a:t>
            </a:r>
          </a:p>
          <a:p>
            <a:pPr lvl="1"/>
            <a:r>
              <a:rPr lang="en-US" dirty="0" smtClean="0">
                <a:solidFill>
                  <a:schemeClr val="accent6">
                    <a:lumMod val="40000"/>
                    <a:lumOff val="60000"/>
                  </a:schemeClr>
                </a:solidFill>
              </a:rPr>
              <a:t>Operator [ Boolean ] </a:t>
            </a:r>
            <a:r>
              <a:rPr lang="en-US" dirty="0" smtClean="0">
                <a:solidFill>
                  <a:schemeClr val="accent2">
                    <a:lumMod val="75000"/>
                  </a:schemeClr>
                </a:solidFill>
              </a:rPr>
              <a:t>integrate </a:t>
            </a:r>
            <a:r>
              <a:rPr lang="en-US" dirty="0">
                <a:solidFill>
                  <a:schemeClr val="accent6">
                    <a:lumMod val="40000"/>
                    <a:lumOff val="60000"/>
                  </a:schemeClr>
                </a:solidFill>
              </a:rPr>
              <a:t>Boolean</a:t>
            </a:r>
            <a:r>
              <a:rPr lang="en-US" dirty="0" smtClean="0">
                <a:solidFill>
                  <a:schemeClr val="accent2">
                    <a:lumMod val="75000"/>
                  </a:schemeClr>
                </a:solidFill>
              </a:rPr>
              <a:t> </a:t>
            </a:r>
            <a:r>
              <a:rPr lang="en-US" dirty="0" smtClean="0"/>
              <a:t>phi </a:t>
            </a:r>
            <a:r>
              <a:rPr lang="en-US" dirty="0" err="1" smtClean="0">
                <a:solidFill>
                  <a:schemeClr val="accent2">
                    <a:lumMod val="75000"/>
                  </a:schemeClr>
                </a:solidFill>
              </a:rPr>
              <a:t>wrt</a:t>
            </a:r>
            <a:r>
              <a:rPr lang="en-US" dirty="0" smtClean="0">
                <a:solidFill>
                  <a:schemeClr val="accent2">
                    <a:lumMod val="75000"/>
                  </a:schemeClr>
                </a:solidFill>
              </a:rPr>
              <a:t> </a:t>
            </a:r>
            <a:r>
              <a:rPr lang="en-US" dirty="0" smtClean="0">
                <a:solidFill>
                  <a:schemeClr val="accent6">
                    <a:lumMod val="40000"/>
                    <a:lumOff val="60000"/>
                  </a:schemeClr>
                </a:solidFill>
              </a:rPr>
              <a:t>Boolean </a:t>
            </a:r>
            <a:r>
              <a:rPr lang="en-US" dirty="0" smtClean="0"/>
              <a:t>tau </a:t>
            </a:r>
            <a:r>
              <a:rPr lang="en-US" dirty="0">
                <a:solidFill>
                  <a:schemeClr val="accent2">
                    <a:lumMod val="75000"/>
                  </a:schemeClr>
                </a:solidFill>
              </a:rPr>
              <a:t>over</a:t>
            </a:r>
            <a:r>
              <a:rPr lang="en-US" dirty="0" smtClean="0"/>
              <a:t> </a:t>
            </a:r>
            <a:r>
              <a:rPr lang="en-US" dirty="0">
                <a:solidFill>
                  <a:schemeClr val="accent6">
                    <a:lumMod val="40000"/>
                    <a:lumOff val="60000"/>
                  </a:schemeClr>
                </a:solidFill>
              </a:rPr>
              <a:t>Period</a:t>
            </a:r>
            <a:r>
              <a:rPr lang="en-US" dirty="0" smtClean="0"/>
              <a:t> P </a:t>
            </a:r>
            <a:r>
              <a:rPr lang="en-US" dirty="0">
                <a:solidFill>
                  <a:schemeClr val="accent6">
                    <a:lumMod val="40000"/>
                    <a:lumOff val="60000"/>
                  </a:schemeClr>
                </a:solidFill>
              </a:rPr>
              <a:t>=</a:t>
            </a:r>
            <a:r>
              <a:rPr lang="en-US" dirty="0" smtClean="0"/>
              <a:t> </a:t>
            </a:r>
            <a:r>
              <a:rPr lang="en-US" dirty="0">
                <a:solidFill>
                  <a:schemeClr val="accent6">
                    <a:lumMod val="40000"/>
                    <a:lumOff val="60000"/>
                  </a:schemeClr>
                </a:solidFill>
              </a:rPr>
              <a:t>sum</a:t>
            </a:r>
            <a:r>
              <a:rPr lang="en-US" dirty="0" smtClean="0"/>
              <a:t> </a:t>
            </a:r>
            <a:r>
              <a:rPr lang="en-US" dirty="0">
                <a:solidFill>
                  <a:schemeClr val="accent6">
                    <a:lumMod val="40000"/>
                    <a:lumOff val="60000"/>
                  </a:schemeClr>
                </a:solidFill>
              </a:rPr>
              <a:t>(</a:t>
            </a:r>
            <a:r>
              <a:rPr lang="en-US" dirty="0" smtClean="0"/>
              <a:t>phi</a:t>
            </a:r>
            <a:r>
              <a:rPr lang="en-US" dirty="0" smtClean="0">
                <a:solidFill>
                  <a:schemeClr val="accent6">
                    <a:lumMod val="40000"/>
                    <a:lumOff val="60000"/>
                  </a:schemeClr>
                </a:solidFill>
              </a:rPr>
              <a:t>*</a:t>
            </a:r>
            <a:r>
              <a:rPr lang="en-US" dirty="0" smtClean="0">
                <a:solidFill>
                  <a:schemeClr val="accent2">
                    <a:lumMod val="75000"/>
                  </a:schemeClr>
                </a:solidFill>
              </a:rPr>
              <a:t>diff</a:t>
            </a:r>
            <a:r>
              <a:rPr lang="en-US" dirty="0" smtClean="0"/>
              <a:t> </a:t>
            </a:r>
            <a:r>
              <a:rPr lang="en-US" dirty="0">
                <a:solidFill>
                  <a:schemeClr val="accent6">
                    <a:lumMod val="40000"/>
                    <a:lumOff val="60000"/>
                  </a:schemeClr>
                </a:solidFill>
              </a:rPr>
              <a:t>(</a:t>
            </a:r>
            <a:r>
              <a:rPr lang="en-US" dirty="0" smtClean="0">
                <a:solidFill>
                  <a:schemeClr val="accent6">
                    <a:lumMod val="40000"/>
                    <a:lumOff val="60000"/>
                  </a:schemeClr>
                </a:solidFill>
              </a:rPr>
              <a:t>trim</a:t>
            </a:r>
            <a:r>
              <a:rPr lang="en-US" dirty="0" smtClean="0"/>
              <a:t> tau </a:t>
            </a:r>
            <a:r>
              <a:rPr lang="en-US" dirty="0" smtClean="0">
                <a:solidFill>
                  <a:schemeClr val="accent6">
                    <a:lumMod val="40000"/>
                    <a:lumOff val="60000"/>
                  </a:schemeClr>
                </a:solidFill>
              </a:rPr>
              <a:t>on</a:t>
            </a:r>
            <a:r>
              <a:rPr lang="en-US" dirty="0" smtClean="0"/>
              <a:t> P</a:t>
            </a:r>
            <a:r>
              <a:rPr lang="en-US" dirty="0">
                <a:solidFill>
                  <a:schemeClr val="accent6">
                    <a:lumMod val="40000"/>
                    <a:lumOff val="60000"/>
                  </a:schemeClr>
                </a:solidFill>
              </a:rPr>
              <a:t>))</a:t>
            </a:r>
          </a:p>
          <a:p>
            <a:r>
              <a:rPr lang="en-US" b="0" dirty="0" smtClean="0"/>
              <a:t>Decision operator</a:t>
            </a:r>
          </a:p>
          <a:p>
            <a:pPr lvl="1"/>
            <a:r>
              <a:rPr lang="en-US" dirty="0" smtClean="0">
                <a:solidFill>
                  <a:schemeClr val="accent6">
                    <a:lumMod val="40000"/>
                    <a:lumOff val="60000"/>
                  </a:schemeClr>
                </a:solidFill>
              </a:rPr>
              <a:t>Operator [ Boolean ] </a:t>
            </a:r>
            <a:r>
              <a:rPr lang="en-US" dirty="0" smtClean="0">
                <a:solidFill>
                  <a:schemeClr val="accent2">
                    <a:lumMod val="75000"/>
                  </a:schemeClr>
                </a:solidFill>
              </a:rPr>
              <a:t>decide</a:t>
            </a:r>
            <a:r>
              <a:rPr lang="en-US" dirty="0" smtClean="0"/>
              <a:t> </a:t>
            </a:r>
            <a:r>
              <a:rPr lang="en-US" dirty="0" smtClean="0">
                <a:solidFill>
                  <a:schemeClr val="accent6">
                    <a:lumMod val="40000"/>
                    <a:lumOff val="60000"/>
                  </a:schemeClr>
                </a:solidFill>
              </a:rPr>
              <a:t>Boolean </a:t>
            </a:r>
            <a:r>
              <a:rPr lang="en-US" dirty="0" smtClean="0"/>
              <a:t>phi </a:t>
            </a:r>
            <a:r>
              <a:rPr lang="en-US" dirty="0" smtClean="0">
                <a:solidFill>
                  <a:schemeClr val="accent2">
                    <a:lumMod val="75000"/>
                  </a:schemeClr>
                </a:solidFill>
              </a:rPr>
              <a:t>over</a:t>
            </a:r>
            <a:r>
              <a:rPr lang="en-US" dirty="0" smtClean="0"/>
              <a:t> </a:t>
            </a:r>
            <a:r>
              <a:rPr lang="en-US" dirty="0">
                <a:solidFill>
                  <a:schemeClr val="accent6">
                    <a:lumMod val="40000"/>
                    <a:lumOff val="60000"/>
                  </a:schemeClr>
                </a:solidFill>
              </a:rPr>
              <a:t>Period</a:t>
            </a:r>
            <a:r>
              <a:rPr lang="en-US" dirty="0" smtClean="0"/>
              <a:t> P </a:t>
            </a:r>
            <a:r>
              <a:rPr lang="en-US" dirty="0">
                <a:solidFill>
                  <a:schemeClr val="accent6">
                    <a:lumMod val="40000"/>
                    <a:lumOff val="60000"/>
                  </a:schemeClr>
                </a:solidFill>
              </a:rPr>
              <a:t>=</a:t>
            </a:r>
            <a:r>
              <a:rPr lang="en-US" dirty="0" smtClean="0"/>
              <a:t> </a:t>
            </a:r>
            <a:r>
              <a:rPr lang="en-US" dirty="0">
                <a:solidFill>
                  <a:schemeClr val="accent6">
                    <a:lumMod val="40000"/>
                    <a:lumOff val="60000"/>
                  </a:schemeClr>
                </a:solidFill>
              </a:rPr>
              <a:t>Boolean ((</a:t>
            </a:r>
            <a:r>
              <a:rPr lang="en-US" dirty="0" smtClean="0">
                <a:solidFill>
                  <a:schemeClr val="accent6">
                    <a:lumMod val="40000"/>
                    <a:lumOff val="60000"/>
                  </a:schemeClr>
                </a:solidFill>
              </a:rPr>
              <a:t>Events</a:t>
            </a:r>
            <a:r>
              <a:rPr lang="en-US" dirty="0" smtClean="0"/>
              <a:t> phi</a:t>
            </a:r>
            <a:r>
              <a:rPr lang="en-US" dirty="0">
                <a:solidFill>
                  <a:schemeClr val="accent6">
                    <a:lumMod val="40000"/>
                    <a:lumOff val="60000"/>
                  </a:schemeClr>
                </a:solidFill>
              </a:rPr>
              <a:t>)</a:t>
            </a:r>
            <a:r>
              <a:rPr lang="en-US" dirty="0" smtClean="0"/>
              <a:t> </a:t>
            </a:r>
            <a:r>
              <a:rPr lang="en-US" dirty="0">
                <a:solidFill>
                  <a:schemeClr val="accent6">
                    <a:lumMod val="40000"/>
                    <a:lumOff val="60000"/>
                  </a:schemeClr>
                </a:solidFill>
              </a:rPr>
              <a:t>or</a:t>
            </a:r>
            <a:r>
              <a:rPr lang="en-US" dirty="0" smtClean="0"/>
              <a:t> (P </a:t>
            </a:r>
            <a:r>
              <a:rPr lang="en-US" dirty="0" smtClean="0">
                <a:solidFill>
                  <a:schemeClr val="accent6">
                    <a:lumMod val="40000"/>
                    <a:lumOff val="60000"/>
                  </a:schemeClr>
                </a:solidFill>
              </a:rPr>
              <a:t>end))</a:t>
            </a:r>
            <a:endParaRPr lang="en-US" dirty="0">
              <a:solidFill>
                <a:schemeClr val="accent6">
                  <a:lumMod val="40000"/>
                  <a:lumOff val="60000"/>
                </a:schemeClr>
              </a:solidFill>
            </a:endParaRPr>
          </a:p>
          <a:p>
            <a:r>
              <a:rPr lang="en-US" b="0" dirty="0" smtClean="0"/>
              <a:t>Evaluation operator on a single time period </a:t>
            </a:r>
          </a:p>
          <a:p>
            <a:pPr lvl="1"/>
            <a:r>
              <a:rPr lang="en-US" dirty="0" smtClean="0">
                <a:solidFill>
                  <a:schemeClr val="accent6">
                    <a:lumMod val="40000"/>
                    <a:lumOff val="60000"/>
                  </a:schemeClr>
                </a:solidFill>
              </a:rPr>
              <a:t>Operator [ Boolean ] </a:t>
            </a:r>
            <a:r>
              <a:rPr lang="en-US" dirty="0" smtClean="0">
                <a:solidFill>
                  <a:schemeClr val="accent2">
                    <a:lumMod val="75000"/>
                  </a:schemeClr>
                </a:solidFill>
              </a:rPr>
              <a:t>evaluate </a:t>
            </a:r>
            <a:r>
              <a:rPr lang="en-US" dirty="0" smtClean="0">
                <a:solidFill>
                  <a:schemeClr val="accent6">
                    <a:lumMod val="40000"/>
                    <a:lumOff val="60000"/>
                  </a:schemeClr>
                </a:solidFill>
              </a:rPr>
              <a:t>Boolean </a:t>
            </a:r>
            <a:r>
              <a:rPr lang="en-US" dirty="0" smtClean="0"/>
              <a:t>phi </a:t>
            </a:r>
            <a:r>
              <a:rPr lang="en-US" dirty="0">
                <a:solidFill>
                  <a:schemeClr val="accent2">
                    <a:lumMod val="75000"/>
                  </a:schemeClr>
                </a:solidFill>
              </a:rPr>
              <a:t>over</a:t>
            </a:r>
            <a:r>
              <a:rPr lang="en-US" dirty="0" smtClean="0"/>
              <a:t> </a:t>
            </a:r>
            <a:r>
              <a:rPr lang="en-US" dirty="0">
                <a:solidFill>
                  <a:schemeClr val="accent6">
                    <a:lumMod val="40000"/>
                    <a:lumOff val="60000"/>
                  </a:schemeClr>
                </a:solidFill>
              </a:rPr>
              <a:t>Period</a:t>
            </a:r>
            <a:r>
              <a:rPr lang="en-US" dirty="0" smtClean="0"/>
              <a:t> P </a:t>
            </a:r>
            <a:r>
              <a:rPr lang="en-US" dirty="0" smtClean="0">
                <a:solidFill>
                  <a:schemeClr val="accent6">
                    <a:lumMod val="40000"/>
                    <a:lumOff val="60000"/>
                  </a:schemeClr>
                </a:solidFill>
              </a:rPr>
              <a:t>=</a:t>
            </a:r>
            <a:r>
              <a:rPr lang="en-US" dirty="0" smtClean="0"/>
              <a:t> </a:t>
            </a:r>
            <a:r>
              <a:rPr lang="en-US" dirty="0" smtClean="0">
                <a:solidFill>
                  <a:schemeClr val="accent2">
                    <a:lumMod val="75000"/>
                  </a:schemeClr>
                </a:solidFill>
              </a:rPr>
              <a:t>integrate</a:t>
            </a:r>
            <a:r>
              <a:rPr lang="en-US" dirty="0" smtClean="0"/>
              <a:t> </a:t>
            </a:r>
            <a:r>
              <a:rPr lang="en-US" dirty="0">
                <a:solidFill>
                  <a:schemeClr val="accent6">
                    <a:lumMod val="40000"/>
                    <a:lumOff val="60000"/>
                  </a:schemeClr>
                </a:solidFill>
              </a:rPr>
              <a:t>(</a:t>
            </a:r>
            <a:r>
              <a:rPr lang="en-US" dirty="0">
                <a:solidFill>
                  <a:schemeClr val="accent2">
                    <a:lumMod val="75000"/>
                  </a:schemeClr>
                </a:solidFill>
              </a:rPr>
              <a:t>decide</a:t>
            </a:r>
            <a:r>
              <a:rPr lang="en-US" dirty="0" smtClean="0"/>
              <a:t> phi </a:t>
            </a:r>
            <a:r>
              <a:rPr lang="en-US" dirty="0">
                <a:solidFill>
                  <a:schemeClr val="accent2">
                    <a:lumMod val="75000"/>
                  </a:schemeClr>
                </a:solidFill>
              </a:rPr>
              <a:t>over</a:t>
            </a:r>
            <a:r>
              <a:rPr lang="en-US" dirty="0" smtClean="0"/>
              <a:t> </a:t>
            </a:r>
            <a:r>
              <a:rPr lang="en-US" dirty="0"/>
              <a:t>P</a:t>
            </a:r>
            <a:r>
              <a:rPr lang="en-US" dirty="0">
                <a:solidFill>
                  <a:schemeClr val="accent6">
                    <a:lumMod val="40000"/>
                    <a:lumOff val="60000"/>
                  </a:schemeClr>
                </a:solidFill>
              </a:rPr>
              <a:t>)</a:t>
            </a:r>
            <a:r>
              <a:rPr lang="en-US" dirty="0" smtClean="0"/>
              <a:t> </a:t>
            </a:r>
            <a:r>
              <a:rPr lang="en-US" dirty="0" err="1" smtClean="0">
                <a:solidFill>
                  <a:schemeClr val="accent2">
                    <a:lumMod val="75000"/>
                  </a:schemeClr>
                </a:solidFill>
              </a:rPr>
              <a:t>wrt</a:t>
            </a:r>
            <a:r>
              <a:rPr lang="en-US" dirty="0" smtClean="0"/>
              <a:t> phi </a:t>
            </a:r>
            <a:r>
              <a:rPr lang="en-US" dirty="0" smtClean="0">
                <a:solidFill>
                  <a:schemeClr val="accent2">
                    <a:lumMod val="75000"/>
                  </a:schemeClr>
                </a:solidFill>
              </a:rPr>
              <a:t>over</a:t>
            </a:r>
            <a:r>
              <a:rPr lang="en-US" dirty="0" smtClean="0"/>
              <a:t> </a:t>
            </a:r>
            <a:r>
              <a:rPr lang="en-US" dirty="0"/>
              <a:t>P</a:t>
            </a:r>
            <a:endParaRPr lang="en-US" dirty="0" smtClean="0"/>
          </a:p>
          <a:p>
            <a:r>
              <a:rPr lang="en-US" b="0" dirty="0" smtClean="0"/>
              <a:t>Evaluation operator</a:t>
            </a:r>
          </a:p>
          <a:p>
            <a:pPr lvl="1"/>
            <a:r>
              <a:rPr lang="en-US" dirty="0" smtClean="0">
                <a:solidFill>
                  <a:schemeClr val="accent6">
                    <a:lumMod val="40000"/>
                    <a:lumOff val="60000"/>
                  </a:schemeClr>
                </a:solidFill>
              </a:rPr>
              <a:t>Operator [ Boolean ] </a:t>
            </a:r>
            <a:r>
              <a:rPr lang="en-US" dirty="0" smtClean="0">
                <a:solidFill>
                  <a:schemeClr val="accent2">
                    <a:lumMod val="75000"/>
                  </a:schemeClr>
                </a:solidFill>
              </a:rPr>
              <a:t>evaluate </a:t>
            </a:r>
            <a:r>
              <a:rPr lang="en-US" dirty="0" smtClean="0">
                <a:solidFill>
                  <a:schemeClr val="accent6">
                    <a:lumMod val="40000"/>
                    <a:lumOff val="60000"/>
                  </a:schemeClr>
                </a:solidFill>
              </a:rPr>
              <a:t>Requirement</a:t>
            </a:r>
            <a:r>
              <a:rPr lang="en-US" dirty="0" smtClean="0"/>
              <a:t> R </a:t>
            </a:r>
            <a:r>
              <a:rPr lang="en-US" dirty="0" smtClean="0">
                <a:solidFill>
                  <a:schemeClr val="accent6">
                    <a:lumMod val="40000"/>
                    <a:lumOff val="60000"/>
                  </a:schemeClr>
                </a:solidFill>
              </a:rPr>
              <a:t>= and </a:t>
            </a:r>
            <a:r>
              <a:rPr lang="en-US" dirty="0">
                <a:solidFill>
                  <a:schemeClr val="accent6">
                    <a:lumMod val="40000"/>
                    <a:lumOff val="60000"/>
                  </a:schemeClr>
                </a:solidFill>
              </a:rPr>
              <a:t>(</a:t>
            </a:r>
            <a:r>
              <a:rPr lang="en-US" dirty="0" smtClean="0">
                <a:solidFill>
                  <a:schemeClr val="accent2">
                    <a:lumMod val="75000"/>
                  </a:schemeClr>
                </a:solidFill>
              </a:rPr>
              <a:t>evaluate</a:t>
            </a:r>
            <a:r>
              <a:rPr lang="en-US" dirty="0" smtClean="0">
                <a:solidFill>
                  <a:schemeClr val="accent6">
                    <a:lumMod val="40000"/>
                    <a:lumOff val="60000"/>
                  </a:schemeClr>
                </a:solidFill>
              </a:rPr>
              <a:t> condition </a:t>
            </a:r>
            <a:r>
              <a:rPr lang="en-US" dirty="0" smtClean="0"/>
              <a:t>R</a:t>
            </a:r>
            <a:r>
              <a:rPr lang="en-US" dirty="0" smtClean="0">
                <a:solidFill>
                  <a:schemeClr val="accent6">
                    <a:lumMod val="40000"/>
                    <a:lumOff val="60000"/>
                  </a:schemeClr>
                </a:solidFill>
              </a:rPr>
              <a:t> </a:t>
            </a:r>
            <a:r>
              <a:rPr lang="en-US" dirty="0">
                <a:solidFill>
                  <a:schemeClr val="accent2">
                    <a:lumMod val="75000"/>
                  </a:schemeClr>
                </a:solidFill>
              </a:rPr>
              <a:t>over</a:t>
            </a:r>
            <a:r>
              <a:rPr lang="en-US" dirty="0" smtClean="0">
                <a:solidFill>
                  <a:schemeClr val="accent6">
                    <a:lumMod val="40000"/>
                    <a:lumOff val="60000"/>
                  </a:schemeClr>
                </a:solidFill>
              </a:rPr>
              <a:t> periods </a:t>
            </a:r>
            <a:r>
              <a:rPr lang="en-US" dirty="0" smtClean="0"/>
              <a:t>R</a:t>
            </a:r>
            <a:r>
              <a:rPr lang="en-US" dirty="0">
                <a:solidFill>
                  <a:schemeClr val="accent6">
                    <a:lumMod val="40000"/>
                    <a:lumOff val="60000"/>
                  </a:schemeClr>
                </a:solidFill>
              </a:rPr>
              <a:t>)</a:t>
            </a:r>
          </a:p>
          <a:p>
            <a:r>
              <a:rPr lang="en-US" b="0" dirty="0" smtClean="0"/>
              <a:t>Satisfaction operator when an event E occurs</a:t>
            </a:r>
          </a:p>
          <a:p>
            <a:pPr lvl="1"/>
            <a:r>
              <a:rPr lang="en-US" dirty="0" smtClean="0">
                <a:solidFill>
                  <a:schemeClr val="accent6">
                    <a:lumMod val="40000"/>
                    <a:lumOff val="60000"/>
                  </a:schemeClr>
                </a:solidFill>
              </a:rPr>
              <a:t>Operator [ Boolean ] </a:t>
            </a:r>
            <a:r>
              <a:rPr lang="en-US" dirty="0" smtClean="0">
                <a:solidFill>
                  <a:schemeClr val="accent2">
                    <a:lumMod val="75000"/>
                  </a:schemeClr>
                </a:solidFill>
              </a:rPr>
              <a:t>sat</a:t>
            </a:r>
            <a:r>
              <a:rPr lang="en-US" dirty="0" smtClean="0"/>
              <a:t> </a:t>
            </a:r>
            <a:r>
              <a:rPr lang="en-US" dirty="0" smtClean="0">
                <a:solidFill>
                  <a:schemeClr val="accent6">
                    <a:lumMod val="40000"/>
                    <a:lumOff val="60000"/>
                  </a:schemeClr>
                </a:solidFill>
              </a:rPr>
              <a:t>Requirement</a:t>
            </a:r>
            <a:r>
              <a:rPr lang="en-US" dirty="0" smtClean="0"/>
              <a:t> R </a:t>
            </a:r>
            <a:r>
              <a:rPr lang="en-US" dirty="0">
                <a:solidFill>
                  <a:schemeClr val="accent2">
                    <a:lumMod val="75000"/>
                  </a:schemeClr>
                </a:solidFill>
              </a:rPr>
              <a:t>when</a:t>
            </a:r>
            <a:r>
              <a:rPr lang="en-US" dirty="0" smtClean="0"/>
              <a:t> </a:t>
            </a:r>
            <a:r>
              <a:rPr lang="en-US" dirty="0">
                <a:solidFill>
                  <a:schemeClr val="accent6">
                    <a:lumMod val="40000"/>
                    <a:lumOff val="60000"/>
                  </a:schemeClr>
                </a:solidFill>
              </a:rPr>
              <a:t>Event </a:t>
            </a:r>
            <a:r>
              <a:rPr lang="en-US" dirty="0" smtClean="0"/>
              <a:t>E </a:t>
            </a:r>
            <a:r>
              <a:rPr lang="en-US" dirty="0" smtClean="0">
                <a:solidFill>
                  <a:schemeClr val="accent6">
                    <a:lumMod val="40000"/>
                    <a:lumOff val="60000"/>
                  </a:schemeClr>
                </a:solidFill>
              </a:rPr>
              <a:t>=</a:t>
            </a:r>
            <a:r>
              <a:rPr lang="en-US" dirty="0" smtClean="0"/>
              <a:t> </a:t>
            </a:r>
            <a:r>
              <a:rPr lang="en-US" dirty="0">
                <a:solidFill>
                  <a:schemeClr val="accent6">
                    <a:lumMod val="40000"/>
                    <a:lumOff val="60000"/>
                  </a:schemeClr>
                </a:solidFill>
              </a:rPr>
              <a:t>(</a:t>
            </a:r>
            <a:r>
              <a:rPr lang="en-US" dirty="0">
                <a:solidFill>
                  <a:schemeClr val="accent2">
                    <a:lumMod val="75000"/>
                  </a:schemeClr>
                </a:solidFill>
              </a:rPr>
              <a:t>evaluate</a:t>
            </a:r>
            <a:r>
              <a:rPr lang="en-US" dirty="0" smtClean="0"/>
              <a:t> R </a:t>
            </a:r>
            <a:r>
              <a:rPr lang="en-US" dirty="0">
                <a:solidFill>
                  <a:schemeClr val="accent6">
                    <a:lumMod val="40000"/>
                    <a:lumOff val="60000"/>
                  </a:schemeClr>
                </a:solidFill>
              </a:rPr>
              <a:t>==</a:t>
            </a:r>
            <a:r>
              <a:rPr lang="en-US" dirty="0" smtClean="0"/>
              <a:t> </a:t>
            </a:r>
            <a:r>
              <a:rPr lang="en-US" dirty="0">
                <a:solidFill>
                  <a:schemeClr val="accent6">
                    <a:lumMod val="40000"/>
                    <a:lumOff val="60000"/>
                  </a:schemeClr>
                </a:solidFill>
              </a:rPr>
              <a:t>true)</a:t>
            </a:r>
            <a:r>
              <a:rPr lang="en-US" dirty="0" smtClean="0"/>
              <a:t> </a:t>
            </a:r>
            <a:r>
              <a:rPr lang="en-US" dirty="0">
                <a:solidFill>
                  <a:schemeClr val="accent6">
                    <a:lumMod val="40000"/>
                    <a:lumOff val="60000"/>
                  </a:schemeClr>
                </a:solidFill>
              </a:rPr>
              <a:t>at</a:t>
            </a:r>
            <a:r>
              <a:rPr lang="en-US" dirty="0" smtClean="0">
                <a:solidFill>
                  <a:schemeClr val="accent2">
                    <a:lumMod val="75000"/>
                  </a:schemeClr>
                </a:solidFill>
              </a:rPr>
              <a:t> </a:t>
            </a:r>
            <a:r>
              <a:rPr lang="en-US" dirty="0"/>
              <a:t>E</a:t>
            </a:r>
          </a:p>
        </p:txBody>
      </p:sp>
      <p:sp>
        <p:nvSpPr>
          <p:cNvPr id="6" name="Rectangle 5"/>
          <p:cNvSpPr/>
          <p:nvPr/>
        </p:nvSpPr>
        <p:spPr>
          <a:xfrm>
            <a:off x="251520" y="4725144"/>
            <a:ext cx="8712968" cy="93610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grpSp>
        <p:nvGrpSpPr>
          <p:cNvPr id="26" name="Groupe 25"/>
          <p:cNvGrpSpPr/>
          <p:nvPr/>
        </p:nvGrpSpPr>
        <p:grpSpPr>
          <a:xfrm>
            <a:off x="2692710" y="1870040"/>
            <a:ext cx="2952328" cy="631270"/>
            <a:chOff x="-1764704" y="2544489"/>
            <a:chExt cx="2952328" cy="631270"/>
          </a:xfrm>
        </p:grpSpPr>
        <p:sp>
          <p:nvSpPr>
            <p:cNvPr id="20" name="ZoneTexte 19"/>
            <p:cNvSpPr txBox="1"/>
            <p:nvPr/>
          </p:nvSpPr>
          <p:spPr>
            <a:xfrm>
              <a:off x="-1413373" y="2647189"/>
              <a:ext cx="2600997" cy="276999"/>
            </a:xfrm>
            <a:prstGeom prst="rect">
              <a:avLst/>
            </a:prstGeom>
            <a:noFill/>
          </p:spPr>
          <p:txBody>
            <a:bodyPr wrap="square" lIns="36000" tIns="0" rIns="36000" bIns="0" rtlCol="0">
              <a:spAutoFit/>
            </a:bodyPr>
            <a:lstStyle/>
            <a:p>
              <a:pPr>
                <a:spcAft>
                  <a:spcPts val="1200"/>
                </a:spcAft>
              </a:pPr>
              <a:r>
                <a:rPr lang="el-GR" dirty="0" smtClean="0">
                  <a:latin typeface="Calibri" panose="020F0502020204030204" pitchFamily="34" charset="0"/>
                </a:rPr>
                <a:t>ϕ</a:t>
              </a:r>
              <a:r>
                <a:rPr lang="fr-FR" dirty="0" smtClean="0">
                  <a:latin typeface="Calibri" panose="020F0502020204030204" pitchFamily="34" charset="0"/>
                </a:rPr>
                <a:t>(</a:t>
              </a:r>
              <a:r>
                <a:rPr lang="fr-F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rPr>
                <a:t> d</a:t>
              </a:r>
              <a:r>
                <a:rPr lang="fr-FR" dirty="0" smtClean="0">
                  <a:latin typeface="Calibri" panose="020F0502020204030204" pitchFamily="34" charset="0"/>
                  <a:sym typeface="Symbol" panose="05050102010706020507" pitchFamily="18" charset="2"/>
                </a:rPr>
                <a:t></a:t>
              </a:r>
              <a:r>
                <a:rPr lang="el-GR" dirty="0" smtClean="0">
                  <a:latin typeface="Calibri" panose="020F0502020204030204" pitchFamily="34" charset="0"/>
                </a:rPr>
                <a:t> :=</a:t>
              </a:r>
              <a:r>
                <a:rPr lang="fr-FR" dirty="0" smtClean="0">
                  <a:latin typeface="Calibri" panose="020F0502020204030204" pitchFamily="34" charset="0"/>
                </a:rPr>
                <a:t> </a:t>
              </a:r>
              <a:r>
                <a:rPr lang="el-GR" dirty="0" smtClean="0">
                  <a:latin typeface="Calibri" panose="020F0502020204030204" pitchFamily="34" charset="0"/>
                </a:rPr>
                <a:t> </a:t>
              </a:r>
              <a:r>
                <a:rPr lang="fr-FR" dirty="0" smtClean="0">
                  <a:latin typeface="Calibri" panose="020F0502020204030204" pitchFamily="34" charset="0"/>
                  <a:sym typeface="Symbol" panose="05050102010706020507" pitchFamily="18" charset="2"/>
                </a:rPr>
                <a:t>     </a:t>
              </a:r>
              <a:r>
                <a:rPr lang="el-GR" dirty="0" smtClean="0">
                  <a:latin typeface="Calibri" panose="020F0502020204030204" pitchFamily="34" charset="0"/>
                </a:rPr>
                <a:t>ϕ</a:t>
              </a:r>
              <a:r>
                <a:rPr lang="fr-FR" dirty="0" smtClean="0">
                  <a:latin typeface="Calibri" panose="020F0502020204030204" pitchFamily="34" charset="0"/>
                </a:rPr>
                <a:t>(</a:t>
              </a:r>
              <a:r>
                <a:rPr lang="fr-FR" dirty="0">
                  <a:latin typeface="Calibri" panose="020F0502020204030204" pitchFamily="34" charset="0"/>
                  <a:sym typeface="Symbol" panose="05050102010706020507" pitchFamily="18" charset="2"/>
                </a:rPr>
                <a:t>)</a:t>
              </a:r>
              <a:r>
                <a:rPr lang="fr-FR" dirty="0" smtClean="0">
                  <a:latin typeface="Calibri" panose="020F0502020204030204" pitchFamily="34" charset="0"/>
                </a:rPr>
                <a:t> </a:t>
              </a:r>
              <a:r>
                <a:rPr lang="en-US" dirty="0">
                  <a:latin typeface="Calibri" panose="020F0502020204030204" pitchFamily="34" charset="0"/>
                </a:rPr>
                <a:t>x </a:t>
              </a:r>
              <a:r>
                <a:rPr lang="fr-FR" dirty="0" smtClean="0">
                  <a:latin typeface="Calibri" panose="020F0502020204030204" pitchFamily="34" charset="0"/>
                </a:rPr>
                <a:t>d</a:t>
              </a:r>
              <a:r>
                <a:rPr lang="fr-FR" dirty="0" smtClean="0">
                  <a:latin typeface="Calibri" panose="020F0502020204030204" pitchFamily="34" charset="0"/>
                  <a:sym typeface="Symbol" panose="05050102010706020507" pitchFamily="18" charset="2"/>
                </a:rPr>
                <a:t> </a:t>
              </a:r>
              <a:endParaRPr lang="fr-FR" dirty="0" smtClean="0">
                <a:latin typeface="Calibri" panose="020F0502020204030204" pitchFamily="34" charset="0"/>
              </a:endParaRPr>
            </a:p>
          </p:txBody>
        </p:sp>
        <p:sp>
          <p:nvSpPr>
            <p:cNvPr id="21" name="Rectangle 20"/>
            <p:cNvSpPr/>
            <p:nvPr/>
          </p:nvSpPr>
          <p:spPr>
            <a:xfrm>
              <a:off x="-1648970" y="2544489"/>
              <a:ext cx="282450" cy="523220"/>
            </a:xfrm>
            <a:prstGeom prst="rect">
              <a:avLst/>
            </a:prstGeom>
          </p:spPr>
          <p:txBody>
            <a:bodyPr wrap="square">
              <a:spAutoFit/>
            </a:bodyPr>
            <a:lstStyle/>
            <a:p>
              <a:r>
                <a:rPr lang="el-GR" sz="2800" dirty="0" smtClean="0">
                  <a:latin typeface="Calibri" panose="020F0502020204030204" pitchFamily="34" charset="0"/>
                  <a:sym typeface="Symbol" panose="05050102010706020507" pitchFamily="18" charset="2"/>
                </a:rPr>
                <a:t></a:t>
              </a:r>
              <a:endParaRPr lang="fr-FR" sz="2800" baseline="-25000" dirty="0"/>
            </a:p>
          </p:txBody>
        </p:sp>
        <p:sp>
          <p:nvSpPr>
            <p:cNvPr id="22" name="Rectangle 21"/>
            <p:cNvSpPr/>
            <p:nvPr/>
          </p:nvSpPr>
          <p:spPr>
            <a:xfrm>
              <a:off x="-1764704" y="2914149"/>
              <a:ext cx="452368" cy="261610"/>
            </a:xfrm>
            <a:prstGeom prst="rect">
              <a:avLst/>
            </a:prstGeom>
          </p:spPr>
          <p:txBody>
            <a:bodyPr wrap="none">
              <a:spAutoFit/>
            </a:bodyPr>
            <a:lstStyle/>
            <a:p>
              <a:r>
                <a:rPr lang="fr-FR" sz="1100" dirty="0">
                  <a:latin typeface="Calibri" panose="020F0502020204030204" pitchFamily="34" charset="0"/>
                  <a:sym typeface="Symbol" panose="05050102010706020507" pitchFamily="18" charset="2"/>
                </a:rPr>
                <a:t> </a:t>
              </a:r>
              <a:r>
                <a:rPr lang="fr-FR" sz="1100" dirty="0" smtClean="0">
                  <a:latin typeface="Calibri" panose="020F0502020204030204" pitchFamily="34" charset="0"/>
                  <a:sym typeface="Symbol" panose="05050102010706020507" pitchFamily="18" charset="2"/>
                </a:rPr>
                <a:t></a:t>
              </a:r>
              <a:r>
                <a:rPr lang="fr-FR" sz="1100" dirty="0">
                  <a:latin typeface="Calibri" panose="020F0502020204030204" pitchFamily="34" charset="0"/>
                  <a:sym typeface="Symbol" panose="05050102010706020507" pitchFamily="18" charset="2"/>
                </a:rPr>
                <a:t>P</a:t>
              </a:r>
              <a:endParaRPr lang="fr-FR" sz="1100" dirty="0"/>
            </a:p>
          </p:txBody>
        </p:sp>
        <p:grpSp>
          <p:nvGrpSpPr>
            <p:cNvPr id="23" name="Groupe 22"/>
            <p:cNvGrpSpPr/>
            <p:nvPr/>
          </p:nvGrpSpPr>
          <p:grpSpPr>
            <a:xfrm>
              <a:off x="-466613" y="2595367"/>
              <a:ext cx="420308" cy="535574"/>
              <a:chOff x="1104891" y="1658385"/>
              <a:chExt cx="420308" cy="535574"/>
            </a:xfrm>
          </p:grpSpPr>
          <p:sp>
            <p:nvSpPr>
              <p:cNvPr id="24" name="ZoneTexte 23"/>
              <p:cNvSpPr txBox="1"/>
              <p:nvPr/>
            </p:nvSpPr>
            <p:spPr>
              <a:xfrm>
                <a:off x="1157145" y="1658385"/>
                <a:ext cx="288032" cy="369332"/>
              </a:xfrm>
              <a:prstGeom prst="rect">
                <a:avLst/>
              </a:prstGeom>
              <a:noFill/>
            </p:spPr>
            <p:txBody>
              <a:bodyPr wrap="square" lIns="36000" tIns="0" rIns="36000" bIns="0" rtlCol="0">
                <a:spAutoFit/>
              </a:bodyPr>
              <a:lstStyle/>
              <a:p>
                <a:pPr algn="ctr"/>
                <a:r>
                  <a:rPr lang="fr-FR" sz="2400" dirty="0" smtClean="0">
                    <a:latin typeface="Calibri" panose="020F0502020204030204" pitchFamily="34" charset="0"/>
                    <a:sym typeface="Symbol" panose="05050102010706020507" pitchFamily="18" charset="2"/>
                  </a:rPr>
                  <a:t></a:t>
                </a:r>
                <a:endParaRPr lang="fr-FR" sz="2400" dirty="0">
                  <a:latin typeface="Calibri" panose="020F0502020204030204" pitchFamily="34" charset="0"/>
                </a:endParaRPr>
              </a:p>
            </p:txBody>
          </p:sp>
          <p:sp>
            <p:nvSpPr>
              <p:cNvPr id="25" name="Rectangle 24"/>
              <p:cNvSpPr/>
              <p:nvPr/>
            </p:nvSpPr>
            <p:spPr>
              <a:xfrm>
                <a:off x="1104891" y="1932349"/>
                <a:ext cx="420308" cy="261610"/>
              </a:xfrm>
              <a:prstGeom prst="rect">
                <a:avLst/>
              </a:prstGeom>
            </p:spPr>
            <p:txBody>
              <a:bodyPr wrap="none">
                <a:spAutoFit/>
              </a:bodyPr>
              <a:lstStyle/>
              <a:p>
                <a:r>
                  <a:rPr lang="fr-FR" sz="1100" dirty="0" smtClean="0">
                    <a:latin typeface="Calibri" panose="020F0502020204030204" pitchFamily="34" charset="0"/>
                    <a:sym typeface="Symbol" panose="05050102010706020507" pitchFamily="18" charset="2"/>
                  </a:rPr>
                  <a:t></a:t>
                </a:r>
                <a:r>
                  <a:rPr lang="el-GR" sz="1100" dirty="0" smtClean="0">
                    <a:latin typeface="Calibri" panose="020F0502020204030204" pitchFamily="34" charset="0"/>
                    <a:sym typeface="Symbol" panose="05050102010706020507" pitchFamily="18" charset="2"/>
                  </a:rPr>
                  <a:t></a:t>
                </a:r>
                <a:r>
                  <a:rPr lang="fr-FR" sz="1100" dirty="0" smtClean="0">
                    <a:latin typeface="Calibri" panose="020F0502020204030204" pitchFamily="34" charset="0"/>
                    <a:sym typeface="Symbol" panose="05050102010706020507" pitchFamily="18" charset="2"/>
                  </a:rPr>
                  <a:t>P</a:t>
                </a:r>
                <a:endParaRPr lang="fr-FR" sz="1100" dirty="0"/>
              </a:p>
            </p:txBody>
          </p:sp>
        </p:grpSp>
      </p:grpSp>
      <p:grpSp>
        <p:nvGrpSpPr>
          <p:cNvPr id="36" name="Groupe 35"/>
          <p:cNvGrpSpPr/>
          <p:nvPr/>
        </p:nvGrpSpPr>
        <p:grpSpPr>
          <a:xfrm>
            <a:off x="4608004" y="3703907"/>
            <a:ext cx="2170565" cy="577081"/>
            <a:chOff x="5569787" y="1430890"/>
            <a:chExt cx="2170565" cy="577081"/>
          </a:xfrm>
        </p:grpSpPr>
        <p:sp>
          <p:nvSpPr>
            <p:cNvPr id="28" name="ZoneTexte 27"/>
            <p:cNvSpPr txBox="1"/>
            <p:nvPr/>
          </p:nvSpPr>
          <p:spPr>
            <a:xfrm>
              <a:off x="5569787" y="1515962"/>
              <a:ext cx="2170565" cy="276999"/>
            </a:xfrm>
            <a:prstGeom prst="rect">
              <a:avLst/>
            </a:prstGeom>
            <a:noFill/>
          </p:spPr>
          <p:txBody>
            <a:bodyPr wrap="square" lIns="36000" tIns="0" rIns="36000" bIns="0" rtlCol="0">
              <a:spAutoFit/>
            </a:bodyPr>
            <a:lstStyle/>
            <a:p>
              <a:pPr>
                <a:spcAft>
                  <a:spcPts val="1200"/>
                </a:spcAft>
              </a:pPr>
              <a:r>
                <a:rPr lang="fr-FR" dirty="0" smtClean="0">
                  <a:latin typeface="Calibri" panose="020F0502020204030204" pitchFamily="34" charset="0"/>
                  <a:sym typeface="Symbol" panose="05050102010706020507" pitchFamily="18" charset="2"/>
                </a:rPr>
                <a:t>val</a:t>
              </a:r>
              <a:r>
                <a:rPr lang="fr-FR" dirty="0" smtClean="0">
                  <a:latin typeface="Calibri" panose="020F0502020204030204" pitchFamily="34" charset="0"/>
                </a:rPr>
                <a:t>(</a:t>
              </a:r>
              <a:r>
                <a:rPr lang="el-GR" dirty="0">
                  <a:latin typeface="Calibri" panose="020F0502020204030204" pitchFamily="34" charset="0"/>
                  <a:cs typeface="Calibri" panose="020F0502020204030204" pitchFamily="34" charset="0"/>
                </a:rPr>
                <a:t>ϕ</a:t>
              </a:r>
              <a:r>
                <a:rPr lang="fr-FR" dirty="0">
                  <a:latin typeface="Calibri" panose="020F0502020204030204" pitchFamily="34" charset="0"/>
                  <a:cs typeface="Calibri" panose="020F0502020204030204" pitchFamily="34" charset="0"/>
                  <a:sym typeface="Symbol" panose="05050102010706020507" pitchFamily="18" charset="2"/>
                </a:rPr>
                <a:t></a:t>
              </a:r>
              <a:r>
                <a:rPr lang="en-US" dirty="0">
                  <a:latin typeface="Calibri" panose="020F0502020204030204" pitchFamily="34" charset="0"/>
                  <a:cs typeface="Calibri" panose="020F0502020204030204" pitchFamily="34" charset="0"/>
                  <a:sym typeface="Symbol" panose="05050102010706020507" pitchFamily="18" charset="2"/>
                </a:rPr>
                <a:t>P</a:t>
              </a:r>
              <a:r>
                <a:rPr lang="fr-FR" dirty="0" smtClean="0">
                  <a:latin typeface="Calibri" panose="020F0502020204030204" pitchFamily="34" charset="0"/>
                </a:rPr>
                <a:t>) :=   </a:t>
              </a:r>
              <a:r>
                <a:rPr lang="en-US" i="1" dirty="0" smtClean="0">
                  <a:latin typeface="Calibri" panose="020F0502020204030204" pitchFamily="34" charset="0"/>
                  <a:cs typeface="Calibri" panose="020F0502020204030204" pitchFamily="34" charset="0"/>
                </a:rPr>
                <a:t>a</a:t>
              </a:r>
              <a:r>
                <a:rPr lang="en-US" dirty="0" smtClean="0"/>
                <a:t>(</a:t>
              </a:r>
              <a:r>
                <a:rPr lang="el-GR" dirty="0">
                  <a:latin typeface="Calibri" panose="020F0502020204030204" pitchFamily="34" charset="0"/>
                  <a:cs typeface="Calibri" panose="020F0502020204030204" pitchFamily="34" charset="0"/>
                </a:rPr>
                <a:t>ϕ</a:t>
              </a:r>
              <a:r>
                <a:rPr lang="el-GR" dirty="0" smtClean="0"/>
                <a:t>)</a:t>
              </a:r>
              <a:r>
                <a:rPr lang="fr-FR" dirty="0" smtClean="0">
                  <a:latin typeface="Calibri" panose="020F0502020204030204" pitchFamily="34" charset="0"/>
                </a:rPr>
                <a:t> d</a:t>
              </a:r>
              <a:r>
                <a:rPr lang="el-GR" dirty="0">
                  <a:latin typeface="Calibri" panose="020F0502020204030204" pitchFamily="34" charset="0"/>
                  <a:cs typeface="Calibri" panose="020F0502020204030204" pitchFamily="34" charset="0"/>
                </a:rPr>
                <a:t> ϕ</a:t>
              </a:r>
              <a:r>
                <a:rPr lang="fr-FR" dirty="0" smtClean="0">
                  <a:latin typeface="Calibri" panose="020F0502020204030204" pitchFamily="34" charset="0"/>
                </a:rPr>
                <a:t> </a:t>
              </a:r>
              <a:r>
                <a:rPr lang="el-GR" dirty="0" smtClean="0">
                  <a:latin typeface="Calibri" panose="020F0502020204030204" pitchFamily="34" charset="0"/>
                </a:rPr>
                <a:t> </a:t>
              </a:r>
              <a:r>
                <a:rPr lang="fr-FR" dirty="0" smtClean="0">
                  <a:latin typeface="Calibri" panose="020F0502020204030204" pitchFamily="34" charset="0"/>
                  <a:sym typeface="Symbol" panose="05050102010706020507" pitchFamily="18" charset="2"/>
                </a:rPr>
                <a:t> </a:t>
              </a:r>
              <a:endParaRPr lang="fr-FR" dirty="0" smtClean="0">
                <a:latin typeface="Calibri" panose="020F0502020204030204" pitchFamily="34" charset="0"/>
              </a:endParaRPr>
            </a:p>
          </p:txBody>
        </p:sp>
        <p:grpSp>
          <p:nvGrpSpPr>
            <p:cNvPr id="29" name="Groupe 28"/>
            <p:cNvGrpSpPr/>
            <p:nvPr/>
          </p:nvGrpSpPr>
          <p:grpSpPr>
            <a:xfrm>
              <a:off x="6570940" y="1430890"/>
              <a:ext cx="401072" cy="577081"/>
              <a:chOff x="1726708" y="1522968"/>
              <a:chExt cx="401072" cy="577081"/>
            </a:xfrm>
          </p:grpSpPr>
          <p:sp>
            <p:nvSpPr>
              <p:cNvPr id="30" name="Rectangle 29"/>
              <p:cNvSpPr/>
              <p:nvPr/>
            </p:nvSpPr>
            <p:spPr>
              <a:xfrm>
                <a:off x="1788268" y="1522968"/>
                <a:ext cx="269626" cy="461665"/>
              </a:xfrm>
              <a:prstGeom prst="rect">
                <a:avLst/>
              </a:prstGeom>
            </p:spPr>
            <p:txBody>
              <a:bodyPr wrap="none">
                <a:spAutoFit/>
              </a:bodyPr>
              <a:lstStyle/>
              <a:p>
                <a:r>
                  <a:rPr lang="el-GR" sz="2400" dirty="0" smtClean="0">
                    <a:latin typeface="Calibri" panose="020F0502020204030204" pitchFamily="34" charset="0"/>
                    <a:sym typeface="Symbol" panose="05050102010706020507" pitchFamily="18" charset="2"/>
                  </a:rPr>
                  <a:t></a:t>
                </a:r>
                <a:endParaRPr lang="fr-FR" sz="2400" baseline="-25000" dirty="0"/>
              </a:p>
            </p:txBody>
          </p:sp>
          <p:sp>
            <p:nvSpPr>
              <p:cNvPr id="31" name="Rectangle 30"/>
              <p:cNvSpPr/>
              <p:nvPr/>
            </p:nvSpPr>
            <p:spPr>
              <a:xfrm>
                <a:off x="1726708" y="1869217"/>
                <a:ext cx="401072" cy="230832"/>
              </a:xfrm>
              <a:prstGeom prst="rect">
                <a:avLst/>
              </a:prstGeom>
            </p:spPr>
            <p:txBody>
              <a:bodyPr wrap="none">
                <a:spAutoFit/>
              </a:bodyPr>
              <a:lstStyle/>
              <a:p>
                <a:r>
                  <a:rPr lang="el-GR" sz="900" dirty="0" smtClean="0">
                    <a:latin typeface="Calibri" panose="020F0502020204030204" pitchFamily="34" charset="0"/>
                    <a:cs typeface="Calibri" panose="020F0502020204030204" pitchFamily="34" charset="0"/>
                  </a:rPr>
                  <a:t>ϕ</a:t>
                </a:r>
                <a:r>
                  <a:rPr lang="fr-FR" sz="900" dirty="0" smtClean="0">
                    <a:latin typeface="Calibri" panose="020F0502020204030204" pitchFamily="34" charset="0"/>
                    <a:sym typeface="Symbol" panose="05050102010706020507" pitchFamily="18" charset="2"/>
                  </a:rPr>
                  <a:t></a:t>
                </a:r>
                <a:r>
                  <a:rPr lang="fr-FR" sz="900" dirty="0">
                    <a:latin typeface="Calibri" panose="020F0502020204030204" pitchFamily="34" charset="0"/>
                    <a:sym typeface="Symbol" panose="05050102010706020507" pitchFamily="18" charset="2"/>
                  </a:rPr>
                  <a:t>P</a:t>
                </a:r>
                <a:endParaRPr lang="fr-FR" sz="900" dirty="0"/>
              </a:p>
            </p:txBody>
          </p:sp>
        </p:grpSp>
      </p:grpSp>
      <p:sp>
        <p:nvSpPr>
          <p:cNvPr id="33" name="Rectangle 32"/>
          <p:cNvSpPr/>
          <p:nvPr/>
        </p:nvSpPr>
        <p:spPr>
          <a:xfrm>
            <a:off x="2361049" y="1199894"/>
            <a:ext cx="1571264" cy="369332"/>
          </a:xfrm>
          <a:prstGeom prst="rect">
            <a:avLst/>
          </a:prstGeom>
        </p:spPr>
        <p:txBody>
          <a:bodyPr wrap="none">
            <a:spAutoFit/>
          </a:bodyPr>
          <a:lstStyle/>
          <a:p>
            <a:pPr>
              <a:spcAft>
                <a:spcPts val="1200"/>
              </a:spcAft>
            </a:pPr>
            <a:r>
              <a:rPr lang="fr-FR" i="1" dirty="0">
                <a:latin typeface="Calibri" panose="020F0502020204030204" pitchFamily="34" charset="0"/>
                <a:sym typeface="Symbol" panose="05050102010706020507" pitchFamily="18" charset="2"/>
              </a:rPr>
              <a:t> </a:t>
            </a:r>
            <a:r>
              <a:rPr lang="fr-FR" dirty="0" smtClean="0">
                <a:latin typeface="Calibri" panose="020F0502020204030204" pitchFamily="34" charset="0"/>
                <a:sym typeface="Symbol" panose="05050102010706020507" pitchFamily="18" charset="2"/>
              </a:rPr>
              <a:t>d </a:t>
            </a:r>
            <a:r>
              <a:rPr lang="el-GR" dirty="0" smtClean="0">
                <a:latin typeface="Calibri" panose="020F0502020204030204" pitchFamily="34" charset="0"/>
              </a:rPr>
              <a:t>ϕ</a:t>
            </a:r>
            <a:r>
              <a:rPr lang="fr-FR" dirty="0" smtClean="0">
                <a:latin typeface="Calibri" panose="020F0502020204030204" pitchFamily="34" charset="0"/>
              </a:rPr>
              <a:t> </a:t>
            </a:r>
            <a:r>
              <a:rPr lang="fr-FR" dirty="0">
                <a:latin typeface="Calibri" panose="020F0502020204030204" pitchFamily="34" charset="0"/>
              </a:rPr>
              <a:t>:= </a:t>
            </a:r>
            <a:r>
              <a:rPr lang="el-GR" dirty="0">
                <a:latin typeface="Calibri" panose="020F0502020204030204" pitchFamily="34" charset="0"/>
              </a:rPr>
              <a:t>ϕ</a:t>
            </a:r>
            <a:r>
              <a:rPr lang="fr-FR" dirty="0">
                <a:latin typeface="Calibri" panose="020F0502020204030204" pitchFamily="34" charset="0"/>
              </a:rPr>
              <a:t> </a:t>
            </a:r>
            <a:r>
              <a:rPr lang="fr-FR" dirty="0">
                <a:latin typeface="Calibri" panose="020F0502020204030204" pitchFamily="34" charset="0"/>
                <a:sym typeface="Symbol" panose="05050102010706020507" pitchFamily="18" charset="2"/>
              </a:rPr>
              <a:t> </a:t>
            </a:r>
            <a:r>
              <a:rPr lang="el-GR" dirty="0">
                <a:latin typeface="Calibri" panose="020F0502020204030204" pitchFamily="34" charset="0"/>
                <a:sym typeface="Symbol" panose="05050102010706020507" pitchFamily="18" charset="2"/>
              </a:rPr>
              <a:t></a:t>
            </a:r>
            <a:r>
              <a:rPr lang="el-GR" dirty="0">
                <a:latin typeface="Calibri" panose="020F0502020204030204" pitchFamily="34" charset="0"/>
              </a:rPr>
              <a:t> ϕ</a:t>
            </a:r>
            <a:endParaRPr lang="en-US" dirty="0">
              <a:latin typeface="Calibri" panose="020F0502020204030204" pitchFamily="34" charset="0"/>
            </a:endParaRPr>
          </a:p>
        </p:txBody>
      </p:sp>
      <p:sp>
        <p:nvSpPr>
          <p:cNvPr id="34" name="Rectangle 33"/>
          <p:cNvSpPr/>
          <p:nvPr/>
        </p:nvSpPr>
        <p:spPr>
          <a:xfrm>
            <a:off x="2460125" y="4868665"/>
            <a:ext cx="5820248" cy="369332"/>
          </a:xfrm>
          <a:prstGeom prst="rect">
            <a:avLst/>
          </a:prstGeom>
        </p:spPr>
        <p:txBody>
          <a:bodyPr wrap="none">
            <a:spAutoFit/>
          </a:bodyPr>
          <a:lstStyle/>
          <a:p>
            <a:r>
              <a:rPr lang="fr-FR" dirty="0">
                <a:latin typeface="Calibri" panose="020F0502020204030204" pitchFamily="34" charset="0"/>
                <a:sym typeface="Symbol" panose="05050102010706020507" pitchFamily="18" charset="2"/>
              </a:rPr>
              <a:t>val</a:t>
            </a:r>
            <a:r>
              <a:rPr lang="fr-FR" dirty="0">
                <a:latin typeface="Calibri" panose="020F0502020204030204" pitchFamily="34" charset="0"/>
              </a:rPr>
              <a:t>(</a:t>
            </a:r>
            <a:r>
              <a:rPr lang="el-GR" dirty="0">
                <a:latin typeface="Calibri" panose="020F0502020204030204" pitchFamily="34" charset="0"/>
                <a:cs typeface="Calibri" panose="020F0502020204030204" pitchFamily="34" charset="0"/>
              </a:rPr>
              <a:t>ϕ</a:t>
            </a:r>
            <a:r>
              <a:rPr lang="fr-FR" dirty="0">
                <a:latin typeface="Calibri" panose="020F0502020204030204" pitchFamily="34" charset="0"/>
                <a:cs typeface="Calibri" panose="020F0502020204030204" pitchFamily="34" charset="0"/>
                <a:sym typeface="Symbol" panose="05050102010706020507" pitchFamily="18" charset="2"/>
              </a:rPr>
              <a:t></a:t>
            </a:r>
            <a:r>
              <a:rPr lang="en-US" dirty="0">
                <a:latin typeface="Calibri" panose="020F0502020204030204" pitchFamily="34" charset="0"/>
                <a:cs typeface="Calibri" panose="020F0502020204030204" pitchFamily="34" charset="0"/>
                <a:sym typeface="Symbol" panose="05050102010706020507" pitchFamily="18" charset="2"/>
              </a:rPr>
              <a:t>P</a:t>
            </a:r>
            <a:r>
              <a:rPr lang="fr-FR" dirty="0">
                <a:latin typeface="Calibri" panose="020F0502020204030204" pitchFamily="34" charset="0"/>
              </a:rPr>
              <a:t>) </a:t>
            </a:r>
            <a:r>
              <a:rPr lang="en-US" altLang="fr-FR" dirty="0" smtClean="0">
                <a:latin typeface="Calibri" panose="020F0502020204030204" pitchFamily="34" charset="0"/>
                <a:cs typeface="Calibri" panose="020F0502020204030204" pitchFamily="34" charset="0"/>
              </a:rPr>
              <a:t>= </a:t>
            </a:r>
            <a:r>
              <a:rPr lang="en-US" altLang="fr-FR" dirty="0">
                <a:latin typeface="Calibri" panose="020F0502020204030204" pitchFamily="34" charset="0"/>
                <a:cs typeface="Calibri" panose="020F0502020204030204" pitchFamily="34" charset="0"/>
              </a:rPr>
              <a:t>ᴧ </a:t>
            </a:r>
            <a:r>
              <a:rPr lang="fr-FR" dirty="0" smtClean="0">
                <a:latin typeface="Calibri" panose="020F0502020204030204" pitchFamily="34" charset="0"/>
                <a:sym typeface="Symbol" panose="05050102010706020507" pitchFamily="18" charset="2"/>
              </a:rPr>
              <a:t>val(</a:t>
            </a:r>
            <a:r>
              <a:rPr lang="el-GR" dirty="0">
                <a:latin typeface="Calibri" panose="020F0502020204030204" pitchFamily="34" charset="0"/>
                <a:cs typeface="Calibri" panose="020F0502020204030204" pitchFamily="34" charset="0"/>
              </a:rPr>
              <a:t>ϕ</a:t>
            </a:r>
            <a:r>
              <a:rPr lang="fr-FR" dirty="0">
                <a:latin typeface="Calibri" panose="020F0502020204030204" pitchFamily="34" charset="0"/>
                <a:cs typeface="Calibri" panose="020F0502020204030204" pitchFamily="34" charset="0"/>
                <a:sym typeface="Symbol" panose="05050102010706020507" pitchFamily="18" charset="2"/>
              </a:rPr>
              <a:t></a:t>
            </a:r>
            <a:r>
              <a:rPr lang="en-US" altLang="fr-FR"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sym typeface="Symbol" panose="05050102010706020507" pitchFamily="18" charset="2"/>
              </a:rPr>
              <a:t>P</a:t>
            </a:r>
            <a:r>
              <a:rPr lang="en-US" baseline="-25000" dirty="0">
                <a:latin typeface="Calibri" panose="020F0502020204030204" pitchFamily="34" charset="0"/>
                <a:cs typeface="Calibri" panose="020F0502020204030204" pitchFamily="34" charset="0"/>
                <a:sym typeface="Symbol" panose="05050102010706020507" pitchFamily="18" charset="2"/>
              </a:rPr>
              <a:t>i</a:t>
            </a:r>
            <a:r>
              <a:rPr lang="en-US" altLang="fr-FR"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sym typeface="Symbol" panose="05050102010706020507" pitchFamily="18" charset="2"/>
              </a:rPr>
              <a:t>1  </a:t>
            </a:r>
            <a:r>
              <a:rPr lang="en-US" dirty="0" err="1">
                <a:latin typeface="Calibri" panose="020F0502020204030204" pitchFamily="34" charset="0"/>
                <a:cs typeface="Calibri" panose="020F0502020204030204" pitchFamily="34" charset="0"/>
                <a:sym typeface="Symbol" panose="05050102010706020507" pitchFamily="18" charset="2"/>
              </a:rPr>
              <a:t>i</a:t>
            </a:r>
            <a:r>
              <a:rPr lang="en-US" dirty="0">
                <a:latin typeface="Calibri" panose="020F0502020204030204" pitchFamily="34" charset="0"/>
                <a:cs typeface="Calibri" panose="020F0502020204030204" pitchFamily="34" charset="0"/>
                <a:sym typeface="Symbol" panose="05050102010706020507" pitchFamily="18" charset="2"/>
              </a:rPr>
              <a:t>  n</a:t>
            </a:r>
            <a:r>
              <a:rPr lang="en-US" altLang="fr-FR" dirty="0">
                <a:latin typeface="Calibri" panose="020F0502020204030204" pitchFamily="34" charset="0"/>
                <a:cs typeface="Calibri" panose="020F0502020204030204" pitchFamily="34" charset="0"/>
              </a:rPr>
              <a:t> </a:t>
            </a:r>
            <a:r>
              <a:rPr lang="en-US" altLang="fr-FR" dirty="0" smtClean="0">
                <a:latin typeface="Calibri" panose="020F0502020204030204" pitchFamily="34" charset="0"/>
                <a:cs typeface="Calibri" panose="020F0502020204030204" pitchFamily="34" charset="0"/>
              </a:rPr>
              <a:t>}) = ᴧ { </a:t>
            </a:r>
            <a:r>
              <a:rPr lang="fr-FR" dirty="0" smtClean="0">
                <a:latin typeface="Calibri" panose="020F0502020204030204" pitchFamily="34" charset="0"/>
                <a:sym typeface="Symbol" panose="05050102010706020507" pitchFamily="18" charset="2"/>
              </a:rPr>
              <a:t>val</a:t>
            </a:r>
            <a:r>
              <a:rPr lang="fr-FR" dirty="0" smtClean="0">
                <a:latin typeface="Calibri" panose="020F0502020204030204" pitchFamily="34" charset="0"/>
              </a:rPr>
              <a:t>(</a:t>
            </a:r>
            <a:r>
              <a:rPr lang="el-GR" dirty="0">
                <a:latin typeface="Calibri" panose="020F0502020204030204" pitchFamily="34" charset="0"/>
                <a:cs typeface="Calibri" panose="020F0502020204030204" pitchFamily="34" charset="0"/>
              </a:rPr>
              <a:t>ϕ</a:t>
            </a:r>
            <a:r>
              <a:rPr lang="fr-FR" dirty="0">
                <a:latin typeface="Calibri" panose="020F0502020204030204" pitchFamily="34" charset="0"/>
                <a:cs typeface="Calibri" panose="020F0502020204030204" pitchFamily="34" charset="0"/>
                <a:sym typeface="Symbol" panose="05050102010706020507" pitchFamily="18" charset="2"/>
              </a:rPr>
              <a:t></a:t>
            </a:r>
            <a:r>
              <a:rPr lang="en-US"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i</a:t>
            </a:r>
            <a:r>
              <a:rPr lang="fr-FR" dirty="0" smtClean="0">
                <a:latin typeface="Calibri" panose="020F0502020204030204" pitchFamily="34" charset="0"/>
              </a:rPr>
              <a:t>)</a:t>
            </a:r>
            <a:r>
              <a:rPr lang="en-US" altLang="fr-FR" dirty="0" smtClean="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sym typeface="Symbol" panose="05050102010706020507" pitchFamily="18" charset="2"/>
              </a:rPr>
              <a:t>1  </a:t>
            </a:r>
            <a:r>
              <a:rPr lang="en-US" dirty="0" err="1">
                <a:latin typeface="Calibri" panose="020F0502020204030204" pitchFamily="34" charset="0"/>
                <a:cs typeface="Calibri" panose="020F0502020204030204" pitchFamily="34" charset="0"/>
                <a:sym typeface="Symbol" panose="05050102010706020507" pitchFamily="18" charset="2"/>
              </a:rPr>
              <a:t>i</a:t>
            </a:r>
            <a:r>
              <a:rPr lang="en-US" dirty="0">
                <a:latin typeface="Calibri" panose="020F0502020204030204" pitchFamily="34" charset="0"/>
                <a:cs typeface="Calibri" panose="020F0502020204030204" pitchFamily="34" charset="0"/>
                <a:sym typeface="Symbol" panose="05050102010706020507" pitchFamily="18" charset="2"/>
              </a:rPr>
              <a:t>  n</a:t>
            </a:r>
            <a:r>
              <a:rPr lang="en-US" altLang="fr-FR" dirty="0">
                <a:latin typeface="Calibri" panose="020F0502020204030204" pitchFamily="34" charset="0"/>
                <a:cs typeface="Calibri" panose="020F0502020204030204" pitchFamily="34" charset="0"/>
              </a:rPr>
              <a:t> </a:t>
            </a:r>
            <a:r>
              <a:rPr lang="en-US" altLang="fr-FR" dirty="0" smtClean="0">
                <a:latin typeface="Calibri" panose="020F0502020204030204" pitchFamily="34" charset="0"/>
                <a:cs typeface="Calibri" panose="020F0502020204030204" pitchFamily="34" charset="0"/>
              </a:rPr>
              <a:t>} </a:t>
            </a:r>
            <a:endParaRPr lang="fr-FR" dirty="0">
              <a:latin typeface="Calibri" panose="020F0502020204030204" pitchFamily="34" charset="0"/>
              <a:cs typeface="Calibri" panose="020F0502020204030204" pitchFamily="34" charset="0"/>
            </a:endParaRPr>
          </a:p>
        </p:txBody>
      </p:sp>
      <p:sp>
        <p:nvSpPr>
          <p:cNvPr id="35" name="Rectangle 34"/>
          <p:cNvSpPr/>
          <p:nvPr/>
        </p:nvSpPr>
        <p:spPr>
          <a:xfrm>
            <a:off x="2305234" y="3034560"/>
            <a:ext cx="607859" cy="369332"/>
          </a:xfrm>
          <a:prstGeom prst="rect">
            <a:avLst/>
          </a:prstGeom>
        </p:spPr>
        <p:txBody>
          <a:bodyPr wrap="none">
            <a:spAutoFit/>
          </a:bodyPr>
          <a:lstStyle/>
          <a:p>
            <a:r>
              <a:rPr lang="en-US" i="1" dirty="0" smtClean="0">
                <a:latin typeface="Calibri" panose="020F0502020204030204" pitchFamily="34" charset="0"/>
                <a:cs typeface="Calibri" panose="020F0502020204030204" pitchFamily="34" charset="0"/>
              </a:rPr>
              <a:t>a</a:t>
            </a:r>
            <a:r>
              <a:rPr lang="en-US" dirty="0" smtClean="0"/>
              <a:t>(</a:t>
            </a:r>
            <a:r>
              <a:rPr lang="el-GR" dirty="0">
                <a:latin typeface="Calibri" panose="020F0502020204030204" pitchFamily="34" charset="0"/>
              </a:rPr>
              <a:t>ϕ</a:t>
            </a:r>
            <a:r>
              <a:rPr lang="el-GR" dirty="0" smtClean="0"/>
              <a:t>)</a:t>
            </a:r>
            <a:endParaRPr lang="fr-FR" dirty="0"/>
          </a:p>
        </p:txBody>
      </p:sp>
    </p:spTree>
    <p:extLst>
      <p:ext uri="{BB962C8B-B14F-4D97-AF65-F5344CB8AC3E}">
        <p14:creationId xmlns:p14="http://schemas.microsoft.com/office/powerpoint/2010/main" val="1143093638"/>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708920"/>
            <a:ext cx="8353425" cy="850900"/>
          </a:xfrm>
        </p:spPr>
        <p:txBody>
          <a:bodyPr/>
          <a:lstStyle/>
          <a:p>
            <a:pPr algn="ctr"/>
            <a:r>
              <a:rPr lang="en-US" dirty="0" smtClean="0"/>
              <a:t>CRML Library of FORM-L operators</a:t>
            </a:r>
            <a:endParaRPr lang="en-US" dirty="0"/>
          </a:p>
        </p:txBody>
      </p:sp>
    </p:spTree>
    <p:extLst>
      <p:ext uri="{BB962C8B-B14F-4D97-AF65-F5344CB8AC3E}">
        <p14:creationId xmlns:p14="http://schemas.microsoft.com/office/powerpoint/2010/main" val="150727246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Time periods</a:t>
            </a:r>
            <a:endParaRPr lang="en-US" dirty="0"/>
          </a:p>
        </p:txBody>
      </p:sp>
      <p:sp>
        <p:nvSpPr>
          <p:cNvPr id="3" name="Espace réservé du contenu 2"/>
          <p:cNvSpPr>
            <a:spLocks noGrp="1"/>
          </p:cNvSpPr>
          <p:nvPr>
            <p:ph idx="1"/>
          </p:nvPr>
        </p:nvSpPr>
        <p:spPr>
          <a:xfrm>
            <a:off x="395288" y="1268413"/>
            <a:ext cx="8353425" cy="4857750"/>
          </a:xfrm>
        </p:spPr>
        <p:txBody>
          <a:bodyPr/>
          <a:lstStyle/>
          <a:p>
            <a:r>
              <a:rPr lang="en-US" b="0" dirty="0" smtClean="0"/>
              <a:t>From </a:t>
            </a:r>
            <a:r>
              <a:rPr lang="en-US" b="0" dirty="0"/>
              <a:t>events occur</a:t>
            </a:r>
            <a:endParaRPr lang="en-US" b="0" dirty="0" smtClean="0"/>
          </a:p>
          <a:p>
            <a:pPr lvl="1"/>
            <a:r>
              <a:rPr lang="en-US" dirty="0" smtClean="0">
                <a:solidFill>
                  <a:schemeClr val="accent6">
                    <a:lumMod val="40000"/>
                    <a:lumOff val="60000"/>
                  </a:schemeClr>
                </a:solidFill>
              </a:rPr>
              <a:t>Operator [ Periods</a:t>
            </a:r>
            <a:r>
              <a:rPr lang="en-US" dirty="0" smtClean="0"/>
              <a:t> </a:t>
            </a:r>
            <a:r>
              <a:rPr lang="en-US" dirty="0" smtClean="0">
                <a:solidFill>
                  <a:schemeClr val="accent6">
                    <a:lumMod val="40000"/>
                    <a:lumOff val="60000"/>
                  </a:schemeClr>
                </a:solidFill>
              </a:rPr>
              <a:t>] </a:t>
            </a:r>
            <a:r>
              <a:rPr lang="en-US" dirty="0" smtClean="0">
                <a:solidFill>
                  <a:schemeClr val="accent2">
                    <a:lumMod val="75000"/>
                  </a:schemeClr>
                </a:solidFill>
              </a:rPr>
              <a:t>from </a:t>
            </a:r>
            <a:r>
              <a:rPr lang="en-US" dirty="0" smtClean="0">
                <a:solidFill>
                  <a:schemeClr val="accent6">
                    <a:lumMod val="40000"/>
                    <a:lumOff val="60000"/>
                  </a:schemeClr>
                </a:solidFill>
              </a:rPr>
              <a:t>Events </a:t>
            </a:r>
            <a:r>
              <a:rPr lang="en-US" dirty="0" smtClean="0"/>
              <a:t>E </a:t>
            </a:r>
            <a:r>
              <a:rPr lang="en-US" dirty="0" smtClean="0">
                <a:solidFill>
                  <a:schemeClr val="accent6">
                    <a:lumMod val="40000"/>
                    <a:lumOff val="60000"/>
                  </a:schemeClr>
                </a:solidFill>
              </a:rPr>
              <a:t>=</a:t>
            </a:r>
            <a:r>
              <a:rPr lang="en-US" dirty="0" smtClean="0"/>
              <a:t> </a:t>
            </a:r>
            <a:r>
              <a:rPr lang="en-US" dirty="0" smtClean="0">
                <a:solidFill>
                  <a:schemeClr val="accent6">
                    <a:lumMod val="40000"/>
                    <a:lumOff val="60000"/>
                  </a:schemeClr>
                </a:solidFill>
              </a:rPr>
              <a:t>Periods</a:t>
            </a:r>
            <a:r>
              <a:rPr lang="en-US" dirty="0" smtClean="0"/>
              <a:t> </a:t>
            </a:r>
            <a:r>
              <a:rPr lang="en-US" dirty="0" smtClean="0">
                <a:solidFill>
                  <a:schemeClr val="accent6">
                    <a:lumMod val="40000"/>
                    <a:lumOff val="60000"/>
                  </a:schemeClr>
                </a:solidFill>
              </a:rPr>
              <a:t>[ </a:t>
            </a:r>
            <a:r>
              <a:rPr lang="en-US" dirty="0" smtClean="0"/>
              <a:t>E</a:t>
            </a:r>
            <a:r>
              <a:rPr lang="en-US" dirty="0" smtClean="0">
                <a:solidFill>
                  <a:schemeClr val="accent6">
                    <a:lumMod val="40000"/>
                    <a:lumOff val="60000"/>
                  </a:schemeClr>
                </a:solidFill>
              </a:rPr>
              <a:t>,</a:t>
            </a:r>
            <a:r>
              <a:rPr lang="en-US" dirty="0" smtClean="0"/>
              <a:t> </a:t>
            </a:r>
            <a:r>
              <a:rPr lang="en-US" dirty="0">
                <a:solidFill>
                  <a:schemeClr val="accent6">
                    <a:lumMod val="40000"/>
                    <a:lumOff val="60000"/>
                  </a:schemeClr>
                </a:solidFill>
              </a:rPr>
              <a:t>Events</a:t>
            </a:r>
            <a:r>
              <a:rPr lang="en-US" dirty="0" smtClean="0"/>
              <a:t> </a:t>
            </a:r>
            <a:r>
              <a:rPr lang="en-US" dirty="0" smtClean="0">
                <a:solidFill>
                  <a:schemeClr val="accent6">
                    <a:lumMod val="40000"/>
                    <a:lumOff val="60000"/>
                  </a:schemeClr>
                </a:solidFill>
              </a:rPr>
              <a:t>false</a:t>
            </a:r>
            <a:r>
              <a:rPr lang="en-US" dirty="0" smtClean="0"/>
              <a:t> </a:t>
            </a:r>
            <a:r>
              <a:rPr lang="en-US" dirty="0">
                <a:solidFill>
                  <a:schemeClr val="accent6">
                    <a:lumMod val="40000"/>
                    <a:lumOff val="60000"/>
                  </a:schemeClr>
                </a:solidFill>
              </a:rPr>
              <a:t>]</a:t>
            </a:r>
            <a:r>
              <a:rPr lang="en-US" dirty="0" smtClean="0"/>
              <a:t> </a:t>
            </a:r>
          </a:p>
          <a:p>
            <a:r>
              <a:rPr lang="en-US" b="0" dirty="0" smtClean="0"/>
              <a:t>After </a:t>
            </a:r>
            <a:r>
              <a:rPr lang="en-US" b="0" dirty="0"/>
              <a:t>events occur</a:t>
            </a:r>
          </a:p>
          <a:p>
            <a:pPr lvl="1"/>
            <a:r>
              <a:rPr lang="en-US" dirty="0" smtClean="0">
                <a:solidFill>
                  <a:schemeClr val="accent6">
                    <a:lumMod val="40000"/>
                    <a:lumOff val="60000"/>
                  </a:schemeClr>
                </a:solidFill>
              </a:rPr>
              <a:t>Operator [ Periods</a:t>
            </a:r>
            <a:r>
              <a:rPr lang="en-US" dirty="0" smtClean="0"/>
              <a:t> </a:t>
            </a:r>
            <a:r>
              <a:rPr lang="en-US" dirty="0" smtClean="0">
                <a:solidFill>
                  <a:schemeClr val="accent6">
                    <a:lumMod val="40000"/>
                    <a:lumOff val="60000"/>
                  </a:schemeClr>
                </a:solidFill>
              </a:rPr>
              <a:t>] </a:t>
            </a:r>
            <a:r>
              <a:rPr lang="en-US" dirty="0" smtClean="0">
                <a:solidFill>
                  <a:schemeClr val="accent2">
                    <a:lumMod val="75000"/>
                  </a:schemeClr>
                </a:solidFill>
              </a:rPr>
              <a:t>after </a:t>
            </a:r>
            <a:r>
              <a:rPr lang="en-US" dirty="0">
                <a:solidFill>
                  <a:schemeClr val="accent6">
                    <a:lumMod val="40000"/>
                    <a:lumOff val="60000"/>
                  </a:schemeClr>
                </a:solidFill>
              </a:rPr>
              <a:t>Events </a:t>
            </a:r>
            <a:r>
              <a:rPr lang="en-US" dirty="0"/>
              <a:t>E </a:t>
            </a:r>
            <a:r>
              <a:rPr lang="en-US" dirty="0" smtClean="0">
                <a:solidFill>
                  <a:schemeClr val="accent6">
                    <a:lumMod val="40000"/>
                    <a:lumOff val="60000"/>
                  </a:schemeClr>
                </a:solidFill>
              </a:rPr>
              <a:t>=</a:t>
            </a:r>
            <a:r>
              <a:rPr lang="en-US" dirty="0" smtClean="0"/>
              <a:t> </a:t>
            </a:r>
            <a:r>
              <a:rPr lang="en-US" dirty="0" smtClean="0">
                <a:solidFill>
                  <a:schemeClr val="accent6">
                    <a:lumMod val="40000"/>
                    <a:lumOff val="60000"/>
                  </a:schemeClr>
                </a:solidFill>
              </a:rPr>
              <a:t>Periods</a:t>
            </a:r>
            <a:r>
              <a:rPr lang="en-US" dirty="0" smtClean="0"/>
              <a:t> </a:t>
            </a:r>
            <a:r>
              <a:rPr lang="en-US" dirty="0" smtClean="0">
                <a:solidFill>
                  <a:schemeClr val="accent6">
                    <a:lumMod val="40000"/>
                    <a:lumOff val="60000"/>
                  </a:schemeClr>
                </a:solidFill>
              </a:rPr>
              <a:t>]</a:t>
            </a:r>
            <a:r>
              <a:rPr lang="en-US" dirty="0" smtClean="0"/>
              <a:t> E</a:t>
            </a:r>
            <a:r>
              <a:rPr lang="en-US" dirty="0" smtClean="0">
                <a:solidFill>
                  <a:schemeClr val="accent6">
                    <a:lumMod val="40000"/>
                    <a:lumOff val="60000"/>
                  </a:schemeClr>
                </a:solidFill>
              </a:rPr>
              <a:t>,</a:t>
            </a:r>
            <a:r>
              <a:rPr lang="en-US" dirty="0" smtClean="0"/>
              <a:t> </a:t>
            </a:r>
            <a:r>
              <a:rPr lang="en-US" dirty="0">
                <a:solidFill>
                  <a:schemeClr val="accent6">
                    <a:lumMod val="40000"/>
                    <a:lumOff val="60000"/>
                  </a:schemeClr>
                </a:solidFill>
              </a:rPr>
              <a:t>Events</a:t>
            </a:r>
            <a:r>
              <a:rPr lang="en-US" dirty="0"/>
              <a:t> </a:t>
            </a:r>
            <a:r>
              <a:rPr lang="en-US" dirty="0" smtClean="0">
                <a:solidFill>
                  <a:schemeClr val="accent6">
                    <a:lumMod val="40000"/>
                    <a:lumOff val="60000"/>
                  </a:schemeClr>
                </a:solidFill>
              </a:rPr>
              <a:t>false</a:t>
            </a:r>
            <a:r>
              <a:rPr lang="en-US" dirty="0" smtClean="0"/>
              <a:t> </a:t>
            </a:r>
            <a:r>
              <a:rPr lang="en-US" dirty="0">
                <a:solidFill>
                  <a:schemeClr val="accent6">
                    <a:lumMod val="40000"/>
                    <a:lumOff val="60000"/>
                  </a:schemeClr>
                </a:solidFill>
              </a:rPr>
              <a:t>]</a:t>
            </a:r>
            <a:r>
              <a:rPr lang="en-US" dirty="0"/>
              <a:t> </a:t>
            </a:r>
          </a:p>
          <a:p>
            <a:r>
              <a:rPr lang="en-US" b="0" dirty="0" smtClean="0"/>
              <a:t>Before events </a:t>
            </a:r>
            <a:r>
              <a:rPr lang="en-US" b="0" dirty="0"/>
              <a:t>occur</a:t>
            </a:r>
          </a:p>
          <a:p>
            <a:pPr lvl="1"/>
            <a:r>
              <a:rPr lang="en-US" dirty="0">
                <a:solidFill>
                  <a:schemeClr val="accent6">
                    <a:lumMod val="40000"/>
                    <a:lumOff val="60000"/>
                  </a:schemeClr>
                </a:solidFill>
              </a:rPr>
              <a:t>Operator [ Periods</a:t>
            </a:r>
            <a:r>
              <a:rPr lang="en-US" dirty="0"/>
              <a:t> </a:t>
            </a:r>
            <a:r>
              <a:rPr lang="en-US" dirty="0">
                <a:solidFill>
                  <a:schemeClr val="accent6">
                    <a:lumMod val="40000"/>
                    <a:lumOff val="60000"/>
                  </a:schemeClr>
                </a:solidFill>
              </a:rPr>
              <a:t>] </a:t>
            </a:r>
            <a:r>
              <a:rPr lang="en-US" dirty="0" smtClean="0">
                <a:solidFill>
                  <a:schemeClr val="accent2">
                    <a:lumMod val="75000"/>
                  </a:schemeClr>
                </a:solidFill>
              </a:rPr>
              <a:t>before </a:t>
            </a:r>
            <a:r>
              <a:rPr lang="en-US" dirty="0">
                <a:solidFill>
                  <a:schemeClr val="accent6">
                    <a:lumMod val="40000"/>
                    <a:lumOff val="60000"/>
                  </a:schemeClr>
                </a:solidFill>
              </a:rPr>
              <a:t>Events </a:t>
            </a:r>
            <a:r>
              <a:rPr lang="en-US" dirty="0"/>
              <a:t>E </a:t>
            </a:r>
            <a:r>
              <a:rPr lang="en-US" dirty="0" smtClean="0">
                <a:solidFill>
                  <a:schemeClr val="accent6">
                    <a:lumMod val="40000"/>
                    <a:lumOff val="60000"/>
                  </a:schemeClr>
                </a:solidFill>
              </a:rPr>
              <a:t>=</a:t>
            </a:r>
            <a:r>
              <a:rPr lang="en-US" dirty="0" smtClean="0"/>
              <a:t> </a:t>
            </a:r>
            <a:r>
              <a:rPr lang="en-US" dirty="0">
                <a:solidFill>
                  <a:schemeClr val="accent6">
                    <a:lumMod val="40000"/>
                    <a:lumOff val="60000"/>
                  </a:schemeClr>
                </a:solidFill>
              </a:rPr>
              <a:t>Periods</a:t>
            </a:r>
            <a:r>
              <a:rPr lang="en-US" dirty="0"/>
              <a:t> </a:t>
            </a:r>
            <a:r>
              <a:rPr lang="en-US" dirty="0" smtClean="0">
                <a:solidFill>
                  <a:schemeClr val="accent6">
                    <a:lumMod val="40000"/>
                    <a:lumOff val="60000"/>
                  </a:schemeClr>
                </a:solidFill>
              </a:rPr>
              <a:t>[ Events</a:t>
            </a:r>
            <a:r>
              <a:rPr lang="en-US" dirty="0" smtClean="0"/>
              <a:t> </a:t>
            </a:r>
            <a:r>
              <a:rPr lang="en-US" dirty="0" smtClean="0">
                <a:solidFill>
                  <a:schemeClr val="accent6">
                    <a:lumMod val="40000"/>
                    <a:lumOff val="60000"/>
                  </a:schemeClr>
                </a:solidFill>
              </a:rPr>
              <a:t>false, </a:t>
            </a:r>
            <a:r>
              <a:rPr lang="en-US" dirty="0" smtClean="0"/>
              <a:t>E </a:t>
            </a:r>
            <a:r>
              <a:rPr lang="en-US" dirty="0" smtClean="0">
                <a:solidFill>
                  <a:schemeClr val="accent6">
                    <a:lumMod val="40000"/>
                    <a:lumOff val="60000"/>
                  </a:schemeClr>
                </a:solidFill>
              </a:rPr>
              <a:t>[</a:t>
            </a:r>
            <a:r>
              <a:rPr lang="en-US" dirty="0" smtClean="0"/>
              <a:t> </a:t>
            </a:r>
            <a:endParaRPr lang="en-US" dirty="0"/>
          </a:p>
          <a:p>
            <a:r>
              <a:rPr lang="en-US" b="0" dirty="0" smtClean="0"/>
              <a:t>Until events </a:t>
            </a:r>
            <a:r>
              <a:rPr lang="en-US" b="0" dirty="0"/>
              <a:t>occur</a:t>
            </a:r>
          </a:p>
          <a:p>
            <a:pPr lvl="1"/>
            <a:r>
              <a:rPr lang="en-US" dirty="0">
                <a:solidFill>
                  <a:schemeClr val="accent6">
                    <a:lumMod val="40000"/>
                    <a:lumOff val="60000"/>
                  </a:schemeClr>
                </a:solidFill>
              </a:rPr>
              <a:t>Operator [ Periods</a:t>
            </a:r>
            <a:r>
              <a:rPr lang="en-US" dirty="0"/>
              <a:t> </a:t>
            </a:r>
            <a:r>
              <a:rPr lang="en-US" dirty="0">
                <a:solidFill>
                  <a:schemeClr val="accent6">
                    <a:lumMod val="40000"/>
                    <a:lumOff val="60000"/>
                  </a:schemeClr>
                </a:solidFill>
              </a:rPr>
              <a:t>] </a:t>
            </a:r>
            <a:r>
              <a:rPr lang="en-US" dirty="0" smtClean="0">
                <a:solidFill>
                  <a:schemeClr val="accent2">
                    <a:lumMod val="75000"/>
                  </a:schemeClr>
                </a:solidFill>
              </a:rPr>
              <a:t>until </a:t>
            </a:r>
            <a:r>
              <a:rPr lang="en-US" dirty="0">
                <a:solidFill>
                  <a:schemeClr val="accent6">
                    <a:lumMod val="40000"/>
                    <a:lumOff val="60000"/>
                  </a:schemeClr>
                </a:solidFill>
              </a:rPr>
              <a:t>Events </a:t>
            </a:r>
            <a:r>
              <a:rPr lang="en-US" dirty="0"/>
              <a:t>E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rPr>
              <a:t>Periods</a:t>
            </a:r>
            <a:r>
              <a:rPr lang="en-US" dirty="0"/>
              <a:t> </a:t>
            </a:r>
            <a:r>
              <a:rPr lang="en-US" dirty="0" smtClean="0">
                <a:solidFill>
                  <a:schemeClr val="accent6">
                    <a:lumMod val="40000"/>
                    <a:lumOff val="60000"/>
                  </a:schemeClr>
                </a:solidFill>
              </a:rPr>
              <a:t>[ Events</a:t>
            </a:r>
            <a:r>
              <a:rPr lang="en-US" dirty="0" smtClean="0"/>
              <a:t> </a:t>
            </a:r>
            <a:r>
              <a:rPr lang="en-US" dirty="0" smtClean="0">
                <a:solidFill>
                  <a:schemeClr val="accent6">
                    <a:lumMod val="40000"/>
                    <a:lumOff val="60000"/>
                  </a:schemeClr>
                </a:solidFill>
              </a:rPr>
              <a:t>false, </a:t>
            </a:r>
            <a:r>
              <a:rPr lang="en-US" dirty="0" smtClean="0"/>
              <a:t>E </a:t>
            </a:r>
            <a:r>
              <a:rPr lang="en-US" dirty="0" smtClean="0">
                <a:solidFill>
                  <a:schemeClr val="accent6">
                    <a:lumMod val="40000"/>
                    <a:lumOff val="60000"/>
                  </a:schemeClr>
                </a:solidFill>
              </a:rPr>
              <a:t>]</a:t>
            </a:r>
            <a:r>
              <a:rPr lang="en-US" dirty="0" smtClean="0"/>
              <a:t> </a:t>
            </a:r>
          </a:p>
          <a:p>
            <a:pPr lvl="1"/>
            <a:endParaRPr lang="en-US" dirty="0"/>
          </a:p>
          <a:p>
            <a:r>
              <a:rPr lang="en-US" b="0" dirty="0"/>
              <a:t>While a Boolean is true</a:t>
            </a:r>
          </a:p>
          <a:p>
            <a:pPr lvl="1"/>
            <a:r>
              <a:rPr lang="en-US" dirty="0">
                <a:solidFill>
                  <a:schemeClr val="accent6">
                    <a:lumMod val="40000"/>
                    <a:lumOff val="60000"/>
                  </a:schemeClr>
                </a:solidFill>
              </a:rPr>
              <a:t>Operator [ Periods</a:t>
            </a:r>
            <a:r>
              <a:rPr lang="en-US" dirty="0"/>
              <a:t> </a:t>
            </a:r>
            <a:r>
              <a:rPr lang="en-US" dirty="0">
                <a:solidFill>
                  <a:schemeClr val="accent6">
                    <a:lumMod val="40000"/>
                    <a:lumOff val="60000"/>
                  </a:schemeClr>
                </a:solidFill>
              </a:rPr>
              <a:t>] </a:t>
            </a:r>
            <a:r>
              <a:rPr lang="en-US" dirty="0">
                <a:solidFill>
                  <a:schemeClr val="accent2">
                    <a:lumMod val="75000"/>
                  </a:schemeClr>
                </a:solidFill>
              </a:rPr>
              <a:t>during </a:t>
            </a:r>
            <a:r>
              <a:rPr lang="en-US" dirty="0">
                <a:solidFill>
                  <a:schemeClr val="accent6">
                    <a:lumMod val="40000"/>
                    <a:lumOff val="60000"/>
                  </a:schemeClr>
                </a:solidFill>
              </a:rPr>
              <a:t>Boolean </a:t>
            </a:r>
            <a:r>
              <a:rPr lang="en-US" dirty="0"/>
              <a:t>b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rPr>
              <a:t>Periods</a:t>
            </a:r>
            <a:r>
              <a:rPr lang="en-US" dirty="0"/>
              <a:t> </a:t>
            </a:r>
            <a:r>
              <a:rPr lang="en-US" dirty="0">
                <a:solidFill>
                  <a:schemeClr val="accent6">
                    <a:lumMod val="40000"/>
                    <a:lumOff val="60000"/>
                  </a:schemeClr>
                </a:solidFill>
              </a:rPr>
              <a:t>[ Events</a:t>
            </a:r>
            <a:r>
              <a:rPr lang="en-US" dirty="0"/>
              <a:t> b</a:t>
            </a:r>
            <a:r>
              <a:rPr lang="en-US" dirty="0">
                <a:solidFill>
                  <a:schemeClr val="accent6">
                    <a:lumMod val="40000"/>
                    <a:lumOff val="60000"/>
                  </a:schemeClr>
                </a:solidFill>
              </a:rPr>
              <a:t>, Events not </a:t>
            </a:r>
            <a:r>
              <a:rPr lang="en-US" dirty="0"/>
              <a:t>b </a:t>
            </a:r>
            <a:r>
              <a:rPr lang="en-US" dirty="0">
                <a:solidFill>
                  <a:schemeClr val="accent6">
                    <a:lumMod val="40000"/>
                    <a:lumOff val="60000"/>
                  </a:schemeClr>
                </a:solidFill>
              </a:rPr>
              <a:t>]</a:t>
            </a:r>
            <a:r>
              <a:rPr lang="en-US" dirty="0"/>
              <a:t> </a:t>
            </a:r>
          </a:p>
          <a:p>
            <a:pPr lvl="1"/>
            <a:endParaRPr lang="en-US" dirty="0"/>
          </a:p>
        </p:txBody>
      </p:sp>
    </p:spTree>
    <p:extLst>
      <p:ext uri="{BB962C8B-B14F-4D97-AF65-F5344CB8AC3E}">
        <p14:creationId xmlns:p14="http://schemas.microsoft.com/office/powerpoint/2010/main" val="43121360"/>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Time periods</a:t>
            </a:r>
            <a:endParaRPr lang="en-US" dirty="0"/>
          </a:p>
        </p:txBody>
      </p:sp>
      <p:sp>
        <p:nvSpPr>
          <p:cNvPr id="3" name="Espace réservé du contenu 2"/>
          <p:cNvSpPr>
            <a:spLocks noGrp="1"/>
          </p:cNvSpPr>
          <p:nvPr>
            <p:ph idx="1"/>
          </p:nvPr>
        </p:nvSpPr>
        <p:spPr>
          <a:xfrm>
            <a:off x="395288" y="1268413"/>
            <a:ext cx="8425184" cy="4857750"/>
          </a:xfrm>
        </p:spPr>
        <p:txBody>
          <a:bodyPr/>
          <a:lstStyle/>
          <a:p>
            <a:r>
              <a:rPr lang="en-US" b="0" dirty="0" smtClean="0"/>
              <a:t>After events occur and </a:t>
            </a:r>
            <a:r>
              <a:rPr lang="en-US" b="0" dirty="0"/>
              <a:t>before events occur </a:t>
            </a:r>
            <a:endParaRPr lang="en-US" b="0" dirty="0" smtClean="0"/>
          </a:p>
          <a:p>
            <a:pPr lvl="1"/>
            <a:r>
              <a:rPr lang="en-US" dirty="0" smtClean="0">
                <a:solidFill>
                  <a:schemeClr val="accent6">
                    <a:lumMod val="40000"/>
                    <a:lumOff val="60000"/>
                  </a:schemeClr>
                </a:solidFill>
              </a:rPr>
              <a:t>Operator [ Periods</a:t>
            </a:r>
            <a:r>
              <a:rPr lang="en-US" dirty="0" smtClean="0"/>
              <a:t> </a:t>
            </a:r>
            <a:r>
              <a:rPr lang="en-US" dirty="0" smtClean="0">
                <a:solidFill>
                  <a:schemeClr val="accent6">
                    <a:lumMod val="40000"/>
                    <a:lumOff val="60000"/>
                  </a:schemeClr>
                </a:solidFill>
              </a:rPr>
              <a:t>] </a:t>
            </a:r>
            <a:r>
              <a:rPr lang="en-US" dirty="0" smtClean="0">
                <a:solidFill>
                  <a:schemeClr val="accent2">
                    <a:lumMod val="75000"/>
                  </a:schemeClr>
                </a:solidFill>
              </a:rPr>
              <a:t>after </a:t>
            </a:r>
            <a:r>
              <a:rPr lang="en-US" dirty="0" smtClean="0">
                <a:solidFill>
                  <a:schemeClr val="accent6">
                    <a:lumMod val="40000"/>
                    <a:lumOff val="60000"/>
                  </a:schemeClr>
                </a:solidFill>
              </a:rPr>
              <a:t>Events </a:t>
            </a:r>
            <a:r>
              <a:rPr lang="en-US" dirty="0"/>
              <a:t>E</a:t>
            </a:r>
            <a:r>
              <a:rPr lang="en-US" dirty="0" smtClean="0"/>
              <a:t>1 </a:t>
            </a:r>
            <a:r>
              <a:rPr lang="en-US" dirty="0">
                <a:solidFill>
                  <a:schemeClr val="accent2">
                    <a:lumMod val="75000"/>
                  </a:schemeClr>
                </a:solidFill>
              </a:rPr>
              <a:t>before</a:t>
            </a:r>
            <a:r>
              <a:rPr lang="en-US" dirty="0" smtClean="0"/>
              <a:t> </a:t>
            </a:r>
            <a:r>
              <a:rPr lang="en-US" dirty="0" smtClean="0">
                <a:solidFill>
                  <a:schemeClr val="accent6">
                    <a:lumMod val="40000"/>
                    <a:lumOff val="60000"/>
                  </a:schemeClr>
                </a:solidFill>
              </a:rPr>
              <a:t>Events </a:t>
            </a:r>
            <a:r>
              <a:rPr lang="en-US" dirty="0"/>
              <a:t>E</a:t>
            </a:r>
            <a:r>
              <a:rPr lang="en-US" dirty="0" smtClean="0"/>
              <a:t>2 </a:t>
            </a:r>
            <a:r>
              <a:rPr lang="en-US" dirty="0">
                <a:solidFill>
                  <a:schemeClr val="accent6">
                    <a:lumMod val="40000"/>
                    <a:lumOff val="60000"/>
                  </a:schemeClr>
                </a:solidFill>
              </a:rPr>
              <a:t>=</a:t>
            </a:r>
            <a:r>
              <a:rPr lang="en-US" dirty="0"/>
              <a:t> </a:t>
            </a:r>
            <a:r>
              <a:rPr lang="en-US" dirty="0" smtClean="0">
                <a:solidFill>
                  <a:schemeClr val="accent6">
                    <a:lumMod val="40000"/>
                    <a:lumOff val="60000"/>
                  </a:schemeClr>
                </a:solidFill>
              </a:rPr>
              <a:t>Periods</a:t>
            </a:r>
            <a:r>
              <a:rPr lang="en-US" dirty="0" smtClean="0"/>
              <a:t> </a:t>
            </a:r>
            <a:r>
              <a:rPr lang="en-US" dirty="0">
                <a:solidFill>
                  <a:schemeClr val="accent6">
                    <a:lumMod val="40000"/>
                    <a:lumOff val="60000"/>
                  </a:schemeClr>
                </a:solidFill>
              </a:rPr>
              <a:t>]</a:t>
            </a:r>
            <a:r>
              <a:rPr lang="en-US" dirty="0"/>
              <a:t> </a:t>
            </a:r>
            <a:r>
              <a:rPr lang="en-US" dirty="0" smtClean="0"/>
              <a:t>E1</a:t>
            </a:r>
            <a:r>
              <a:rPr lang="en-US" dirty="0" smtClean="0">
                <a:solidFill>
                  <a:schemeClr val="accent6">
                    <a:lumMod val="40000"/>
                    <a:lumOff val="60000"/>
                  </a:schemeClr>
                </a:solidFill>
              </a:rPr>
              <a:t>,</a:t>
            </a:r>
            <a:r>
              <a:rPr lang="en-US" dirty="0" smtClean="0"/>
              <a:t> </a:t>
            </a:r>
            <a:r>
              <a:rPr lang="en-US" dirty="0"/>
              <a:t>E</a:t>
            </a:r>
            <a:r>
              <a:rPr lang="en-US" dirty="0" smtClean="0"/>
              <a:t>2 </a:t>
            </a:r>
            <a:r>
              <a:rPr lang="en-US" dirty="0" smtClean="0">
                <a:solidFill>
                  <a:schemeClr val="accent6">
                    <a:lumMod val="40000"/>
                    <a:lumOff val="60000"/>
                  </a:schemeClr>
                </a:solidFill>
              </a:rPr>
              <a:t>[</a:t>
            </a:r>
            <a:r>
              <a:rPr lang="en-US" dirty="0" smtClean="0"/>
              <a:t> </a:t>
            </a:r>
            <a:endParaRPr lang="en-US" dirty="0"/>
          </a:p>
          <a:p>
            <a:r>
              <a:rPr lang="en-US" b="0" dirty="0"/>
              <a:t>After events occur </a:t>
            </a:r>
            <a:r>
              <a:rPr lang="en-US" b="0" dirty="0" smtClean="0"/>
              <a:t>and until </a:t>
            </a:r>
            <a:r>
              <a:rPr lang="en-US" b="0" dirty="0"/>
              <a:t>events occur </a:t>
            </a:r>
            <a:endParaRPr lang="en-US" b="0" dirty="0" smtClean="0"/>
          </a:p>
          <a:p>
            <a:pPr lvl="1"/>
            <a:r>
              <a:rPr lang="en-US" dirty="0" smtClean="0">
                <a:solidFill>
                  <a:schemeClr val="accent6">
                    <a:lumMod val="40000"/>
                    <a:lumOff val="60000"/>
                  </a:schemeClr>
                </a:solidFill>
              </a:rPr>
              <a:t>Operator [ Periods</a:t>
            </a:r>
            <a:r>
              <a:rPr lang="en-US" dirty="0" smtClean="0"/>
              <a:t> </a:t>
            </a:r>
            <a:r>
              <a:rPr lang="en-US" dirty="0" smtClean="0">
                <a:solidFill>
                  <a:schemeClr val="accent6">
                    <a:lumMod val="40000"/>
                    <a:lumOff val="60000"/>
                  </a:schemeClr>
                </a:solidFill>
              </a:rPr>
              <a:t>] </a:t>
            </a:r>
            <a:r>
              <a:rPr lang="en-US" dirty="0" smtClean="0">
                <a:solidFill>
                  <a:schemeClr val="accent2">
                    <a:lumMod val="75000"/>
                  </a:schemeClr>
                </a:solidFill>
              </a:rPr>
              <a:t>after </a:t>
            </a:r>
            <a:r>
              <a:rPr lang="en-US" dirty="0">
                <a:solidFill>
                  <a:schemeClr val="accent6">
                    <a:lumMod val="40000"/>
                    <a:lumOff val="60000"/>
                  </a:schemeClr>
                </a:solidFill>
              </a:rPr>
              <a:t>Events </a:t>
            </a:r>
            <a:r>
              <a:rPr lang="en-US" dirty="0"/>
              <a:t>E1 </a:t>
            </a:r>
            <a:r>
              <a:rPr lang="en-US" dirty="0" smtClean="0">
                <a:solidFill>
                  <a:schemeClr val="accent2">
                    <a:lumMod val="75000"/>
                  </a:schemeClr>
                </a:solidFill>
              </a:rPr>
              <a:t>until </a:t>
            </a:r>
            <a:r>
              <a:rPr lang="en-US" dirty="0">
                <a:solidFill>
                  <a:schemeClr val="accent6">
                    <a:lumMod val="40000"/>
                    <a:lumOff val="60000"/>
                  </a:schemeClr>
                </a:solidFill>
              </a:rPr>
              <a:t>Events </a:t>
            </a:r>
            <a:r>
              <a:rPr lang="en-US" dirty="0"/>
              <a:t>E2 </a:t>
            </a:r>
            <a:r>
              <a:rPr lang="en-US" dirty="0" smtClean="0">
                <a:solidFill>
                  <a:schemeClr val="accent6">
                    <a:lumMod val="40000"/>
                    <a:lumOff val="60000"/>
                  </a:schemeClr>
                </a:solidFill>
              </a:rPr>
              <a:t>=</a:t>
            </a:r>
            <a:r>
              <a:rPr lang="en-US" dirty="0" smtClean="0"/>
              <a:t> </a:t>
            </a:r>
            <a:r>
              <a:rPr lang="en-US" dirty="0" smtClean="0">
                <a:solidFill>
                  <a:schemeClr val="accent6">
                    <a:lumMod val="40000"/>
                    <a:lumOff val="60000"/>
                  </a:schemeClr>
                </a:solidFill>
              </a:rPr>
              <a:t>Periods</a:t>
            </a:r>
            <a:r>
              <a:rPr lang="en-US" dirty="0" smtClean="0"/>
              <a:t> </a:t>
            </a:r>
            <a:r>
              <a:rPr lang="en-US" dirty="0" smtClean="0">
                <a:solidFill>
                  <a:schemeClr val="accent6">
                    <a:lumMod val="40000"/>
                    <a:lumOff val="60000"/>
                  </a:schemeClr>
                </a:solidFill>
              </a:rPr>
              <a:t>]</a:t>
            </a:r>
            <a:r>
              <a:rPr lang="en-US" dirty="0" smtClean="0"/>
              <a:t> E1</a:t>
            </a:r>
            <a:r>
              <a:rPr lang="en-US" dirty="0" smtClean="0">
                <a:solidFill>
                  <a:schemeClr val="accent6">
                    <a:lumMod val="40000"/>
                    <a:lumOff val="60000"/>
                  </a:schemeClr>
                </a:solidFill>
              </a:rPr>
              <a:t>,</a:t>
            </a:r>
            <a:r>
              <a:rPr lang="en-US" dirty="0" smtClean="0"/>
              <a:t> </a:t>
            </a:r>
            <a:r>
              <a:rPr lang="en-US" dirty="0"/>
              <a:t>E</a:t>
            </a:r>
            <a:r>
              <a:rPr lang="en-US" dirty="0" smtClean="0"/>
              <a:t>2 </a:t>
            </a:r>
            <a:r>
              <a:rPr lang="en-US" dirty="0" smtClean="0">
                <a:solidFill>
                  <a:schemeClr val="accent6">
                    <a:lumMod val="40000"/>
                    <a:lumOff val="60000"/>
                  </a:schemeClr>
                </a:solidFill>
              </a:rPr>
              <a:t>]</a:t>
            </a:r>
            <a:r>
              <a:rPr lang="en-US" dirty="0" smtClean="0"/>
              <a:t> </a:t>
            </a:r>
          </a:p>
          <a:p>
            <a:r>
              <a:rPr lang="en-US" b="0" dirty="0" smtClean="0"/>
              <a:t>After </a:t>
            </a:r>
            <a:r>
              <a:rPr lang="en-US" b="0" dirty="0"/>
              <a:t>events occur and </a:t>
            </a:r>
            <a:r>
              <a:rPr lang="en-US" b="0" dirty="0" smtClean="0"/>
              <a:t>for an elapsed time</a:t>
            </a:r>
          </a:p>
          <a:p>
            <a:pPr lvl="1"/>
            <a:r>
              <a:rPr lang="en-US" dirty="0" smtClean="0">
                <a:solidFill>
                  <a:schemeClr val="accent6">
                    <a:lumMod val="40000"/>
                    <a:lumOff val="60000"/>
                  </a:schemeClr>
                </a:solidFill>
              </a:rPr>
              <a:t>Operator [ Periods</a:t>
            </a:r>
            <a:r>
              <a:rPr lang="en-US" dirty="0" smtClean="0"/>
              <a:t> </a:t>
            </a:r>
            <a:r>
              <a:rPr lang="en-US" dirty="0" smtClean="0">
                <a:solidFill>
                  <a:schemeClr val="accent6">
                    <a:lumMod val="40000"/>
                    <a:lumOff val="60000"/>
                  </a:schemeClr>
                </a:solidFill>
              </a:rPr>
              <a:t>] </a:t>
            </a:r>
            <a:r>
              <a:rPr lang="en-US" dirty="0" smtClean="0">
                <a:solidFill>
                  <a:schemeClr val="accent2">
                    <a:lumMod val="75000"/>
                  </a:schemeClr>
                </a:solidFill>
              </a:rPr>
              <a:t>after </a:t>
            </a:r>
            <a:r>
              <a:rPr lang="en-US" dirty="0">
                <a:solidFill>
                  <a:schemeClr val="accent6">
                    <a:lumMod val="40000"/>
                    <a:lumOff val="60000"/>
                  </a:schemeClr>
                </a:solidFill>
              </a:rPr>
              <a:t>Events </a:t>
            </a:r>
            <a:r>
              <a:rPr lang="en-US" dirty="0" smtClean="0"/>
              <a:t>E </a:t>
            </a:r>
            <a:r>
              <a:rPr lang="en-US" dirty="0" smtClean="0">
                <a:solidFill>
                  <a:schemeClr val="accent2">
                    <a:lumMod val="75000"/>
                  </a:schemeClr>
                </a:solidFill>
              </a:rPr>
              <a:t>for </a:t>
            </a:r>
            <a:r>
              <a:rPr lang="en-US" dirty="0">
                <a:solidFill>
                  <a:schemeClr val="accent6">
                    <a:lumMod val="40000"/>
                    <a:lumOff val="60000"/>
                  </a:schemeClr>
                </a:solidFill>
              </a:rPr>
              <a:t>Real</a:t>
            </a:r>
            <a:r>
              <a:rPr lang="en-US" dirty="0" smtClean="0">
                <a:solidFill>
                  <a:schemeClr val="accent2">
                    <a:lumMod val="75000"/>
                  </a:schemeClr>
                </a:solidFill>
              </a:rPr>
              <a:t> </a:t>
            </a:r>
            <a:r>
              <a:rPr lang="en-US" dirty="0" smtClean="0"/>
              <a:t>d </a:t>
            </a:r>
            <a:r>
              <a:rPr lang="en-US" dirty="0">
                <a:solidFill>
                  <a:schemeClr val="accent6">
                    <a:lumMod val="40000"/>
                    <a:lumOff val="60000"/>
                  </a:schemeClr>
                </a:solidFill>
              </a:rPr>
              <a:t>=</a:t>
            </a:r>
            <a:r>
              <a:rPr lang="en-US" dirty="0"/>
              <a:t> </a:t>
            </a:r>
            <a:r>
              <a:rPr lang="en-US" dirty="0" smtClean="0">
                <a:solidFill>
                  <a:schemeClr val="accent6">
                    <a:lumMod val="40000"/>
                    <a:lumOff val="60000"/>
                  </a:schemeClr>
                </a:solidFill>
              </a:rPr>
              <a:t>Periods</a:t>
            </a:r>
            <a:r>
              <a:rPr lang="en-US" dirty="0" smtClean="0"/>
              <a:t> </a:t>
            </a:r>
            <a:r>
              <a:rPr lang="en-US" dirty="0">
                <a:solidFill>
                  <a:schemeClr val="accent6">
                    <a:lumMod val="40000"/>
                    <a:lumOff val="60000"/>
                  </a:schemeClr>
                </a:solidFill>
              </a:rPr>
              <a:t>]</a:t>
            </a:r>
            <a:r>
              <a:rPr lang="en-US" dirty="0"/>
              <a:t> </a:t>
            </a:r>
            <a:r>
              <a:rPr lang="en-US" dirty="0" smtClean="0"/>
              <a:t>E</a:t>
            </a:r>
            <a:r>
              <a:rPr lang="en-US" dirty="0" smtClean="0">
                <a:solidFill>
                  <a:schemeClr val="accent6">
                    <a:lumMod val="40000"/>
                    <a:lumOff val="60000"/>
                  </a:schemeClr>
                </a:solidFill>
              </a:rPr>
              <a:t>,</a:t>
            </a:r>
            <a:r>
              <a:rPr lang="en-US" dirty="0" smtClean="0"/>
              <a:t> d </a:t>
            </a:r>
            <a:r>
              <a:rPr lang="en-US" dirty="0" smtClean="0">
                <a:solidFill>
                  <a:schemeClr val="accent6">
                    <a:lumMod val="40000"/>
                    <a:lumOff val="60000"/>
                  </a:schemeClr>
                </a:solidFill>
              </a:rPr>
              <a:t>]</a:t>
            </a:r>
            <a:r>
              <a:rPr lang="en-US" dirty="0" smtClean="0"/>
              <a:t> </a:t>
            </a:r>
          </a:p>
          <a:p>
            <a:r>
              <a:rPr lang="en-US" b="0" dirty="0"/>
              <a:t>After events occur and </a:t>
            </a:r>
            <a:r>
              <a:rPr lang="en-US" b="0" dirty="0" smtClean="0"/>
              <a:t>within an </a:t>
            </a:r>
            <a:r>
              <a:rPr lang="en-US" b="0" dirty="0"/>
              <a:t>elapsed time</a:t>
            </a:r>
          </a:p>
          <a:p>
            <a:pPr lvl="1"/>
            <a:r>
              <a:rPr lang="en-US" dirty="0">
                <a:solidFill>
                  <a:schemeClr val="accent6">
                    <a:lumMod val="40000"/>
                    <a:lumOff val="60000"/>
                  </a:schemeClr>
                </a:solidFill>
              </a:rPr>
              <a:t>Operator [ Periods</a:t>
            </a:r>
            <a:r>
              <a:rPr lang="en-US" dirty="0"/>
              <a:t> </a:t>
            </a:r>
            <a:r>
              <a:rPr lang="en-US" dirty="0">
                <a:solidFill>
                  <a:schemeClr val="accent6">
                    <a:lumMod val="40000"/>
                    <a:lumOff val="60000"/>
                  </a:schemeClr>
                </a:solidFill>
              </a:rPr>
              <a:t>] </a:t>
            </a:r>
            <a:r>
              <a:rPr lang="en-US" dirty="0">
                <a:solidFill>
                  <a:schemeClr val="accent2">
                    <a:lumMod val="75000"/>
                  </a:schemeClr>
                </a:solidFill>
              </a:rPr>
              <a:t>after </a:t>
            </a:r>
            <a:r>
              <a:rPr lang="en-US" dirty="0">
                <a:solidFill>
                  <a:schemeClr val="accent6">
                    <a:lumMod val="40000"/>
                    <a:lumOff val="60000"/>
                  </a:schemeClr>
                </a:solidFill>
              </a:rPr>
              <a:t>Events </a:t>
            </a:r>
            <a:r>
              <a:rPr lang="en-US" dirty="0"/>
              <a:t>E </a:t>
            </a:r>
            <a:r>
              <a:rPr lang="en-US" dirty="0" smtClean="0">
                <a:solidFill>
                  <a:schemeClr val="accent2">
                    <a:lumMod val="75000"/>
                  </a:schemeClr>
                </a:solidFill>
              </a:rPr>
              <a:t>within </a:t>
            </a:r>
            <a:r>
              <a:rPr lang="en-US" dirty="0" smtClean="0">
                <a:solidFill>
                  <a:schemeClr val="accent6">
                    <a:lumMod val="40000"/>
                    <a:lumOff val="60000"/>
                  </a:schemeClr>
                </a:solidFill>
              </a:rPr>
              <a:t>Real</a:t>
            </a:r>
            <a:r>
              <a:rPr lang="en-US" dirty="0" smtClean="0">
                <a:solidFill>
                  <a:schemeClr val="accent2">
                    <a:lumMod val="75000"/>
                  </a:schemeClr>
                </a:solidFill>
              </a:rPr>
              <a:t> </a:t>
            </a:r>
            <a:r>
              <a:rPr lang="en-US" dirty="0"/>
              <a:t>d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rPr>
              <a:t>Periods</a:t>
            </a:r>
            <a:r>
              <a:rPr lang="en-US" dirty="0"/>
              <a:t> </a:t>
            </a:r>
            <a:r>
              <a:rPr lang="en-US" dirty="0">
                <a:solidFill>
                  <a:schemeClr val="accent6">
                    <a:lumMod val="40000"/>
                    <a:lumOff val="60000"/>
                  </a:schemeClr>
                </a:solidFill>
              </a:rPr>
              <a:t>]</a:t>
            </a:r>
            <a:r>
              <a:rPr lang="en-US" dirty="0"/>
              <a:t> E</a:t>
            </a:r>
            <a:r>
              <a:rPr lang="en-US" dirty="0">
                <a:solidFill>
                  <a:schemeClr val="accent6">
                    <a:lumMod val="40000"/>
                    <a:lumOff val="60000"/>
                  </a:schemeClr>
                </a:solidFill>
              </a:rPr>
              <a:t>,</a:t>
            </a:r>
            <a:r>
              <a:rPr lang="en-US" dirty="0"/>
              <a:t> d </a:t>
            </a:r>
            <a:r>
              <a:rPr lang="en-US" dirty="0" smtClean="0">
                <a:solidFill>
                  <a:schemeClr val="accent6">
                    <a:lumMod val="40000"/>
                    <a:lumOff val="60000"/>
                  </a:schemeClr>
                </a:solidFill>
              </a:rPr>
              <a:t>[</a:t>
            </a:r>
            <a:r>
              <a:rPr lang="en-US" dirty="0" smtClean="0"/>
              <a:t> </a:t>
            </a:r>
            <a:endParaRPr lang="en-US" dirty="0"/>
          </a:p>
        </p:txBody>
      </p:sp>
    </p:spTree>
    <p:extLst>
      <p:ext uri="{BB962C8B-B14F-4D97-AF65-F5344CB8AC3E}">
        <p14:creationId xmlns:p14="http://schemas.microsoft.com/office/powerpoint/2010/main" val="308065520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Time periods</a:t>
            </a:r>
            <a:endParaRPr lang="en-US" dirty="0"/>
          </a:p>
        </p:txBody>
      </p:sp>
      <p:sp>
        <p:nvSpPr>
          <p:cNvPr id="3" name="Espace réservé du contenu 2"/>
          <p:cNvSpPr>
            <a:spLocks noGrp="1"/>
          </p:cNvSpPr>
          <p:nvPr>
            <p:ph idx="1"/>
          </p:nvPr>
        </p:nvSpPr>
        <p:spPr>
          <a:xfrm>
            <a:off x="395288" y="1268413"/>
            <a:ext cx="8425184" cy="4857750"/>
          </a:xfrm>
        </p:spPr>
        <p:txBody>
          <a:bodyPr/>
          <a:lstStyle/>
          <a:p>
            <a:r>
              <a:rPr lang="en-US" b="0" dirty="0" smtClean="0"/>
              <a:t>From </a:t>
            </a:r>
            <a:r>
              <a:rPr lang="en-US" b="0" dirty="0"/>
              <a:t>events occur and before events occur </a:t>
            </a:r>
          </a:p>
          <a:p>
            <a:pPr lvl="1"/>
            <a:r>
              <a:rPr lang="en-US" dirty="0">
                <a:solidFill>
                  <a:schemeClr val="accent6">
                    <a:lumMod val="40000"/>
                    <a:lumOff val="60000"/>
                  </a:schemeClr>
                </a:solidFill>
              </a:rPr>
              <a:t>Operator [ Periods</a:t>
            </a:r>
            <a:r>
              <a:rPr lang="en-US" dirty="0"/>
              <a:t> </a:t>
            </a:r>
            <a:r>
              <a:rPr lang="en-US" dirty="0">
                <a:solidFill>
                  <a:schemeClr val="accent6">
                    <a:lumMod val="40000"/>
                    <a:lumOff val="60000"/>
                  </a:schemeClr>
                </a:solidFill>
              </a:rPr>
              <a:t>] </a:t>
            </a:r>
            <a:r>
              <a:rPr lang="en-US" dirty="0" smtClean="0">
                <a:solidFill>
                  <a:schemeClr val="accent2">
                    <a:lumMod val="75000"/>
                  </a:schemeClr>
                </a:solidFill>
              </a:rPr>
              <a:t>from </a:t>
            </a:r>
            <a:r>
              <a:rPr lang="en-US" dirty="0">
                <a:solidFill>
                  <a:schemeClr val="accent6">
                    <a:lumMod val="40000"/>
                    <a:lumOff val="60000"/>
                  </a:schemeClr>
                </a:solidFill>
              </a:rPr>
              <a:t>Events </a:t>
            </a:r>
            <a:r>
              <a:rPr lang="en-US" dirty="0"/>
              <a:t>E1 </a:t>
            </a:r>
            <a:r>
              <a:rPr lang="en-US" dirty="0" smtClean="0">
                <a:solidFill>
                  <a:schemeClr val="accent2">
                    <a:lumMod val="75000"/>
                  </a:schemeClr>
                </a:solidFill>
              </a:rPr>
              <a:t>before</a:t>
            </a:r>
            <a:r>
              <a:rPr lang="en-US" dirty="0" smtClean="0"/>
              <a:t> </a:t>
            </a:r>
            <a:r>
              <a:rPr lang="en-US" dirty="0">
                <a:solidFill>
                  <a:schemeClr val="accent6">
                    <a:lumMod val="40000"/>
                    <a:lumOff val="60000"/>
                  </a:schemeClr>
                </a:solidFill>
              </a:rPr>
              <a:t>Events </a:t>
            </a:r>
            <a:r>
              <a:rPr lang="en-US" dirty="0"/>
              <a:t>E2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rPr>
              <a:t>Periods</a:t>
            </a:r>
            <a:r>
              <a:rPr lang="en-US" dirty="0"/>
              <a:t> </a:t>
            </a:r>
            <a:r>
              <a:rPr lang="en-US" dirty="0" smtClean="0">
                <a:solidFill>
                  <a:schemeClr val="accent6">
                    <a:lumMod val="40000"/>
                    <a:lumOff val="60000"/>
                  </a:schemeClr>
                </a:solidFill>
              </a:rPr>
              <a:t>[</a:t>
            </a:r>
            <a:r>
              <a:rPr lang="en-US" dirty="0" smtClean="0"/>
              <a:t> E1</a:t>
            </a:r>
            <a:r>
              <a:rPr lang="en-US" dirty="0" smtClean="0">
                <a:solidFill>
                  <a:schemeClr val="accent6">
                    <a:lumMod val="40000"/>
                    <a:lumOff val="60000"/>
                  </a:schemeClr>
                </a:solidFill>
              </a:rPr>
              <a:t>,</a:t>
            </a:r>
            <a:r>
              <a:rPr lang="en-US" dirty="0" smtClean="0"/>
              <a:t> </a:t>
            </a:r>
            <a:r>
              <a:rPr lang="en-US" dirty="0"/>
              <a:t>E</a:t>
            </a:r>
            <a:r>
              <a:rPr lang="en-US" dirty="0" smtClean="0"/>
              <a:t>2 </a:t>
            </a:r>
            <a:r>
              <a:rPr lang="en-US" dirty="0">
                <a:solidFill>
                  <a:schemeClr val="accent6">
                    <a:lumMod val="40000"/>
                    <a:lumOff val="60000"/>
                  </a:schemeClr>
                </a:solidFill>
              </a:rPr>
              <a:t>[</a:t>
            </a:r>
            <a:r>
              <a:rPr lang="en-US" dirty="0"/>
              <a:t> </a:t>
            </a:r>
          </a:p>
          <a:p>
            <a:r>
              <a:rPr lang="en-US" b="0" dirty="0" smtClean="0"/>
              <a:t>From events </a:t>
            </a:r>
            <a:r>
              <a:rPr lang="en-US" b="0" dirty="0"/>
              <a:t>occur and until events occur </a:t>
            </a:r>
            <a:endParaRPr lang="en-US" b="0" dirty="0" smtClean="0"/>
          </a:p>
          <a:p>
            <a:pPr lvl="1"/>
            <a:r>
              <a:rPr lang="en-US" dirty="0" smtClean="0">
                <a:solidFill>
                  <a:schemeClr val="accent6">
                    <a:lumMod val="40000"/>
                    <a:lumOff val="60000"/>
                  </a:schemeClr>
                </a:solidFill>
              </a:rPr>
              <a:t>Operator [ Periods</a:t>
            </a:r>
            <a:r>
              <a:rPr lang="en-US" dirty="0" smtClean="0"/>
              <a:t> </a:t>
            </a:r>
            <a:r>
              <a:rPr lang="en-US" dirty="0" smtClean="0">
                <a:solidFill>
                  <a:schemeClr val="accent6">
                    <a:lumMod val="40000"/>
                    <a:lumOff val="60000"/>
                  </a:schemeClr>
                </a:solidFill>
              </a:rPr>
              <a:t>] </a:t>
            </a:r>
            <a:r>
              <a:rPr lang="en-US" dirty="0" smtClean="0">
                <a:solidFill>
                  <a:schemeClr val="accent2">
                    <a:lumMod val="75000"/>
                  </a:schemeClr>
                </a:solidFill>
              </a:rPr>
              <a:t>from </a:t>
            </a:r>
            <a:r>
              <a:rPr lang="en-US" dirty="0">
                <a:solidFill>
                  <a:schemeClr val="accent6">
                    <a:lumMod val="40000"/>
                    <a:lumOff val="60000"/>
                  </a:schemeClr>
                </a:solidFill>
              </a:rPr>
              <a:t>Events </a:t>
            </a:r>
            <a:r>
              <a:rPr lang="en-US" dirty="0"/>
              <a:t>E1 </a:t>
            </a:r>
            <a:r>
              <a:rPr lang="en-US" dirty="0" smtClean="0">
                <a:solidFill>
                  <a:schemeClr val="accent2">
                    <a:lumMod val="75000"/>
                  </a:schemeClr>
                </a:solidFill>
              </a:rPr>
              <a:t>until </a:t>
            </a:r>
            <a:r>
              <a:rPr lang="en-US" dirty="0">
                <a:solidFill>
                  <a:schemeClr val="accent6">
                    <a:lumMod val="40000"/>
                    <a:lumOff val="60000"/>
                  </a:schemeClr>
                </a:solidFill>
              </a:rPr>
              <a:t>Events </a:t>
            </a:r>
            <a:r>
              <a:rPr lang="en-US" dirty="0"/>
              <a:t>E2 </a:t>
            </a:r>
            <a:r>
              <a:rPr lang="en-US" dirty="0" smtClean="0">
                <a:solidFill>
                  <a:schemeClr val="accent6">
                    <a:lumMod val="40000"/>
                    <a:lumOff val="60000"/>
                  </a:schemeClr>
                </a:solidFill>
              </a:rPr>
              <a:t>=</a:t>
            </a:r>
            <a:r>
              <a:rPr lang="en-US" dirty="0" smtClean="0"/>
              <a:t> </a:t>
            </a:r>
            <a:r>
              <a:rPr lang="en-US" dirty="0" smtClean="0">
                <a:solidFill>
                  <a:schemeClr val="accent6">
                    <a:lumMod val="40000"/>
                    <a:lumOff val="60000"/>
                  </a:schemeClr>
                </a:solidFill>
              </a:rPr>
              <a:t>Periods</a:t>
            </a:r>
            <a:r>
              <a:rPr lang="en-US" dirty="0" smtClean="0"/>
              <a:t> </a:t>
            </a:r>
            <a:r>
              <a:rPr lang="en-US" dirty="0" smtClean="0">
                <a:solidFill>
                  <a:schemeClr val="accent6">
                    <a:lumMod val="40000"/>
                    <a:lumOff val="60000"/>
                  </a:schemeClr>
                </a:solidFill>
              </a:rPr>
              <a:t>[</a:t>
            </a:r>
            <a:r>
              <a:rPr lang="en-US" dirty="0" smtClean="0"/>
              <a:t> E1</a:t>
            </a:r>
            <a:r>
              <a:rPr lang="en-US" dirty="0" smtClean="0">
                <a:solidFill>
                  <a:schemeClr val="accent6">
                    <a:lumMod val="40000"/>
                    <a:lumOff val="60000"/>
                  </a:schemeClr>
                </a:solidFill>
              </a:rPr>
              <a:t>,</a:t>
            </a:r>
            <a:r>
              <a:rPr lang="en-US" dirty="0" smtClean="0"/>
              <a:t> </a:t>
            </a:r>
            <a:r>
              <a:rPr lang="en-US" dirty="0"/>
              <a:t>E</a:t>
            </a:r>
            <a:r>
              <a:rPr lang="en-US" dirty="0" smtClean="0"/>
              <a:t>2 </a:t>
            </a:r>
            <a:r>
              <a:rPr lang="en-US" dirty="0" smtClean="0">
                <a:solidFill>
                  <a:schemeClr val="accent6">
                    <a:lumMod val="40000"/>
                    <a:lumOff val="60000"/>
                  </a:schemeClr>
                </a:solidFill>
              </a:rPr>
              <a:t>]</a:t>
            </a:r>
            <a:r>
              <a:rPr lang="en-US" dirty="0" smtClean="0"/>
              <a:t> </a:t>
            </a:r>
          </a:p>
          <a:p>
            <a:r>
              <a:rPr lang="en-US" b="0" dirty="0" smtClean="0"/>
              <a:t>From events </a:t>
            </a:r>
            <a:r>
              <a:rPr lang="en-US" b="0" dirty="0"/>
              <a:t>occur and for </a:t>
            </a:r>
            <a:r>
              <a:rPr lang="en-US" b="0" dirty="0" smtClean="0"/>
              <a:t>an elapsed time</a:t>
            </a:r>
            <a:endParaRPr lang="en-US" b="0" dirty="0"/>
          </a:p>
          <a:p>
            <a:pPr lvl="1"/>
            <a:r>
              <a:rPr lang="en-US" dirty="0">
                <a:solidFill>
                  <a:schemeClr val="accent6">
                    <a:lumMod val="40000"/>
                    <a:lumOff val="60000"/>
                  </a:schemeClr>
                </a:solidFill>
              </a:rPr>
              <a:t>Operator [ Periods</a:t>
            </a:r>
            <a:r>
              <a:rPr lang="en-US" dirty="0"/>
              <a:t> </a:t>
            </a:r>
            <a:r>
              <a:rPr lang="en-US" dirty="0">
                <a:solidFill>
                  <a:schemeClr val="accent6">
                    <a:lumMod val="40000"/>
                    <a:lumOff val="60000"/>
                  </a:schemeClr>
                </a:solidFill>
              </a:rPr>
              <a:t>] </a:t>
            </a:r>
            <a:r>
              <a:rPr lang="en-US" dirty="0">
                <a:solidFill>
                  <a:schemeClr val="accent2">
                    <a:lumMod val="75000"/>
                  </a:schemeClr>
                </a:solidFill>
              </a:rPr>
              <a:t>from </a:t>
            </a:r>
            <a:r>
              <a:rPr lang="en-US" dirty="0">
                <a:solidFill>
                  <a:schemeClr val="accent6">
                    <a:lumMod val="40000"/>
                    <a:lumOff val="60000"/>
                  </a:schemeClr>
                </a:solidFill>
              </a:rPr>
              <a:t>Events </a:t>
            </a:r>
            <a:r>
              <a:rPr lang="en-US" dirty="0" smtClean="0"/>
              <a:t>E </a:t>
            </a:r>
            <a:r>
              <a:rPr lang="en-US" dirty="0">
                <a:solidFill>
                  <a:schemeClr val="accent2">
                    <a:lumMod val="75000"/>
                  </a:schemeClr>
                </a:solidFill>
              </a:rPr>
              <a:t>for </a:t>
            </a:r>
            <a:r>
              <a:rPr lang="en-US" dirty="0">
                <a:solidFill>
                  <a:schemeClr val="accent6">
                    <a:lumMod val="40000"/>
                    <a:lumOff val="60000"/>
                  </a:schemeClr>
                </a:solidFill>
              </a:rPr>
              <a:t>Real</a:t>
            </a:r>
            <a:r>
              <a:rPr lang="en-US" dirty="0">
                <a:solidFill>
                  <a:schemeClr val="accent2">
                    <a:lumMod val="75000"/>
                  </a:schemeClr>
                </a:solidFill>
              </a:rPr>
              <a:t> </a:t>
            </a:r>
            <a:r>
              <a:rPr lang="en-US" dirty="0" smtClean="0"/>
              <a:t>d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rPr>
              <a:t>Periods</a:t>
            </a:r>
            <a:r>
              <a:rPr lang="en-US" dirty="0"/>
              <a:t> </a:t>
            </a:r>
            <a:r>
              <a:rPr lang="en-US" dirty="0" smtClean="0">
                <a:solidFill>
                  <a:schemeClr val="accent6">
                    <a:lumMod val="40000"/>
                    <a:lumOff val="60000"/>
                  </a:schemeClr>
                </a:solidFill>
              </a:rPr>
              <a:t>[</a:t>
            </a:r>
            <a:r>
              <a:rPr lang="en-US" dirty="0" smtClean="0"/>
              <a:t> E</a:t>
            </a:r>
            <a:r>
              <a:rPr lang="en-US" dirty="0" smtClean="0">
                <a:solidFill>
                  <a:schemeClr val="accent6">
                    <a:lumMod val="40000"/>
                    <a:lumOff val="60000"/>
                  </a:schemeClr>
                </a:solidFill>
              </a:rPr>
              <a:t>,</a:t>
            </a:r>
            <a:r>
              <a:rPr lang="en-US" dirty="0" smtClean="0"/>
              <a:t> d </a:t>
            </a:r>
            <a:r>
              <a:rPr lang="en-US" dirty="0">
                <a:solidFill>
                  <a:schemeClr val="accent6">
                    <a:lumMod val="40000"/>
                    <a:lumOff val="60000"/>
                  </a:schemeClr>
                </a:solidFill>
              </a:rPr>
              <a:t>]</a:t>
            </a:r>
            <a:r>
              <a:rPr lang="en-US" dirty="0"/>
              <a:t> </a:t>
            </a:r>
            <a:endParaRPr lang="en-US" dirty="0" smtClean="0"/>
          </a:p>
          <a:p>
            <a:r>
              <a:rPr lang="en-US" b="0" dirty="0" smtClean="0"/>
              <a:t>From events </a:t>
            </a:r>
            <a:r>
              <a:rPr lang="en-US" b="0" dirty="0"/>
              <a:t>occur and </a:t>
            </a:r>
            <a:r>
              <a:rPr lang="en-US" b="0" dirty="0" smtClean="0"/>
              <a:t>within an </a:t>
            </a:r>
            <a:r>
              <a:rPr lang="en-US" b="0" dirty="0"/>
              <a:t>elapsed time</a:t>
            </a:r>
          </a:p>
          <a:p>
            <a:pPr lvl="1"/>
            <a:r>
              <a:rPr lang="en-US" dirty="0">
                <a:solidFill>
                  <a:schemeClr val="accent6">
                    <a:lumMod val="40000"/>
                    <a:lumOff val="60000"/>
                  </a:schemeClr>
                </a:solidFill>
              </a:rPr>
              <a:t>Operator [ Periods</a:t>
            </a:r>
            <a:r>
              <a:rPr lang="en-US" dirty="0"/>
              <a:t> </a:t>
            </a:r>
            <a:r>
              <a:rPr lang="en-US" dirty="0">
                <a:solidFill>
                  <a:schemeClr val="accent6">
                    <a:lumMod val="40000"/>
                    <a:lumOff val="60000"/>
                  </a:schemeClr>
                </a:solidFill>
              </a:rPr>
              <a:t>] </a:t>
            </a:r>
            <a:r>
              <a:rPr lang="en-US" dirty="0">
                <a:solidFill>
                  <a:schemeClr val="accent2">
                    <a:lumMod val="75000"/>
                  </a:schemeClr>
                </a:solidFill>
              </a:rPr>
              <a:t>from </a:t>
            </a:r>
            <a:r>
              <a:rPr lang="en-US" dirty="0">
                <a:solidFill>
                  <a:schemeClr val="accent6">
                    <a:lumMod val="40000"/>
                    <a:lumOff val="60000"/>
                  </a:schemeClr>
                </a:solidFill>
              </a:rPr>
              <a:t>Events </a:t>
            </a:r>
            <a:r>
              <a:rPr lang="en-US" dirty="0"/>
              <a:t>E </a:t>
            </a:r>
            <a:r>
              <a:rPr lang="en-US" dirty="0" smtClean="0">
                <a:solidFill>
                  <a:schemeClr val="accent2">
                    <a:lumMod val="75000"/>
                  </a:schemeClr>
                </a:solidFill>
              </a:rPr>
              <a:t>within </a:t>
            </a:r>
            <a:r>
              <a:rPr lang="en-US" dirty="0" smtClean="0">
                <a:solidFill>
                  <a:schemeClr val="accent6">
                    <a:lumMod val="40000"/>
                    <a:lumOff val="60000"/>
                  </a:schemeClr>
                </a:solidFill>
              </a:rPr>
              <a:t>Real</a:t>
            </a:r>
            <a:r>
              <a:rPr lang="en-US" dirty="0" smtClean="0">
                <a:solidFill>
                  <a:schemeClr val="accent2">
                    <a:lumMod val="75000"/>
                  </a:schemeClr>
                </a:solidFill>
              </a:rPr>
              <a:t> </a:t>
            </a:r>
            <a:r>
              <a:rPr lang="en-US" dirty="0"/>
              <a:t>d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rPr>
              <a:t>Periods</a:t>
            </a:r>
            <a:r>
              <a:rPr lang="en-US" dirty="0"/>
              <a:t> </a:t>
            </a:r>
            <a:r>
              <a:rPr lang="en-US" dirty="0">
                <a:solidFill>
                  <a:schemeClr val="accent6">
                    <a:lumMod val="40000"/>
                    <a:lumOff val="60000"/>
                  </a:schemeClr>
                </a:solidFill>
              </a:rPr>
              <a:t>[</a:t>
            </a:r>
            <a:r>
              <a:rPr lang="en-US" dirty="0"/>
              <a:t> E</a:t>
            </a:r>
            <a:r>
              <a:rPr lang="en-US" dirty="0">
                <a:solidFill>
                  <a:schemeClr val="accent6">
                    <a:lumMod val="40000"/>
                    <a:lumOff val="60000"/>
                  </a:schemeClr>
                </a:solidFill>
              </a:rPr>
              <a:t>,</a:t>
            </a:r>
            <a:r>
              <a:rPr lang="en-US" dirty="0"/>
              <a:t> d </a:t>
            </a:r>
            <a:r>
              <a:rPr lang="en-US" dirty="0" smtClean="0">
                <a:solidFill>
                  <a:schemeClr val="accent6">
                    <a:lumMod val="40000"/>
                    <a:lumOff val="60000"/>
                  </a:schemeClr>
                </a:solidFill>
              </a:rPr>
              <a:t>[</a:t>
            </a:r>
            <a:r>
              <a:rPr lang="en-US" dirty="0" smtClean="0"/>
              <a:t> </a:t>
            </a:r>
            <a:endParaRPr lang="en-US" dirty="0"/>
          </a:p>
          <a:p>
            <a:pPr lvl="1"/>
            <a:endParaRPr lang="en-US" dirty="0"/>
          </a:p>
        </p:txBody>
      </p:sp>
    </p:spTree>
    <p:extLst>
      <p:ext uri="{BB962C8B-B14F-4D97-AF65-F5344CB8AC3E}">
        <p14:creationId xmlns:p14="http://schemas.microsoft.com/office/powerpoint/2010/main" val="1144941046"/>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Time periods</a:t>
            </a:r>
            <a:endParaRPr lang="en-US" dirty="0"/>
          </a:p>
        </p:txBody>
      </p:sp>
      <p:sp>
        <p:nvSpPr>
          <p:cNvPr id="3" name="Espace réservé du contenu 2"/>
          <p:cNvSpPr>
            <a:spLocks noGrp="1"/>
          </p:cNvSpPr>
          <p:nvPr>
            <p:ph idx="1"/>
          </p:nvPr>
        </p:nvSpPr>
        <p:spPr>
          <a:xfrm>
            <a:off x="395288" y="1268413"/>
            <a:ext cx="8425184" cy="4857750"/>
          </a:xfrm>
        </p:spPr>
        <p:txBody>
          <a:bodyPr/>
          <a:lstStyle/>
          <a:p>
            <a:r>
              <a:rPr lang="en-US" b="0" dirty="0" smtClean="0"/>
              <a:t>When events occur</a:t>
            </a:r>
          </a:p>
          <a:p>
            <a:pPr lvl="1"/>
            <a:r>
              <a:rPr lang="en-US" dirty="0" smtClean="0">
                <a:solidFill>
                  <a:schemeClr val="accent6">
                    <a:lumMod val="40000"/>
                    <a:lumOff val="60000"/>
                  </a:schemeClr>
                </a:solidFill>
              </a:rPr>
              <a:t>Operator [ Periods </a:t>
            </a:r>
            <a:r>
              <a:rPr lang="en-US" dirty="0">
                <a:solidFill>
                  <a:schemeClr val="accent6">
                    <a:lumMod val="40000"/>
                    <a:lumOff val="60000"/>
                  </a:schemeClr>
                </a:solidFill>
              </a:rPr>
              <a:t>] </a:t>
            </a:r>
            <a:r>
              <a:rPr lang="en-US" dirty="0" smtClean="0">
                <a:solidFill>
                  <a:schemeClr val="accent2">
                    <a:lumMod val="75000"/>
                  </a:schemeClr>
                </a:solidFill>
              </a:rPr>
              <a:t>when</a:t>
            </a:r>
            <a:r>
              <a:rPr lang="en-US" dirty="0" smtClean="0"/>
              <a:t> </a:t>
            </a:r>
            <a:r>
              <a:rPr lang="en-US" dirty="0" smtClean="0">
                <a:solidFill>
                  <a:schemeClr val="accent6">
                    <a:lumMod val="40000"/>
                    <a:lumOff val="60000"/>
                  </a:schemeClr>
                </a:solidFill>
              </a:rPr>
              <a:t>Events E</a:t>
            </a:r>
            <a:r>
              <a:rPr lang="en-US" dirty="0" smtClean="0"/>
              <a:t> </a:t>
            </a:r>
            <a:r>
              <a:rPr lang="en-US" dirty="0">
                <a:solidFill>
                  <a:schemeClr val="accent6">
                    <a:lumMod val="40000"/>
                    <a:lumOff val="60000"/>
                  </a:schemeClr>
                </a:solidFill>
              </a:rPr>
              <a:t>=</a:t>
            </a:r>
            <a:r>
              <a:rPr lang="en-US" dirty="0" smtClean="0"/>
              <a:t> </a:t>
            </a:r>
            <a:r>
              <a:rPr lang="en-US" dirty="0" smtClean="0">
                <a:solidFill>
                  <a:schemeClr val="accent6">
                    <a:lumMod val="40000"/>
                    <a:lumOff val="60000"/>
                  </a:schemeClr>
                </a:solidFill>
              </a:rPr>
              <a:t>Periods [ </a:t>
            </a:r>
            <a:r>
              <a:rPr lang="en-US" dirty="0" smtClean="0"/>
              <a:t>E</a:t>
            </a:r>
            <a:r>
              <a:rPr lang="en-US" dirty="0" smtClean="0">
                <a:solidFill>
                  <a:schemeClr val="accent6">
                    <a:lumMod val="40000"/>
                    <a:lumOff val="60000"/>
                  </a:schemeClr>
                </a:solidFill>
              </a:rPr>
              <a:t>,</a:t>
            </a:r>
            <a:r>
              <a:rPr lang="en-US" dirty="0" smtClean="0"/>
              <a:t> </a:t>
            </a:r>
            <a:r>
              <a:rPr lang="en-US" dirty="0"/>
              <a:t>E</a:t>
            </a:r>
            <a:r>
              <a:rPr lang="en-US" dirty="0" smtClean="0"/>
              <a:t> </a:t>
            </a:r>
            <a:r>
              <a:rPr lang="en-US" dirty="0">
                <a:solidFill>
                  <a:schemeClr val="accent6">
                    <a:lumMod val="40000"/>
                    <a:lumOff val="60000"/>
                  </a:schemeClr>
                </a:solidFill>
              </a:rPr>
              <a:t>]</a:t>
            </a:r>
          </a:p>
        </p:txBody>
      </p:sp>
    </p:spTree>
    <p:extLst>
      <p:ext uri="{BB962C8B-B14F-4D97-AF65-F5344CB8AC3E}">
        <p14:creationId xmlns:p14="http://schemas.microsoft.com/office/powerpoint/2010/main" val="388121444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requirements</a:t>
            </a:r>
            <a:endParaRPr lang="en-US" dirty="0"/>
          </a:p>
        </p:txBody>
      </p:sp>
      <p:sp>
        <p:nvSpPr>
          <p:cNvPr id="3" name="Espace réservé du contenu 2"/>
          <p:cNvSpPr>
            <a:spLocks noGrp="1"/>
          </p:cNvSpPr>
          <p:nvPr>
            <p:ph idx="1"/>
          </p:nvPr>
        </p:nvSpPr>
        <p:spPr>
          <a:xfrm>
            <a:off x="395288" y="1268412"/>
            <a:ext cx="8353425" cy="5328939"/>
          </a:xfrm>
        </p:spPr>
        <p:txBody>
          <a:bodyPr/>
          <a:lstStyle/>
          <a:p>
            <a:r>
              <a:rPr lang="en-US" b="0" dirty="0"/>
              <a:t>Checking </a:t>
            </a:r>
            <a:r>
              <a:rPr lang="en-US" b="0" dirty="0" smtClean="0"/>
              <a:t>a requirement</a:t>
            </a:r>
            <a:endParaRPr lang="en-US" b="0" dirty="0"/>
          </a:p>
          <a:p>
            <a:pPr lvl="1"/>
            <a:r>
              <a:rPr lang="en-US" dirty="0" smtClean="0">
                <a:solidFill>
                  <a:schemeClr val="accent6">
                    <a:lumMod val="40000"/>
                    <a:lumOff val="60000"/>
                  </a:schemeClr>
                </a:solidFill>
              </a:rPr>
              <a:t>Operator</a:t>
            </a:r>
            <a:r>
              <a:rPr lang="en-US" dirty="0" smtClean="0"/>
              <a:t> </a:t>
            </a:r>
            <a:r>
              <a:rPr lang="en-US" dirty="0" smtClean="0">
                <a:solidFill>
                  <a:schemeClr val="accent6">
                    <a:lumMod val="40000"/>
                    <a:lumOff val="60000"/>
                  </a:schemeClr>
                </a:solidFill>
              </a:rPr>
              <a:t>[ Boolean ] Periods</a:t>
            </a:r>
            <a:r>
              <a:rPr lang="en-US" dirty="0" smtClean="0"/>
              <a:t> P </a:t>
            </a:r>
            <a:r>
              <a:rPr lang="en-US" dirty="0" smtClean="0">
                <a:solidFill>
                  <a:schemeClr val="accent2">
                    <a:lumMod val="75000"/>
                  </a:schemeClr>
                </a:solidFill>
              </a:rPr>
              <a:t>check </a:t>
            </a:r>
            <a:r>
              <a:rPr lang="en-US" dirty="0" smtClean="0">
                <a:solidFill>
                  <a:schemeClr val="accent6">
                    <a:lumMod val="40000"/>
                    <a:lumOff val="60000"/>
                  </a:schemeClr>
                </a:solidFill>
              </a:rPr>
              <a:t>Boolean </a:t>
            </a:r>
            <a:r>
              <a:rPr lang="en-US" dirty="0" smtClean="0"/>
              <a:t>b </a:t>
            </a:r>
            <a:r>
              <a:rPr lang="en-US" dirty="0" smtClean="0">
                <a:solidFill>
                  <a:schemeClr val="accent6">
                    <a:lumMod val="40000"/>
                    <a:lumOff val="60000"/>
                  </a:schemeClr>
                </a:solidFill>
              </a:rPr>
              <a:t>= </a:t>
            </a:r>
            <a:r>
              <a:rPr lang="en-US" dirty="0">
                <a:solidFill>
                  <a:schemeClr val="accent2">
                    <a:lumMod val="75000"/>
                  </a:schemeClr>
                </a:solidFill>
              </a:rPr>
              <a:t>evaluate</a:t>
            </a:r>
            <a:r>
              <a:rPr lang="en-US" dirty="0" smtClean="0">
                <a:solidFill>
                  <a:schemeClr val="accent6">
                    <a:lumMod val="40000"/>
                    <a:lumOff val="60000"/>
                  </a:schemeClr>
                </a:solidFill>
              </a:rPr>
              <a:t> Requirement </a:t>
            </a:r>
            <a:r>
              <a:rPr lang="en-US" dirty="0" smtClean="0"/>
              <a:t>b </a:t>
            </a:r>
            <a:r>
              <a:rPr lang="en-US" dirty="0" smtClean="0">
                <a:solidFill>
                  <a:schemeClr val="accent6">
                    <a:lumMod val="40000"/>
                    <a:lumOff val="60000"/>
                  </a:schemeClr>
                </a:solidFill>
              </a:rPr>
              <a:t>on</a:t>
            </a:r>
            <a:r>
              <a:rPr lang="en-US" dirty="0" smtClean="0"/>
              <a:t> P</a:t>
            </a:r>
          </a:p>
          <a:p>
            <a:endParaRPr lang="en-US" b="0" dirty="0" smtClean="0"/>
          </a:p>
          <a:p>
            <a:r>
              <a:rPr lang="en-US" b="0" dirty="0" smtClean="0"/>
              <a:t>Checking </a:t>
            </a:r>
            <a:r>
              <a:rPr lang="en-US" b="0" dirty="0"/>
              <a:t>that a requirement is satisfied at the end of a time period</a:t>
            </a:r>
          </a:p>
          <a:p>
            <a:pPr lvl="1"/>
            <a:r>
              <a:rPr lang="en-US" dirty="0">
                <a:solidFill>
                  <a:schemeClr val="accent6">
                    <a:lumMod val="40000"/>
                    <a:lumOff val="60000"/>
                  </a:schemeClr>
                </a:solidFill>
              </a:rPr>
              <a:t>Operator</a:t>
            </a:r>
            <a:r>
              <a:rPr lang="en-US" dirty="0"/>
              <a:t> </a:t>
            </a:r>
            <a:r>
              <a:rPr lang="en-US" dirty="0">
                <a:solidFill>
                  <a:schemeClr val="accent6">
                    <a:lumMod val="40000"/>
                    <a:lumOff val="60000"/>
                  </a:schemeClr>
                </a:solidFill>
              </a:rPr>
              <a:t>[ Boolean ] Periods</a:t>
            </a:r>
            <a:r>
              <a:rPr lang="en-US" dirty="0"/>
              <a:t> P </a:t>
            </a:r>
            <a:r>
              <a:rPr lang="en-US" dirty="0">
                <a:solidFill>
                  <a:schemeClr val="accent2">
                    <a:lumMod val="75000"/>
                  </a:schemeClr>
                </a:solidFill>
              </a:rPr>
              <a:t>check at end </a:t>
            </a:r>
            <a:r>
              <a:rPr lang="en-US" dirty="0">
                <a:solidFill>
                  <a:schemeClr val="accent6">
                    <a:lumMod val="40000"/>
                    <a:lumOff val="60000"/>
                  </a:schemeClr>
                </a:solidFill>
              </a:rPr>
              <a:t>Boolean b</a:t>
            </a:r>
            <a:r>
              <a:rPr lang="en-US" dirty="0"/>
              <a:t> </a:t>
            </a:r>
            <a:r>
              <a:rPr lang="en-US" dirty="0">
                <a:solidFill>
                  <a:schemeClr val="accent6">
                    <a:lumMod val="40000"/>
                    <a:lumOff val="60000"/>
                  </a:schemeClr>
                </a:solidFill>
              </a:rPr>
              <a:t>= </a:t>
            </a:r>
            <a:r>
              <a:rPr lang="en-US" dirty="0"/>
              <a:t>P </a:t>
            </a:r>
            <a:r>
              <a:rPr lang="en-US" dirty="0">
                <a:solidFill>
                  <a:srgbClr val="FF0000"/>
                </a:solidFill>
              </a:rPr>
              <a:t>varying</a:t>
            </a:r>
            <a:r>
              <a:rPr lang="en-US" dirty="0"/>
              <a:t> </a:t>
            </a:r>
            <a:r>
              <a:rPr lang="en-US" dirty="0">
                <a:solidFill>
                  <a:schemeClr val="accent2">
                    <a:lumMod val="75000"/>
                  </a:schemeClr>
                </a:solidFill>
              </a:rPr>
              <a:t>check</a:t>
            </a:r>
            <a:r>
              <a:rPr lang="en-US" dirty="0"/>
              <a:t> b</a:t>
            </a:r>
          </a:p>
          <a:p>
            <a:pPr marL="179387" lvl="1" indent="0">
              <a:buNone/>
            </a:pPr>
            <a:r>
              <a:rPr lang="en-US" dirty="0" smtClean="0">
                <a:solidFill>
                  <a:schemeClr val="accent2">
                    <a:lumMod val="75000"/>
                  </a:schemeClr>
                </a:solidFill>
              </a:rPr>
              <a:t> </a:t>
            </a:r>
            <a:r>
              <a:rPr lang="en-US" dirty="0" smtClean="0"/>
              <a:t> </a:t>
            </a:r>
          </a:p>
          <a:p>
            <a:pPr lvl="1"/>
            <a:endParaRPr lang="en-US" dirty="0" smtClean="0"/>
          </a:p>
          <a:p>
            <a:pPr marL="0" indent="0">
              <a:buNone/>
            </a:pPr>
            <a:endParaRPr lang="en-US" b="0" dirty="0"/>
          </a:p>
        </p:txBody>
      </p:sp>
    </p:spTree>
    <p:extLst>
      <p:ext uri="{BB962C8B-B14F-4D97-AF65-F5344CB8AC3E}">
        <p14:creationId xmlns:p14="http://schemas.microsoft.com/office/powerpoint/2010/main" val="3894368738"/>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requirements</a:t>
            </a:r>
            <a:endParaRPr lang="en-US" dirty="0"/>
          </a:p>
        </p:txBody>
      </p:sp>
      <p:sp>
        <p:nvSpPr>
          <p:cNvPr id="3" name="Espace réservé du contenu 2"/>
          <p:cNvSpPr>
            <a:spLocks noGrp="1"/>
          </p:cNvSpPr>
          <p:nvPr>
            <p:ph idx="1"/>
          </p:nvPr>
        </p:nvSpPr>
        <p:spPr>
          <a:xfrm>
            <a:off x="395288" y="1268412"/>
            <a:ext cx="8353425" cy="5328939"/>
          </a:xfrm>
        </p:spPr>
        <p:txBody>
          <a:bodyPr/>
          <a:lstStyle/>
          <a:p>
            <a:r>
              <a:rPr lang="en-US" b="0" dirty="0" smtClean="0"/>
              <a:t>Checking that </a:t>
            </a:r>
            <a:r>
              <a:rPr lang="en-US" b="0" dirty="0"/>
              <a:t>the number of </a:t>
            </a:r>
            <a:r>
              <a:rPr lang="en-US" b="0" dirty="0" smtClean="0"/>
              <a:t>event occurrences at the end of a </a:t>
            </a:r>
            <a:r>
              <a:rPr lang="en-US" b="0" dirty="0"/>
              <a:t>time period </a:t>
            </a:r>
            <a:r>
              <a:rPr lang="en-US" b="0" dirty="0" smtClean="0"/>
              <a:t>is lower </a:t>
            </a:r>
            <a:r>
              <a:rPr lang="en-US" b="0" dirty="0"/>
              <a:t>or higher than a </a:t>
            </a:r>
            <a:r>
              <a:rPr lang="en-US" b="0" dirty="0" smtClean="0"/>
              <a:t>threshold</a:t>
            </a:r>
            <a:endParaRPr lang="en-US" b="0" dirty="0"/>
          </a:p>
          <a:p>
            <a:pPr lvl="1"/>
            <a:r>
              <a:rPr lang="en-US" b="0" dirty="0">
                <a:solidFill>
                  <a:schemeClr val="accent6">
                    <a:lumMod val="40000"/>
                    <a:lumOff val="60000"/>
                  </a:schemeClr>
                </a:solidFill>
              </a:rPr>
              <a:t>Operator</a:t>
            </a:r>
            <a:r>
              <a:rPr lang="en-US" b="0" dirty="0"/>
              <a:t> </a:t>
            </a:r>
            <a:r>
              <a:rPr lang="en-US" b="0" dirty="0">
                <a:solidFill>
                  <a:schemeClr val="accent6">
                    <a:lumMod val="40000"/>
                    <a:lumOff val="60000"/>
                  </a:schemeClr>
                </a:solidFill>
              </a:rPr>
              <a:t>[ </a:t>
            </a:r>
            <a:r>
              <a:rPr lang="en-US" b="0" dirty="0" smtClean="0">
                <a:solidFill>
                  <a:schemeClr val="accent6">
                    <a:lumMod val="40000"/>
                    <a:lumOff val="60000"/>
                  </a:schemeClr>
                </a:solidFill>
              </a:rPr>
              <a:t>Boolean ] </a:t>
            </a:r>
            <a:r>
              <a:rPr lang="en-US" b="0" dirty="0">
                <a:solidFill>
                  <a:schemeClr val="accent6">
                    <a:lumMod val="40000"/>
                    <a:lumOff val="60000"/>
                  </a:schemeClr>
                </a:solidFill>
              </a:rPr>
              <a:t>Periods</a:t>
            </a:r>
            <a:r>
              <a:rPr lang="en-US" b="0" dirty="0"/>
              <a:t> P </a:t>
            </a:r>
            <a:r>
              <a:rPr lang="en-US" b="0" dirty="0">
                <a:solidFill>
                  <a:schemeClr val="accent2">
                    <a:lumMod val="75000"/>
                  </a:schemeClr>
                </a:solidFill>
              </a:rPr>
              <a:t>check</a:t>
            </a:r>
            <a:r>
              <a:rPr lang="en-US" b="0" dirty="0"/>
              <a:t> </a:t>
            </a:r>
            <a:r>
              <a:rPr lang="en-US" b="0" dirty="0">
                <a:solidFill>
                  <a:schemeClr val="accent2">
                    <a:lumMod val="75000"/>
                  </a:schemeClr>
                </a:solidFill>
              </a:rPr>
              <a:t>count</a:t>
            </a:r>
            <a:r>
              <a:rPr lang="en-US" b="0" dirty="0"/>
              <a:t> </a:t>
            </a:r>
            <a:r>
              <a:rPr lang="en-US" b="0" dirty="0" smtClean="0">
                <a:solidFill>
                  <a:schemeClr val="accent6">
                    <a:lumMod val="40000"/>
                    <a:lumOff val="60000"/>
                  </a:schemeClr>
                </a:solidFill>
              </a:rPr>
              <a:t>Events </a:t>
            </a:r>
            <a:r>
              <a:rPr lang="en-US" dirty="0"/>
              <a:t>E</a:t>
            </a:r>
            <a:r>
              <a:rPr lang="en-US" b="0" dirty="0" smtClean="0"/>
              <a:t>  </a:t>
            </a:r>
            <a:r>
              <a:rPr lang="en-US" b="0" dirty="0" smtClean="0">
                <a:solidFill>
                  <a:schemeClr val="accent2">
                    <a:lumMod val="75000"/>
                  </a:schemeClr>
                </a:solidFill>
              </a:rPr>
              <a:t>&lt;</a:t>
            </a:r>
            <a:r>
              <a:rPr lang="en-US" b="0" dirty="0" smtClean="0"/>
              <a:t> </a:t>
            </a:r>
            <a:r>
              <a:rPr lang="en-US" dirty="0">
                <a:solidFill>
                  <a:schemeClr val="accent6">
                    <a:lumMod val="40000"/>
                    <a:lumOff val="60000"/>
                  </a:schemeClr>
                </a:solidFill>
              </a:rPr>
              <a:t>fixed</a:t>
            </a:r>
            <a:r>
              <a:rPr lang="en-US" b="0" dirty="0" smtClean="0"/>
              <a:t> </a:t>
            </a:r>
            <a:r>
              <a:rPr lang="en-US" b="0" dirty="0" smtClean="0">
                <a:solidFill>
                  <a:schemeClr val="accent6">
                    <a:lumMod val="40000"/>
                    <a:lumOff val="60000"/>
                  </a:schemeClr>
                </a:solidFill>
              </a:rPr>
              <a:t>Integer</a:t>
            </a:r>
            <a:r>
              <a:rPr lang="en-US" b="0" dirty="0" smtClean="0"/>
              <a:t> </a:t>
            </a:r>
            <a:r>
              <a:rPr lang="en-US" b="0" dirty="0"/>
              <a:t>n </a:t>
            </a:r>
            <a:r>
              <a:rPr lang="en-US" b="0" dirty="0">
                <a:solidFill>
                  <a:schemeClr val="accent6">
                    <a:lumMod val="40000"/>
                    <a:lumOff val="60000"/>
                  </a:schemeClr>
                </a:solidFill>
              </a:rPr>
              <a:t>=</a:t>
            </a:r>
            <a:r>
              <a:rPr lang="en-US" b="0" dirty="0"/>
              <a:t> </a:t>
            </a:r>
            <a:r>
              <a:rPr lang="en-US" b="0" dirty="0" smtClean="0"/>
              <a:t>P </a:t>
            </a:r>
            <a:r>
              <a:rPr lang="en-US" dirty="0">
                <a:solidFill>
                  <a:schemeClr val="accent2">
                    <a:lumMod val="75000"/>
                  </a:schemeClr>
                </a:solidFill>
              </a:rPr>
              <a:t>check</a:t>
            </a:r>
            <a:r>
              <a:rPr lang="en-US" b="0" dirty="0" smtClean="0"/>
              <a:t> </a:t>
            </a:r>
            <a:r>
              <a:rPr lang="en-US" dirty="0">
                <a:solidFill>
                  <a:schemeClr val="accent6">
                    <a:lumMod val="40000"/>
                    <a:lumOff val="60000"/>
                  </a:schemeClr>
                </a:solidFill>
              </a:rPr>
              <a:t>((</a:t>
            </a:r>
            <a:r>
              <a:rPr lang="en-US" b="0" dirty="0" smtClean="0">
                <a:solidFill>
                  <a:schemeClr val="accent2">
                    <a:lumMod val="75000"/>
                  </a:schemeClr>
                </a:solidFill>
              </a:rPr>
              <a:t>count</a:t>
            </a:r>
            <a:r>
              <a:rPr lang="en-US" b="0" dirty="0" smtClean="0"/>
              <a:t> E </a:t>
            </a:r>
            <a:r>
              <a:rPr lang="en-US" b="0" dirty="0" smtClean="0">
                <a:solidFill>
                  <a:schemeClr val="accent2">
                    <a:lumMod val="75000"/>
                  </a:schemeClr>
                </a:solidFill>
              </a:rPr>
              <a:t>inside </a:t>
            </a:r>
            <a:r>
              <a:rPr lang="en-US" dirty="0" smtClean="0"/>
              <a:t>P</a:t>
            </a:r>
            <a:r>
              <a:rPr lang="en-US" dirty="0">
                <a:solidFill>
                  <a:schemeClr val="accent6">
                    <a:lumMod val="40000"/>
                    <a:lumOff val="60000"/>
                  </a:schemeClr>
                </a:solidFill>
              </a:rPr>
              <a:t>) </a:t>
            </a:r>
            <a:r>
              <a:rPr lang="en-US" dirty="0" smtClean="0">
                <a:solidFill>
                  <a:srgbClr val="FF0000"/>
                </a:solidFill>
              </a:rPr>
              <a:t>increasing </a:t>
            </a:r>
            <a:r>
              <a:rPr lang="en-US" b="0" dirty="0" smtClean="0">
                <a:solidFill>
                  <a:schemeClr val="accent6">
                    <a:lumMod val="40000"/>
                    <a:lumOff val="60000"/>
                  </a:schemeClr>
                </a:solidFill>
              </a:rPr>
              <a:t>&lt;</a:t>
            </a:r>
            <a:r>
              <a:rPr lang="en-US" b="0" dirty="0" smtClean="0"/>
              <a:t> n</a:t>
            </a:r>
            <a:r>
              <a:rPr lang="en-US" dirty="0">
                <a:solidFill>
                  <a:schemeClr val="accent6">
                    <a:lumMod val="40000"/>
                    <a:lumOff val="60000"/>
                  </a:schemeClr>
                </a:solidFill>
              </a:rPr>
              <a:t>)</a:t>
            </a:r>
          </a:p>
          <a:p>
            <a:pPr lvl="1"/>
            <a:r>
              <a:rPr lang="en-US" b="0" dirty="0" smtClean="0">
                <a:solidFill>
                  <a:schemeClr val="accent6">
                    <a:lumMod val="40000"/>
                    <a:lumOff val="60000"/>
                  </a:schemeClr>
                </a:solidFill>
              </a:rPr>
              <a:t>Operator</a:t>
            </a:r>
            <a:r>
              <a:rPr lang="en-US" b="0" dirty="0" smtClean="0"/>
              <a:t> </a:t>
            </a:r>
            <a:r>
              <a:rPr lang="en-US" b="0" dirty="0">
                <a:solidFill>
                  <a:schemeClr val="accent6">
                    <a:lumMod val="40000"/>
                    <a:lumOff val="60000"/>
                  </a:schemeClr>
                </a:solidFill>
              </a:rPr>
              <a:t>[ </a:t>
            </a:r>
            <a:r>
              <a:rPr lang="en-US" b="0" dirty="0" smtClean="0">
                <a:solidFill>
                  <a:schemeClr val="accent6">
                    <a:lumMod val="40000"/>
                    <a:lumOff val="60000"/>
                  </a:schemeClr>
                </a:solidFill>
              </a:rPr>
              <a:t>Boolean ] Periods</a:t>
            </a:r>
            <a:r>
              <a:rPr lang="en-US" b="0" dirty="0" smtClean="0"/>
              <a:t> P </a:t>
            </a:r>
            <a:r>
              <a:rPr lang="en-US" b="0" dirty="0" smtClean="0">
                <a:solidFill>
                  <a:schemeClr val="accent2">
                    <a:lumMod val="75000"/>
                  </a:schemeClr>
                </a:solidFill>
              </a:rPr>
              <a:t>check</a:t>
            </a:r>
            <a:r>
              <a:rPr lang="en-US" b="0" dirty="0" smtClean="0"/>
              <a:t> </a:t>
            </a:r>
            <a:r>
              <a:rPr lang="en-US" b="0" dirty="0">
                <a:solidFill>
                  <a:schemeClr val="accent2">
                    <a:lumMod val="75000"/>
                  </a:schemeClr>
                </a:solidFill>
              </a:rPr>
              <a:t>count</a:t>
            </a:r>
            <a:r>
              <a:rPr lang="en-US" b="0" dirty="0" smtClean="0"/>
              <a:t> </a:t>
            </a:r>
            <a:r>
              <a:rPr lang="en-US" dirty="0">
                <a:solidFill>
                  <a:schemeClr val="accent6">
                    <a:lumMod val="40000"/>
                    <a:lumOff val="60000"/>
                  </a:schemeClr>
                </a:solidFill>
              </a:rPr>
              <a:t>Events </a:t>
            </a:r>
            <a:r>
              <a:rPr lang="en-US" dirty="0"/>
              <a:t>E</a:t>
            </a:r>
            <a:r>
              <a:rPr lang="en-US" b="0" dirty="0" smtClean="0"/>
              <a:t> </a:t>
            </a:r>
            <a:r>
              <a:rPr lang="en-US" b="0" dirty="0" smtClean="0">
                <a:solidFill>
                  <a:schemeClr val="accent2">
                    <a:lumMod val="75000"/>
                  </a:schemeClr>
                </a:solidFill>
              </a:rPr>
              <a:t>&lt;=</a:t>
            </a:r>
            <a:r>
              <a:rPr lang="en-US" b="0" dirty="0" smtClean="0"/>
              <a:t> </a:t>
            </a:r>
            <a:r>
              <a:rPr lang="en-US" dirty="0">
                <a:solidFill>
                  <a:schemeClr val="accent6">
                    <a:lumMod val="40000"/>
                    <a:lumOff val="60000"/>
                  </a:schemeClr>
                </a:solidFill>
              </a:rPr>
              <a:t>fixed</a:t>
            </a:r>
            <a:r>
              <a:rPr lang="en-US" dirty="0"/>
              <a:t> </a:t>
            </a:r>
            <a:r>
              <a:rPr lang="en-US" b="0" dirty="0" smtClean="0">
                <a:solidFill>
                  <a:schemeClr val="accent6">
                    <a:lumMod val="40000"/>
                    <a:lumOff val="60000"/>
                  </a:schemeClr>
                </a:solidFill>
              </a:rPr>
              <a:t>Integer</a:t>
            </a:r>
            <a:r>
              <a:rPr lang="en-US" b="0" dirty="0" smtClean="0"/>
              <a:t> n </a:t>
            </a:r>
            <a:r>
              <a:rPr lang="en-US" b="0" dirty="0">
                <a:solidFill>
                  <a:schemeClr val="accent6">
                    <a:lumMod val="40000"/>
                    <a:lumOff val="60000"/>
                  </a:schemeClr>
                </a:solidFill>
              </a:rPr>
              <a:t>=</a:t>
            </a:r>
            <a:r>
              <a:rPr lang="en-US" b="0" dirty="0" smtClean="0"/>
              <a:t> </a:t>
            </a:r>
            <a:r>
              <a:rPr lang="en-US" dirty="0"/>
              <a:t>P </a:t>
            </a:r>
            <a:r>
              <a:rPr lang="en-US" dirty="0">
                <a:solidFill>
                  <a:schemeClr val="accent2">
                    <a:lumMod val="75000"/>
                  </a:schemeClr>
                </a:solidFill>
              </a:rPr>
              <a:t>check</a:t>
            </a:r>
            <a:r>
              <a:rPr lang="en-US" dirty="0"/>
              <a:t> </a:t>
            </a:r>
            <a:r>
              <a:rPr lang="en-US" dirty="0">
                <a:solidFill>
                  <a:schemeClr val="accent6">
                    <a:lumMod val="40000"/>
                    <a:lumOff val="60000"/>
                  </a:schemeClr>
                </a:solidFill>
              </a:rPr>
              <a:t>((</a:t>
            </a:r>
            <a:r>
              <a:rPr lang="en-US" dirty="0" smtClean="0">
                <a:solidFill>
                  <a:schemeClr val="accent2">
                    <a:lumMod val="75000"/>
                  </a:schemeClr>
                </a:solidFill>
              </a:rPr>
              <a:t>count</a:t>
            </a:r>
            <a:r>
              <a:rPr lang="en-US" dirty="0" smtClean="0"/>
              <a:t> E </a:t>
            </a:r>
            <a:r>
              <a:rPr lang="en-US" dirty="0">
                <a:solidFill>
                  <a:schemeClr val="accent2">
                    <a:lumMod val="75000"/>
                  </a:schemeClr>
                </a:solidFill>
              </a:rPr>
              <a:t>inside </a:t>
            </a:r>
            <a:r>
              <a:rPr lang="en-US" dirty="0" smtClean="0"/>
              <a:t>P</a:t>
            </a:r>
            <a:r>
              <a:rPr lang="en-US" dirty="0">
                <a:solidFill>
                  <a:schemeClr val="accent6">
                    <a:lumMod val="40000"/>
                    <a:lumOff val="60000"/>
                  </a:schemeClr>
                </a:solidFill>
              </a:rPr>
              <a:t>)</a:t>
            </a:r>
            <a:r>
              <a:rPr lang="en-US" dirty="0" smtClean="0">
                <a:solidFill>
                  <a:schemeClr val="accent2">
                    <a:lumMod val="75000"/>
                  </a:schemeClr>
                </a:solidFill>
              </a:rPr>
              <a:t> </a:t>
            </a:r>
            <a:r>
              <a:rPr lang="en-US" dirty="0" smtClean="0">
                <a:solidFill>
                  <a:srgbClr val="FF0000"/>
                </a:solidFill>
              </a:rPr>
              <a:t>increasing </a:t>
            </a:r>
            <a:r>
              <a:rPr lang="en-US" b="0" dirty="0" smtClean="0">
                <a:solidFill>
                  <a:schemeClr val="accent6">
                    <a:lumMod val="40000"/>
                    <a:lumOff val="60000"/>
                  </a:schemeClr>
                </a:solidFill>
              </a:rPr>
              <a:t>&lt;=</a:t>
            </a:r>
            <a:r>
              <a:rPr lang="en-US" b="0" dirty="0" smtClean="0"/>
              <a:t> n</a:t>
            </a:r>
            <a:r>
              <a:rPr lang="en-US" dirty="0">
                <a:solidFill>
                  <a:schemeClr val="accent6">
                    <a:lumMod val="40000"/>
                    <a:lumOff val="60000"/>
                  </a:schemeClr>
                </a:solidFill>
              </a:rPr>
              <a:t>)</a:t>
            </a:r>
          </a:p>
          <a:p>
            <a:pPr lvl="1"/>
            <a:r>
              <a:rPr lang="en-US" b="0" dirty="0">
                <a:solidFill>
                  <a:schemeClr val="accent6">
                    <a:lumMod val="40000"/>
                    <a:lumOff val="60000"/>
                  </a:schemeClr>
                </a:solidFill>
              </a:rPr>
              <a:t>Operator</a:t>
            </a:r>
            <a:r>
              <a:rPr lang="en-US" b="0" dirty="0"/>
              <a:t> </a:t>
            </a:r>
            <a:r>
              <a:rPr lang="en-US" b="0" dirty="0">
                <a:solidFill>
                  <a:schemeClr val="accent6">
                    <a:lumMod val="40000"/>
                    <a:lumOff val="60000"/>
                  </a:schemeClr>
                </a:solidFill>
              </a:rPr>
              <a:t>[ </a:t>
            </a:r>
            <a:r>
              <a:rPr lang="en-US" b="0" dirty="0" smtClean="0">
                <a:solidFill>
                  <a:schemeClr val="accent6">
                    <a:lumMod val="40000"/>
                    <a:lumOff val="60000"/>
                  </a:schemeClr>
                </a:solidFill>
              </a:rPr>
              <a:t>Boolean ] </a:t>
            </a:r>
            <a:r>
              <a:rPr lang="en-US" b="0" dirty="0">
                <a:solidFill>
                  <a:schemeClr val="accent6">
                    <a:lumMod val="40000"/>
                    <a:lumOff val="60000"/>
                  </a:schemeClr>
                </a:solidFill>
              </a:rPr>
              <a:t>Periods</a:t>
            </a:r>
            <a:r>
              <a:rPr lang="en-US" b="0" dirty="0"/>
              <a:t> P </a:t>
            </a:r>
            <a:r>
              <a:rPr lang="en-US" b="0" dirty="0">
                <a:solidFill>
                  <a:schemeClr val="accent2">
                    <a:lumMod val="75000"/>
                  </a:schemeClr>
                </a:solidFill>
              </a:rPr>
              <a:t>check</a:t>
            </a:r>
            <a:r>
              <a:rPr lang="en-US" b="0" dirty="0"/>
              <a:t> </a:t>
            </a:r>
            <a:r>
              <a:rPr lang="en-US" b="0" dirty="0">
                <a:solidFill>
                  <a:schemeClr val="accent2">
                    <a:lumMod val="75000"/>
                  </a:schemeClr>
                </a:solidFill>
              </a:rPr>
              <a:t>count</a:t>
            </a:r>
            <a:r>
              <a:rPr lang="en-US" b="0" dirty="0"/>
              <a:t> </a:t>
            </a:r>
            <a:r>
              <a:rPr lang="en-US" dirty="0">
                <a:solidFill>
                  <a:schemeClr val="accent6">
                    <a:lumMod val="40000"/>
                    <a:lumOff val="60000"/>
                  </a:schemeClr>
                </a:solidFill>
              </a:rPr>
              <a:t>Events </a:t>
            </a:r>
            <a:r>
              <a:rPr lang="en-US" dirty="0"/>
              <a:t>E</a:t>
            </a:r>
            <a:r>
              <a:rPr lang="en-US" b="0" dirty="0" smtClean="0"/>
              <a:t> </a:t>
            </a:r>
            <a:r>
              <a:rPr lang="en-US" b="0" dirty="0" smtClean="0">
                <a:solidFill>
                  <a:schemeClr val="accent2">
                    <a:lumMod val="75000"/>
                  </a:schemeClr>
                </a:solidFill>
              </a:rPr>
              <a:t>&gt;</a:t>
            </a:r>
            <a:r>
              <a:rPr lang="en-US" b="0" dirty="0" smtClean="0"/>
              <a:t> </a:t>
            </a:r>
            <a:r>
              <a:rPr lang="en-US" dirty="0">
                <a:solidFill>
                  <a:schemeClr val="accent6">
                    <a:lumMod val="40000"/>
                    <a:lumOff val="60000"/>
                  </a:schemeClr>
                </a:solidFill>
              </a:rPr>
              <a:t>fixed</a:t>
            </a:r>
            <a:r>
              <a:rPr lang="en-US" dirty="0"/>
              <a:t> </a:t>
            </a:r>
            <a:r>
              <a:rPr lang="en-US" b="0" dirty="0" smtClean="0">
                <a:solidFill>
                  <a:schemeClr val="accent6">
                    <a:lumMod val="40000"/>
                    <a:lumOff val="60000"/>
                  </a:schemeClr>
                </a:solidFill>
              </a:rPr>
              <a:t>Integer</a:t>
            </a:r>
            <a:r>
              <a:rPr lang="en-US" b="0" dirty="0" smtClean="0"/>
              <a:t> </a:t>
            </a:r>
            <a:r>
              <a:rPr lang="en-US" b="0" dirty="0"/>
              <a:t>n </a:t>
            </a:r>
            <a:r>
              <a:rPr lang="en-US" b="0" dirty="0">
                <a:solidFill>
                  <a:schemeClr val="accent6">
                    <a:lumMod val="40000"/>
                    <a:lumOff val="60000"/>
                  </a:schemeClr>
                </a:solidFill>
              </a:rPr>
              <a:t>=</a:t>
            </a:r>
            <a:r>
              <a:rPr lang="en-US" b="0" dirty="0"/>
              <a:t> </a:t>
            </a:r>
            <a:r>
              <a:rPr lang="en-US" dirty="0"/>
              <a:t>P </a:t>
            </a:r>
            <a:r>
              <a:rPr lang="en-US" dirty="0">
                <a:solidFill>
                  <a:schemeClr val="accent2">
                    <a:lumMod val="75000"/>
                  </a:schemeClr>
                </a:solidFill>
              </a:rPr>
              <a:t>check</a:t>
            </a:r>
            <a:r>
              <a:rPr lang="en-US" dirty="0"/>
              <a:t> </a:t>
            </a:r>
            <a:r>
              <a:rPr lang="en-US" dirty="0">
                <a:solidFill>
                  <a:schemeClr val="accent6">
                    <a:lumMod val="40000"/>
                    <a:lumOff val="60000"/>
                  </a:schemeClr>
                </a:solidFill>
              </a:rPr>
              <a:t>((</a:t>
            </a:r>
            <a:r>
              <a:rPr lang="en-US" dirty="0" smtClean="0">
                <a:solidFill>
                  <a:schemeClr val="accent2">
                    <a:lumMod val="75000"/>
                  </a:schemeClr>
                </a:solidFill>
              </a:rPr>
              <a:t>count</a:t>
            </a:r>
            <a:r>
              <a:rPr lang="en-US" dirty="0" smtClean="0"/>
              <a:t> E </a:t>
            </a:r>
            <a:r>
              <a:rPr lang="en-US" dirty="0">
                <a:solidFill>
                  <a:schemeClr val="accent2">
                    <a:lumMod val="75000"/>
                  </a:schemeClr>
                </a:solidFill>
              </a:rPr>
              <a:t>inside </a:t>
            </a:r>
            <a:r>
              <a:rPr lang="en-US" dirty="0" smtClean="0"/>
              <a:t>P</a:t>
            </a:r>
            <a:r>
              <a:rPr lang="en-US" dirty="0">
                <a:solidFill>
                  <a:schemeClr val="accent6">
                    <a:lumMod val="40000"/>
                    <a:lumOff val="60000"/>
                  </a:schemeClr>
                </a:solidFill>
              </a:rPr>
              <a:t>)</a:t>
            </a:r>
            <a:r>
              <a:rPr lang="en-US" dirty="0" smtClean="0">
                <a:solidFill>
                  <a:schemeClr val="accent2">
                    <a:lumMod val="75000"/>
                  </a:schemeClr>
                </a:solidFill>
              </a:rPr>
              <a:t> </a:t>
            </a:r>
            <a:r>
              <a:rPr lang="en-US" dirty="0" smtClean="0">
                <a:solidFill>
                  <a:srgbClr val="FF0000"/>
                </a:solidFill>
              </a:rPr>
              <a:t>increasing </a:t>
            </a:r>
            <a:r>
              <a:rPr lang="en-US" b="0" dirty="0" smtClean="0">
                <a:solidFill>
                  <a:schemeClr val="accent6">
                    <a:lumMod val="40000"/>
                    <a:lumOff val="60000"/>
                  </a:schemeClr>
                </a:solidFill>
              </a:rPr>
              <a:t>&gt;</a:t>
            </a:r>
            <a:r>
              <a:rPr lang="en-US" b="0" dirty="0" smtClean="0"/>
              <a:t> n</a:t>
            </a:r>
            <a:r>
              <a:rPr lang="en-US" dirty="0">
                <a:solidFill>
                  <a:schemeClr val="accent6">
                    <a:lumMod val="40000"/>
                    <a:lumOff val="60000"/>
                  </a:schemeClr>
                </a:solidFill>
              </a:rPr>
              <a:t>)</a:t>
            </a:r>
          </a:p>
          <a:p>
            <a:pPr lvl="1"/>
            <a:r>
              <a:rPr lang="en-US" b="0" dirty="0">
                <a:solidFill>
                  <a:schemeClr val="accent6">
                    <a:lumMod val="40000"/>
                    <a:lumOff val="60000"/>
                  </a:schemeClr>
                </a:solidFill>
              </a:rPr>
              <a:t>Operator</a:t>
            </a:r>
            <a:r>
              <a:rPr lang="en-US" b="0" dirty="0"/>
              <a:t> </a:t>
            </a:r>
            <a:r>
              <a:rPr lang="en-US" b="0" dirty="0">
                <a:solidFill>
                  <a:schemeClr val="accent6">
                    <a:lumMod val="40000"/>
                    <a:lumOff val="60000"/>
                  </a:schemeClr>
                </a:solidFill>
              </a:rPr>
              <a:t>[ </a:t>
            </a:r>
            <a:r>
              <a:rPr lang="en-US" b="0" dirty="0" smtClean="0">
                <a:solidFill>
                  <a:schemeClr val="accent6">
                    <a:lumMod val="40000"/>
                    <a:lumOff val="60000"/>
                  </a:schemeClr>
                </a:solidFill>
              </a:rPr>
              <a:t>Boolean ] </a:t>
            </a:r>
            <a:r>
              <a:rPr lang="en-US" b="0" dirty="0">
                <a:solidFill>
                  <a:schemeClr val="accent6">
                    <a:lumMod val="40000"/>
                    <a:lumOff val="60000"/>
                  </a:schemeClr>
                </a:solidFill>
              </a:rPr>
              <a:t>Periods</a:t>
            </a:r>
            <a:r>
              <a:rPr lang="en-US" b="0" dirty="0"/>
              <a:t> P </a:t>
            </a:r>
            <a:r>
              <a:rPr lang="en-US" b="0" dirty="0">
                <a:solidFill>
                  <a:schemeClr val="accent2">
                    <a:lumMod val="75000"/>
                  </a:schemeClr>
                </a:solidFill>
              </a:rPr>
              <a:t>check</a:t>
            </a:r>
            <a:r>
              <a:rPr lang="en-US" b="0" dirty="0"/>
              <a:t> </a:t>
            </a:r>
            <a:r>
              <a:rPr lang="en-US" b="0" dirty="0">
                <a:solidFill>
                  <a:schemeClr val="accent2">
                    <a:lumMod val="75000"/>
                  </a:schemeClr>
                </a:solidFill>
              </a:rPr>
              <a:t>count</a:t>
            </a:r>
            <a:r>
              <a:rPr lang="en-US" b="0" dirty="0"/>
              <a:t> </a:t>
            </a:r>
            <a:r>
              <a:rPr lang="en-US" dirty="0">
                <a:solidFill>
                  <a:schemeClr val="accent6">
                    <a:lumMod val="40000"/>
                    <a:lumOff val="60000"/>
                  </a:schemeClr>
                </a:solidFill>
              </a:rPr>
              <a:t>Events </a:t>
            </a:r>
            <a:r>
              <a:rPr lang="en-US" dirty="0"/>
              <a:t>E</a:t>
            </a:r>
            <a:r>
              <a:rPr lang="en-US" dirty="0">
                <a:solidFill>
                  <a:schemeClr val="accent6">
                    <a:lumMod val="40000"/>
                    <a:lumOff val="60000"/>
                  </a:schemeClr>
                </a:solidFill>
              </a:rPr>
              <a:t> </a:t>
            </a:r>
            <a:r>
              <a:rPr lang="en-US" b="0" dirty="0" smtClean="0">
                <a:solidFill>
                  <a:schemeClr val="accent2">
                    <a:lumMod val="75000"/>
                  </a:schemeClr>
                </a:solidFill>
              </a:rPr>
              <a:t>&gt;=</a:t>
            </a:r>
            <a:r>
              <a:rPr lang="en-US" b="0" dirty="0" smtClean="0"/>
              <a:t> </a:t>
            </a:r>
            <a:r>
              <a:rPr lang="en-US" dirty="0">
                <a:solidFill>
                  <a:schemeClr val="accent6">
                    <a:lumMod val="40000"/>
                    <a:lumOff val="60000"/>
                  </a:schemeClr>
                </a:solidFill>
              </a:rPr>
              <a:t>fixed</a:t>
            </a:r>
            <a:r>
              <a:rPr lang="en-US" dirty="0"/>
              <a:t> </a:t>
            </a:r>
            <a:r>
              <a:rPr lang="en-US" b="0" dirty="0" smtClean="0">
                <a:solidFill>
                  <a:schemeClr val="accent6">
                    <a:lumMod val="40000"/>
                    <a:lumOff val="60000"/>
                  </a:schemeClr>
                </a:solidFill>
              </a:rPr>
              <a:t>Integer</a:t>
            </a:r>
            <a:r>
              <a:rPr lang="en-US" b="0" dirty="0" smtClean="0"/>
              <a:t> </a:t>
            </a:r>
            <a:r>
              <a:rPr lang="en-US" b="0" dirty="0"/>
              <a:t>n </a:t>
            </a:r>
            <a:r>
              <a:rPr lang="en-US" b="0" dirty="0">
                <a:solidFill>
                  <a:schemeClr val="accent6">
                    <a:lumMod val="40000"/>
                    <a:lumOff val="60000"/>
                  </a:schemeClr>
                </a:solidFill>
              </a:rPr>
              <a:t>=</a:t>
            </a:r>
            <a:r>
              <a:rPr lang="en-US" b="0" dirty="0"/>
              <a:t> </a:t>
            </a:r>
            <a:r>
              <a:rPr lang="en-US" dirty="0"/>
              <a:t>P </a:t>
            </a:r>
            <a:r>
              <a:rPr lang="en-US" dirty="0">
                <a:solidFill>
                  <a:schemeClr val="accent2">
                    <a:lumMod val="75000"/>
                  </a:schemeClr>
                </a:solidFill>
              </a:rPr>
              <a:t>check</a:t>
            </a:r>
            <a:r>
              <a:rPr lang="en-US" dirty="0"/>
              <a:t> </a:t>
            </a:r>
            <a:r>
              <a:rPr lang="en-US" dirty="0">
                <a:solidFill>
                  <a:schemeClr val="accent6">
                    <a:lumMod val="40000"/>
                    <a:lumOff val="60000"/>
                  </a:schemeClr>
                </a:solidFill>
              </a:rPr>
              <a:t>((</a:t>
            </a:r>
            <a:r>
              <a:rPr lang="en-US" dirty="0" smtClean="0">
                <a:solidFill>
                  <a:schemeClr val="accent2">
                    <a:lumMod val="75000"/>
                  </a:schemeClr>
                </a:solidFill>
              </a:rPr>
              <a:t>count</a:t>
            </a:r>
            <a:r>
              <a:rPr lang="en-US" dirty="0" smtClean="0"/>
              <a:t> E </a:t>
            </a:r>
            <a:r>
              <a:rPr lang="en-US" dirty="0" smtClean="0">
                <a:solidFill>
                  <a:schemeClr val="accent2">
                    <a:lumMod val="75000"/>
                  </a:schemeClr>
                </a:solidFill>
              </a:rPr>
              <a:t>inside </a:t>
            </a:r>
            <a:r>
              <a:rPr lang="en-US" dirty="0" smtClean="0"/>
              <a:t>P</a:t>
            </a:r>
            <a:r>
              <a:rPr lang="en-US" dirty="0">
                <a:solidFill>
                  <a:schemeClr val="accent6">
                    <a:lumMod val="40000"/>
                    <a:lumOff val="60000"/>
                  </a:schemeClr>
                </a:solidFill>
              </a:rPr>
              <a:t>) </a:t>
            </a:r>
            <a:r>
              <a:rPr lang="en-US" dirty="0" smtClean="0">
                <a:solidFill>
                  <a:srgbClr val="FF0000"/>
                </a:solidFill>
              </a:rPr>
              <a:t>increasing </a:t>
            </a:r>
            <a:r>
              <a:rPr lang="en-US" b="0" dirty="0" smtClean="0">
                <a:solidFill>
                  <a:schemeClr val="accent6">
                    <a:lumMod val="40000"/>
                    <a:lumOff val="60000"/>
                  </a:schemeClr>
                </a:solidFill>
              </a:rPr>
              <a:t>&gt;=</a:t>
            </a:r>
            <a:r>
              <a:rPr lang="en-US" b="0" dirty="0" smtClean="0"/>
              <a:t> n</a:t>
            </a:r>
            <a:r>
              <a:rPr lang="en-US" dirty="0">
                <a:solidFill>
                  <a:schemeClr val="accent6">
                    <a:lumMod val="40000"/>
                    <a:lumOff val="60000"/>
                  </a:schemeClr>
                </a:solidFill>
              </a:rPr>
              <a:t>)</a:t>
            </a:r>
          </a:p>
          <a:p>
            <a:pPr lvl="1"/>
            <a:r>
              <a:rPr lang="en-US" b="0" dirty="0" smtClean="0">
                <a:solidFill>
                  <a:schemeClr val="accent6">
                    <a:lumMod val="40000"/>
                    <a:lumOff val="60000"/>
                  </a:schemeClr>
                </a:solidFill>
              </a:rPr>
              <a:t>Operator</a:t>
            </a:r>
            <a:r>
              <a:rPr lang="en-US" b="0" dirty="0" smtClean="0"/>
              <a:t> </a:t>
            </a:r>
            <a:r>
              <a:rPr lang="en-US" b="0" dirty="0">
                <a:solidFill>
                  <a:schemeClr val="accent6">
                    <a:lumMod val="40000"/>
                    <a:lumOff val="60000"/>
                  </a:schemeClr>
                </a:solidFill>
              </a:rPr>
              <a:t>[ </a:t>
            </a:r>
            <a:r>
              <a:rPr lang="en-US" b="0" dirty="0" smtClean="0">
                <a:solidFill>
                  <a:schemeClr val="accent6">
                    <a:lumMod val="40000"/>
                    <a:lumOff val="60000"/>
                  </a:schemeClr>
                </a:solidFill>
              </a:rPr>
              <a:t>Boolean ] </a:t>
            </a:r>
            <a:r>
              <a:rPr lang="en-US" b="0" dirty="0">
                <a:solidFill>
                  <a:schemeClr val="accent6">
                    <a:lumMod val="40000"/>
                    <a:lumOff val="60000"/>
                  </a:schemeClr>
                </a:solidFill>
              </a:rPr>
              <a:t>Periods</a:t>
            </a:r>
            <a:r>
              <a:rPr lang="en-US" b="0" dirty="0"/>
              <a:t> P </a:t>
            </a:r>
            <a:r>
              <a:rPr lang="en-US" b="0" dirty="0">
                <a:solidFill>
                  <a:schemeClr val="accent2">
                    <a:lumMod val="75000"/>
                  </a:schemeClr>
                </a:solidFill>
              </a:rPr>
              <a:t>check</a:t>
            </a:r>
            <a:r>
              <a:rPr lang="en-US" b="0" dirty="0"/>
              <a:t> </a:t>
            </a:r>
            <a:r>
              <a:rPr lang="en-US" b="0" dirty="0">
                <a:solidFill>
                  <a:schemeClr val="accent2">
                    <a:lumMod val="75000"/>
                  </a:schemeClr>
                </a:solidFill>
              </a:rPr>
              <a:t>count</a:t>
            </a:r>
            <a:r>
              <a:rPr lang="en-US" b="0" dirty="0"/>
              <a:t> </a:t>
            </a:r>
            <a:r>
              <a:rPr lang="en-US" dirty="0">
                <a:solidFill>
                  <a:schemeClr val="accent6">
                    <a:lumMod val="40000"/>
                    <a:lumOff val="60000"/>
                  </a:schemeClr>
                </a:solidFill>
              </a:rPr>
              <a:t>Events </a:t>
            </a:r>
            <a:r>
              <a:rPr lang="en-US" dirty="0"/>
              <a:t>E</a:t>
            </a:r>
            <a:r>
              <a:rPr lang="en-US" dirty="0">
                <a:solidFill>
                  <a:schemeClr val="accent6">
                    <a:lumMod val="40000"/>
                    <a:lumOff val="60000"/>
                  </a:schemeClr>
                </a:solidFill>
              </a:rPr>
              <a:t> </a:t>
            </a:r>
            <a:r>
              <a:rPr lang="en-US" b="0" dirty="0" smtClean="0">
                <a:solidFill>
                  <a:schemeClr val="accent2">
                    <a:lumMod val="75000"/>
                  </a:schemeClr>
                </a:solidFill>
              </a:rPr>
              <a:t>==</a:t>
            </a:r>
            <a:r>
              <a:rPr lang="en-US" b="0" dirty="0" smtClean="0"/>
              <a:t> </a:t>
            </a:r>
            <a:r>
              <a:rPr lang="en-US" dirty="0">
                <a:solidFill>
                  <a:schemeClr val="accent6">
                    <a:lumMod val="40000"/>
                    <a:lumOff val="60000"/>
                  </a:schemeClr>
                </a:solidFill>
              </a:rPr>
              <a:t>fixed</a:t>
            </a:r>
            <a:r>
              <a:rPr lang="en-US" dirty="0"/>
              <a:t> </a:t>
            </a:r>
            <a:r>
              <a:rPr lang="en-US" b="0" dirty="0" smtClean="0">
                <a:solidFill>
                  <a:schemeClr val="accent6">
                    <a:lumMod val="40000"/>
                    <a:lumOff val="60000"/>
                  </a:schemeClr>
                </a:solidFill>
              </a:rPr>
              <a:t>Integer</a:t>
            </a:r>
            <a:r>
              <a:rPr lang="en-US" b="0" dirty="0" smtClean="0"/>
              <a:t> </a:t>
            </a:r>
            <a:r>
              <a:rPr lang="en-US" b="0" dirty="0"/>
              <a:t>n </a:t>
            </a:r>
            <a:r>
              <a:rPr lang="en-US" b="0" dirty="0">
                <a:solidFill>
                  <a:schemeClr val="accent6">
                    <a:lumMod val="40000"/>
                    <a:lumOff val="60000"/>
                  </a:schemeClr>
                </a:solidFill>
              </a:rPr>
              <a:t>=</a:t>
            </a:r>
            <a:r>
              <a:rPr lang="en-US" b="0" dirty="0"/>
              <a:t> </a:t>
            </a:r>
            <a:r>
              <a:rPr lang="en-US" dirty="0"/>
              <a:t>P </a:t>
            </a:r>
            <a:r>
              <a:rPr lang="en-US" dirty="0">
                <a:solidFill>
                  <a:schemeClr val="accent2">
                    <a:lumMod val="75000"/>
                  </a:schemeClr>
                </a:solidFill>
              </a:rPr>
              <a:t>check</a:t>
            </a:r>
            <a:r>
              <a:rPr lang="en-US" dirty="0"/>
              <a:t> </a:t>
            </a:r>
            <a:r>
              <a:rPr lang="en-US" dirty="0">
                <a:solidFill>
                  <a:schemeClr val="accent6">
                    <a:lumMod val="40000"/>
                    <a:lumOff val="60000"/>
                  </a:schemeClr>
                </a:solidFill>
              </a:rPr>
              <a:t>((</a:t>
            </a:r>
            <a:r>
              <a:rPr lang="en-US" dirty="0" smtClean="0">
                <a:solidFill>
                  <a:schemeClr val="accent2">
                    <a:lumMod val="75000"/>
                  </a:schemeClr>
                </a:solidFill>
              </a:rPr>
              <a:t>count</a:t>
            </a:r>
            <a:r>
              <a:rPr lang="en-US" dirty="0" smtClean="0"/>
              <a:t> E </a:t>
            </a:r>
            <a:r>
              <a:rPr lang="en-US" dirty="0">
                <a:solidFill>
                  <a:schemeClr val="accent2">
                    <a:lumMod val="75000"/>
                  </a:schemeClr>
                </a:solidFill>
              </a:rPr>
              <a:t>inside </a:t>
            </a:r>
            <a:r>
              <a:rPr lang="en-US" dirty="0" smtClean="0"/>
              <a:t>P</a:t>
            </a:r>
            <a:r>
              <a:rPr lang="en-US" dirty="0">
                <a:solidFill>
                  <a:schemeClr val="accent6">
                    <a:lumMod val="40000"/>
                    <a:lumOff val="60000"/>
                  </a:schemeClr>
                </a:solidFill>
              </a:rPr>
              <a:t>)</a:t>
            </a:r>
            <a:r>
              <a:rPr lang="en-US" dirty="0" smtClean="0">
                <a:solidFill>
                  <a:schemeClr val="accent2">
                    <a:lumMod val="75000"/>
                  </a:schemeClr>
                </a:solidFill>
              </a:rPr>
              <a:t> </a:t>
            </a:r>
            <a:r>
              <a:rPr lang="en-US" dirty="0" smtClean="0">
                <a:solidFill>
                  <a:srgbClr val="FF0000"/>
                </a:solidFill>
              </a:rPr>
              <a:t>increasing </a:t>
            </a:r>
            <a:r>
              <a:rPr lang="en-US" b="0" dirty="0" smtClean="0">
                <a:solidFill>
                  <a:schemeClr val="accent6">
                    <a:lumMod val="40000"/>
                    <a:lumOff val="60000"/>
                  </a:schemeClr>
                </a:solidFill>
              </a:rPr>
              <a:t>==</a:t>
            </a:r>
            <a:r>
              <a:rPr lang="en-US" b="0" dirty="0" smtClean="0"/>
              <a:t> n</a:t>
            </a:r>
            <a:r>
              <a:rPr lang="en-US" dirty="0" smtClean="0">
                <a:solidFill>
                  <a:schemeClr val="accent6">
                    <a:lumMod val="40000"/>
                    <a:lumOff val="60000"/>
                  </a:schemeClr>
                </a:solidFill>
              </a:rPr>
              <a:t>)</a:t>
            </a:r>
          </a:p>
          <a:p>
            <a:pPr lvl="1"/>
            <a:endParaRPr lang="en-US" dirty="0">
              <a:solidFill>
                <a:schemeClr val="accent6">
                  <a:lumMod val="40000"/>
                  <a:lumOff val="60000"/>
                </a:schemeClr>
              </a:solidFill>
            </a:endParaRPr>
          </a:p>
          <a:p>
            <a:r>
              <a:rPr lang="en-US" b="0" dirty="0"/>
              <a:t>Ensuring that a requirement is satisfied all along a time period</a:t>
            </a:r>
          </a:p>
          <a:p>
            <a:pPr lvl="1"/>
            <a:r>
              <a:rPr lang="en-US" dirty="0">
                <a:solidFill>
                  <a:schemeClr val="accent6">
                    <a:lumMod val="40000"/>
                    <a:lumOff val="60000"/>
                  </a:schemeClr>
                </a:solidFill>
              </a:rPr>
              <a:t>Operator</a:t>
            </a:r>
            <a:r>
              <a:rPr lang="en-US" dirty="0"/>
              <a:t> </a:t>
            </a:r>
            <a:r>
              <a:rPr lang="en-US" dirty="0">
                <a:solidFill>
                  <a:schemeClr val="accent6">
                    <a:lumMod val="40000"/>
                    <a:lumOff val="60000"/>
                  </a:schemeClr>
                </a:solidFill>
              </a:rPr>
              <a:t>[ Boolean ] Periods</a:t>
            </a:r>
            <a:r>
              <a:rPr lang="en-US" dirty="0"/>
              <a:t> P </a:t>
            </a:r>
            <a:r>
              <a:rPr lang="en-US" dirty="0">
                <a:solidFill>
                  <a:schemeClr val="accent2">
                    <a:lumMod val="75000"/>
                  </a:schemeClr>
                </a:solidFill>
              </a:rPr>
              <a:t>ensure </a:t>
            </a:r>
            <a:r>
              <a:rPr lang="en-US" dirty="0">
                <a:solidFill>
                  <a:schemeClr val="accent6">
                    <a:lumMod val="40000"/>
                    <a:lumOff val="60000"/>
                  </a:schemeClr>
                </a:solidFill>
              </a:rPr>
              <a:t>Boolean </a:t>
            </a:r>
            <a:r>
              <a:rPr lang="en-US" dirty="0"/>
              <a:t>b </a:t>
            </a:r>
            <a:r>
              <a:rPr lang="en-US" dirty="0">
                <a:solidFill>
                  <a:schemeClr val="accent6">
                    <a:lumMod val="40000"/>
                    <a:lumOff val="60000"/>
                  </a:schemeClr>
                </a:solidFill>
              </a:rPr>
              <a:t>= </a:t>
            </a:r>
            <a:r>
              <a:rPr lang="en-US" dirty="0"/>
              <a:t>P </a:t>
            </a:r>
            <a:r>
              <a:rPr lang="en-US" dirty="0">
                <a:solidFill>
                  <a:schemeClr val="accent2">
                    <a:lumMod val="75000"/>
                  </a:schemeClr>
                </a:solidFill>
              </a:rPr>
              <a:t>check</a:t>
            </a:r>
            <a:r>
              <a:rPr lang="en-US" dirty="0"/>
              <a:t> </a:t>
            </a:r>
            <a:r>
              <a:rPr lang="en-US" dirty="0" smtClean="0">
                <a:solidFill>
                  <a:schemeClr val="accent2">
                    <a:lumMod val="75000"/>
                  </a:schemeClr>
                </a:solidFill>
              </a:rPr>
              <a:t>count</a:t>
            </a:r>
            <a:r>
              <a:rPr lang="en-US" dirty="0" smtClean="0"/>
              <a:t> </a:t>
            </a:r>
            <a:r>
              <a:rPr lang="en-US" dirty="0"/>
              <a:t>(</a:t>
            </a:r>
            <a:r>
              <a:rPr lang="en-US" dirty="0">
                <a:solidFill>
                  <a:schemeClr val="accent6">
                    <a:lumMod val="40000"/>
                    <a:lumOff val="60000"/>
                  </a:schemeClr>
                </a:solidFill>
              </a:rPr>
              <a:t>not</a:t>
            </a:r>
            <a:r>
              <a:rPr lang="en-US" dirty="0"/>
              <a:t> b </a:t>
            </a:r>
            <a:r>
              <a:rPr lang="en-US" dirty="0">
                <a:solidFill>
                  <a:schemeClr val="accent2">
                    <a:lumMod val="75000"/>
                  </a:schemeClr>
                </a:solidFill>
              </a:rPr>
              <a:t>becomes</a:t>
            </a:r>
            <a:r>
              <a:rPr lang="en-US" dirty="0"/>
              <a:t> </a:t>
            </a:r>
            <a:r>
              <a:rPr lang="en-US" dirty="0">
                <a:solidFill>
                  <a:schemeClr val="accent2">
                    <a:lumMod val="75000"/>
                  </a:schemeClr>
                </a:solidFill>
              </a:rPr>
              <a:t>true</a:t>
            </a:r>
            <a:r>
              <a:rPr lang="en-US" dirty="0" smtClean="0">
                <a:solidFill>
                  <a:schemeClr val="accent6">
                    <a:lumMod val="40000"/>
                    <a:lumOff val="60000"/>
                  </a:schemeClr>
                </a:solidFill>
              </a:rPr>
              <a:t>)</a:t>
            </a:r>
            <a:r>
              <a:rPr lang="en-US" dirty="0" smtClean="0">
                <a:solidFill>
                  <a:srgbClr val="FF0000"/>
                </a:solidFill>
              </a:rPr>
              <a:t> </a:t>
            </a:r>
            <a:r>
              <a:rPr lang="en-US" dirty="0">
                <a:solidFill>
                  <a:schemeClr val="accent2">
                    <a:lumMod val="75000"/>
                  </a:schemeClr>
                </a:solidFill>
              </a:rPr>
              <a:t>== </a:t>
            </a:r>
            <a:r>
              <a:rPr lang="en-US" dirty="0"/>
              <a:t>0 </a:t>
            </a:r>
          </a:p>
          <a:p>
            <a:pPr lvl="1"/>
            <a:endParaRPr lang="en-US" dirty="0">
              <a:solidFill>
                <a:schemeClr val="accent6">
                  <a:lumMod val="40000"/>
                  <a:lumOff val="60000"/>
                </a:schemeClr>
              </a:solidFill>
            </a:endParaRPr>
          </a:p>
          <a:p>
            <a:pPr marL="0" indent="0">
              <a:buNone/>
            </a:pPr>
            <a:endParaRPr lang="en-US" b="0" dirty="0"/>
          </a:p>
        </p:txBody>
      </p:sp>
    </p:spTree>
    <p:extLst>
      <p:ext uri="{BB962C8B-B14F-4D97-AF65-F5344CB8AC3E}">
        <p14:creationId xmlns:p14="http://schemas.microsoft.com/office/powerpoint/2010/main" val="411254683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requirements</a:t>
            </a:r>
            <a:endParaRPr lang="en-US" dirty="0"/>
          </a:p>
        </p:txBody>
      </p:sp>
      <p:sp>
        <p:nvSpPr>
          <p:cNvPr id="3" name="Espace réservé du contenu 2"/>
          <p:cNvSpPr>
            <a:spLocks noGrp="1"/>
          </p:cNvSpPr>
          <p:nvPr>
            <p:ph idx="1"/>
          </p:nvPr>
        </p:nvSpPr>
        <p:spPr>
          <a:xfrm>
            <a:off x="395288" y="1268412"/>
            <a:ext cx="8353425" cy="5328939"/>
          </a:xfrm>
        </p:spPr>
        <p:txBody>
          <a:bodyPr/>
          <a:lstStyle/>
          <a:p>
            <a:r>
              <a:rPr lang="en-US" b="0" dirty="0" smtClean="0"/>
              <a:t>Checking that </a:t>
            </a:r>
            <a:r>
              <a:rPr lang="en-US" b="0" dirty="0"/>
              <a:t>the </a:t>
            </a:r>
            <a:r>
              <a:rPr lang="en-US" b="0" dirty="0" smtClean="0"/>
              <a:t>duration of a condition at the end of a </a:t>
            </a:r>
            <a:r>
              <a:rPr lang="en-US" b="0" dirty="0"/>
              <a:t>time period </a:t>
            </a:r>
            <a:r>
              <a:rPr lang="en-US" b="0" dirty="0" smtClean="0"/>
              <a:t>is lower </a:t>
            </a:r>
            <a:r>
              <a:rPr lang="en-US" b="0" dirty="0"/>
              <a:t>or higher than a </a:t>
            </a:r>
            <a:r>
              <a:rPr lang="en-US" b="0" dirty="0" smtClean="0"/>
              <a:t>threshold</a:t>
            </a:r>
            <a:endParaRPr lang="en-US" b="0" dirty="0"/>
          </a:p>
          <a:p>
            <a:pPr lvl="1"/>
            <a:r>
              <a:rPr lang="en-US" b="0" dirty="0">
                <a:solidFill>
                  <a:schemeClr val="accent6">
                    <a:lumMod val="40000"/>
                    <a:lumOff val="60000"/>
                  </a:schemeClr>
                </a:solidFill>
              </a:rPr>
              <a:t>Operator</a:t>
            </a:r>
            <a:r>
              <a:rPr lang="en-US" b="0" dirty="0"/>
              <a:t> </a:t>
            </a:r>
            <a:r>
              <a:rPr lang="en-US" b="0" dirty="0">
                <a:solidFill>
                  <a:schemeClr val="accent6">
                    <a:lumMod val="40000"/>
                    <a:lumOff val="60000"/>
                  </a:schemeClr>
                </a:solidFill>
              </a:rPr>
              <a:t>[ </a:t>
            </a:r>
            <a:r>
              <a:rPr lang="en-US" b="0" dirty="0" smtClean="0">
                <a:solidFill>
                  <a:schemeClr val="accent6">
                    <a:lumMod val="40000"/>
                    <a:lumOff val="60000"/>
                  </a:schemeClr>
                </a:solidFill>
              </a:rPr>
              <a:t>Boolean ] </a:t>
            </a:r>
            <a:r>
              <a:rPr lang="en-US" b="0" dirty="0">
                <a:solidFill>
                  <a:schemeClr val="accent6">
                    <a:lumMod val="40000"/>
                    <a:lumOff val="60000"/>
                  </a:schemeClr>
                </a:solidFill>
              </a:rPr>
              <a:t>Periods</a:t>
            </a:r>
            <a:r>
              <a:rPr lang="en-US" b="0" dirty="0"/>
              <a:t> P </a:t>
            </a:r>
            <a:r>
              <a:rPr lang="en-US" b="0" dirty="0">
                <a:solidFill>
                  <a:schemeClr val="accent2">
                    <a:lumMod val="75000"/>
                  </a:schemeClr>
                </a:solidFill>
              </a:rPr>
              <a:t>check</a:t>
            </a:r>
            <a:r>
              <a:rPr lang="en-US" b="0" dirty="0"/>
              <a:t> </a:t>
            </a:r>
            <a:r>
              <a:rPr lang="en-US" b="0" dirty="0" smtClean="0">
                <a:solidFill>
                  <a:schemeClr val="accent2">
                    <a:lumMod val="75000"/>
                  </a:schemeClr>
                </a:solidFill>
              </a:rPr>
              <a:t>duration </a:t>
            </a:r>
            <a:r>
              <a:rPr lang="en-US" b="0" dirty="0" smtClean="0">
                <a:solidFill>
                  <a:schemeClr val="accent6">
                    <a:lumMod val="40000"/>
                    <a:lumOff val="60000"/>
                  </a:schemeClr>
                </a:solidFill>
              </a:rPr>
              <a:t>Boolean </a:t>
            </a:r>
            <a:r>
              <a:rPr lang="en-US" dirty="0" smtClean="0"/>
              <a:t>b </a:t>
            </a:r>
            <a:r>
              <a:rPr lang="en-US" b="0" dirty="0" smtClean="0">
                <a:solidFill>
                  <a:schemeClr val="accent2">
                    <a:lumMod val="75000"/>
                  </a:schemeClr>
                </a:solidFill>
              </a:rPr>
              <a:t>&lt;</a:t>
            </a:r>
            <a:r>
              <a:rPr lang="en-US" b="0" dirty="0" smtClean="0"/>
              <a:t> </a:t>
            </a:r>
            <a:r>
              <a:rPr lang="en-US" dirty="0">
                <a:solidFill>
                  <a:schemeClr val="accent6">
                    <a:lumMod val="40000"/>
                    <a:lumOff val="60000"/>
                  </a:schemeClr>
                </a:solidFill>
              </a:rPr>
              <a:t>fixed</a:t>
            </a:r>
            <a:r>
              <a:rPr lang="en-US" b="0" dirty="0" smtClean="0"/>
              <a:t> </a:t>
            </a:r>
            <a:r>
              <a:rPr lang="en-US" b="0" dirty="0" smtClean="0">
                <a:solidFill>
                  <a:schemeClr val="accent6">
                    <a:lumMod val="40000"/>
                    <a:lumOff val="60000"/>
                  </a:schemeClr>
                </a:solidFill>
              </a:rPr>
              <a:t>Real </a:t>
            </a:r>
            <a:r>
              <a:rPr lang="en-US" b="0" dirty="0" smtClean="0"/>
              <a:t>d </a:t>
            </a:r>
            <a:r>
              <a:rPr lang="en-US" b="0" dirty="0" smtClean="0">
                <a:solidFill>
                  <a:schemeClr val="accent6">
                    <a:lumMod val="40000"/>
                    <a:lumOff val="60000"/>
                  </a:schemeClr>
                </a:solidFill>
              </a:rPr>
              <a:t>=</a:t>
            </a:r>
            <a:r>
              <a:rPr lang="en-US" b="0" dirty="0" smtClean="0"/>
              <a:t> P </a:t>
            </a:r>
            <a:r>
              <a:rPr lang="en-US" dirty="0">
                <a:solidFill>
                  <a:schemeClr val="accent2">
                    <a:lumMod val="75000"/>
                  </a:schemeClr>
                </a:solidFill>
              </a:rPr>
              <a:t>check</a:t>
            </a:r>
            <a:r>
              <a:rPr lang="en-US" b="0" dirty="0" smtClean="0"/>
              <a:t> </a:t>
            </a:r>
            <a:r>
              <a:rPr lang="en-US" dirty="0" smtClean="0">
                <a:solidFill>
                  <a:schemeClr val="accent6">
                    <a:lumMod val="40000"/>
                    <a:lumOff val="60000"/>
                  </a:schemeClr>
                </a:solidFill>
              </a:rPr>
              <a:t>((</a:t>
            </a:r>
            <a:r>
              <a:rPr lang="en-US" dirty="0">
                <a:solidFill>
                  <a:schemeClr val="accent6">
                    <a:lumMod val="40000"/>
                    <a:lumOff val="60000"/>
                  </a:schemeClr>
                </a:solidFill>
              </a:rPr>
              <a:t>duration</a:t>
            </a:r>
            <a:r>
              <a:rPr lang="en-US" b="0" dirty="0" smtClean="0">
                <a:solidFill>
                  <a:schemeClr val="accent2">
                    <a:lumMod val="75000"/>
                  </a:schemeClr>
                </a:solidFill>
              </a:rPr>
              <a:t> </a:t>
            </a:r>
            <a:r>
              <a:rPr lang="en-US" b="0" dirty="0" smtClean="0"/>
              <a:t>b </a:t>
            </a:r>
            <a:r>
              <a:rPr lang="en-US" dirty="0">
                <a:solidFill>
                  <a:schemeClr val="accent6">
                    <a:lumMod val="40000"/>
                    <a:lumOff val="60000"/>
                  </a:schemeClr>
                </a:solidFill>
              </a:rPr>
              <a:t>on</a:t>
            </a:r>
            <a:r>
              <a:rPr lang="en-US" b="0" dirty="0" smtClean="0">
                <a:solidFill>
                  <a:schemeClr val="accent2">
                    <a:lumMod val="75000"/>
                  </a:schemeClr>
                </a:solidFill>
              </a:rPr>
              <a:t> </a:t>
            </a:r>
            <a:r>
              <a:rPr lang="en-US" dirty="0" smtClean="0"/>
              <a:t>P</a:t>
            </a:r>
            <a:r>
              <a:rPr lang="en-US" dirty="0">
                <a:solidFill>
                  <a:schemeClr val="accent6">
                    <a:lumMod val="40000"/>
                    <a:lumOff val="60000"/>
                  </a:schemeClr>
                </a:solidFill>
              </a:rPr>
              <a:t>) </a:t>
            </a:r>
            <a:r>
              <a:rPr lang="en-US" dirty="0" smtClean="0">
                <a:solidFill>
                  <a:srgbClr val="FF0000"/>
                </a:solidFill>
              </a:rPr>
              <a:t>increasing </a:t>
            </a:r>
            <a:r>
              <a:rPr lang="en-US" b="0" dirty="0" smtClean="0">
                <a:solidFill>
                  <a:schemeClr val="accent6">
                    <a:lumMod val="40000"/>
                    <a:lumOff val="60000"/>
                  </a:schemeClr>
                </a:solidFill>
              </a:rPr>
              <a:t>&lt;</a:t>
            </a:r>
            <a:r>
              <a:rPr lang="en-US" b="0" dirty="0" smtClean="0"/>
              <a:t> d</a:t>
            </a:r>
            <a:r>
              <a:rPr lang="en-US" dirty="0" smtClean="0">
                <a:solidFill>
                  <a:schemeClr val="accent6">
                    <a:lumMod val="40000"/>
                    <a:lumOff val="60000"/>
                  </a:schemeClr>
                </a:solidFill>
              </a:rPr>
              <a:t>)</a:t>
            </a:r>
          </a:p>
          <a:p>
            <a:pPr lvl="1"/>
            <a:r>
              <a:rPr lang="en-US" dirty="0">
                <a:solidFill>
                  <a:schemeClr val="accent6">
                    <a:lumMod val="40000"/>
                    <a:lumOff val="60000"/>
                  </a:schemeClr>
                </a:solidFill>
              </a:rPr>
              <a:t>Operator</a:t>
            </a:r>
            <a:r>
              <a:rPr lang="en-US" dirty="0"/>
              <a:t> </a:t>
            </a:r>
            <a:r>
              <a:rPr lang="en-US" dirty="0">
                <a:solidFill>
                  <a:schemeClr val="accent6">
                    <a:lumMod val="40000"/>
                    <a:lumOff val="60000"/>
                  </a:schemeClr>
                </a:solidFill>
              </a:rPr>
              <a:t>[ Boolean ] Periods</a:t>
            </a:r>
            <a:r>
              <a:rPr lang="en-US" dirty="0"/>
              <a:t> P </a:t>
            </a:r>
            <a:r>
              <a:rPr lang="en-US" dirty="0">
                <a:solidFill>
                  <a:schemeClr val="accent2">
                    <a:lumMod val="75000"/>
                  </a:schemeClr>
                </a:solidFill>
              </a:rPr>
              <a:t>check</a:t>
            </a:r>
            <a:r>
              <a:rPr lang="en-US" dirty="0"/>
              <a:t> </a:t>
            </a:r>
            <a:r>
              <a:rPr lang="en-US" dirty="0">
                <a:solidFill>
                  <a:schemeClr val="accent2">
                    <a:lumMod val="75000"/>
                  </a:schemeClr>
                </a:solidFill>
              </a:rPr>
              <a:t>duration </a:t>
            </a:r>
            <a:r>
              <a:rPr lang="en-US" dirty="0">
                <a:solidFill>
                  <a:schemeClr val="accent6">
                    <a:lumMod val="40000"/>
                    <a:lumOff val="60000"/>
                  </a:schemeClr>
                </a:solidFill>
              </a:rPr>
              <a:t>Boolean </a:t>
            </a:r>
            <a:r>
              <a:rPr lang="en-US" dirty="0"/>
              <a:t>b </a:t>
            </a:r>
            <a:r>
              <a:rPr lang="en-US" dirty="0" smtClean="0">
                <a:solidFill>
                  <a:schemeClr val="accent2">
                    <a:lumMod val="75000"/>
                  </a:schemeClr>
                </a:solidFill>
              </a:rPr>
              <a:t>&lt;=</a:t>
            </a:r>
            <a:r>
              <a:rPr lang="en-US" dirty="0" smtClean="0"/>
              <a:t> </a:t>
            </a:r>
            <a:r>
              <a:rPr lang="en-US" dirty="0">
                <a:solidFill>
                  <a:schemeClr val="accent6">
                    <a:lumMod val="40000"/>
                    <a:lumOff val="60000"/>
                  </a:schemeClr>
                </a:solidFill>
              </a:rPr>
              <a:t>fixed</a:t>
            </a:r>
            <a:r>
              <a:rPr lang="en-US" dirty="0"/>
              <a:t> </a:t>
            </a:r>
            <a:r>
              <a:rPr lang="en-US" dirty="0" smtClean="0">
                <a:solidFill>
                  <a:schemeClr val="accent6">
                    <a:lumMod val="40000"/>
                    <a:lumOff val="60000"/>
                  </a:schemeClr>
                </a:solidFill>
              </a:rPr>
              <a:t>Real </a:t>
            </a:r>
            <a:r>
              <a:rPr lang="en-US" dirty="0" smtClean="0"/>
              <a:t>d </a:t>
            </a:r>
            <a:r>
              <a:rPr lang="en-US" dirty="0" smtClean="0">
                <a:solidFill>
                  <a:schemeClr val="accent6">
                    <a:lumMod val="40000"/>
                    <a:lumOff val="60000"/>
                  </a:schemeClr>
                </a:solidFill>
              </a:rPr>
              <a:t>=</a:t>
            </a:r>
            <a:r>
              <a:rPr lang="en-US" dirty="0" smtClean="0"/>
              <a:t> </a:t>
            </a:r>
            <a:r>
              <a:rPr lang="en-US" dirty="0"/>
              <a:t>P </a:t>
            </a:r>
            <a:r>
              <a:rPr lang="en-US" dirty="0">
                <a:solidFill>
                  <a:schemeClr val="accent2">
                    <a:lumMod val="75000"/>
                  </a:schemeClr>
                </a:solidFill>
              </a:rPr>
              <a:t>check</a:t>
            </a:r>
            <a:r>
              <a:rPr lang="en-US" dirty="0"/>
              <a:t> </a:t>
            </a:r>
            <a:r>
              <a:rPr lang="en-US" dirty="0">
                <a:solidFill>
                  <a:schemeClr val="accent6">
                    <a:lumMod val="40000"/>
                    <a:lumOff val="60000"/>
                  </a:schemeClr>
                </a:solidFill>
              </a:rPr>
              <a:t>((duration</a:t>
            </a:r>
            <a:r>
              <a:rPr lang="en-US" dirty="0">
                <a:solidFill>
                  <a:schemeClr val="accent2">
                    <a:lumMod val="75000"/>
                  </a:schemeClr>
                </a:solidFill>
              </a:rPr>
              <a:t> </a:t>
            </a:r>
            <a:r>
              <a:rPr lang="en-US" dirty="0"/>
              <a:t>b </a:t>
            </a:r>
            <a:r>
              <a:rPr lang="en-US" dirty="0">
                <a:solidFill>
                  <a:schemeClr val="accent6">
                    <a:lumMod val="40000"/>
                    <a:lumOff val="60000"/>
                  </a:schemeClr>
                </a:solidFill>
              </a:rPr>
              <a:t>on</a:t>
            </a:r>
            <a:r>
              <a:rPr lang="en-US" dirty="0">
                <a:solidFill>
                  <a:schemeClr val="accent2">
                    <a:lumMod val="75000"/>
                  </a:schemeClr>
                </a:solidFill>
              </a:rPr>
              <a:t> </a:t>
            </a:r>
            <a:r>
              <a:rPr lang="en-US" dirty="0"/>
              <a:t>P</a:t>
            </a:r>
            <a:r>
              <a:rPr lang="en-US" dirty="0">
                <a:solidFill>
                  <a:schemeClr val="accent6">
                    <a:lumMod val="40000"/>
                    <a:lumOff val="60000"/>
                  </a:schemeClr>
                </a:solidFill>
              </a:rPr>
              <a:t>) </a:t>
            </a:r>
            <a:r>
              <a:rPr lang="en-US" dirty="0">
                <a:solidFill>
                  <a:srgbClr val="FF0000"/>
                </a:solidFill>
              </a:rPr>
              <a:t>increasing </a:t>
            </a:r>
            <a:r>
              <a:rPr lang="en-US" dirty="0" smtClean="0">
                <a:solidFill>
                  <a:schemeClr val="accent6">
                    <a:lumMod val="40000"/>
                    <a:lumOff val="60000"/>
                  </a:schemeClr>
                </a:solidFill>
              </a:rPr>
              <a:t>&lt;=</a:t>
            </a:r>
            <a:r>
              <a:rPr lang="en-US" dirty="0" smtClean="0"/>
              <a:t> d</a:t>
            </a:r>
            <a:r>
              <a:rPr lang="en-US" dirty="0" smtClean="0">
                <a:solidFill>
                  <a:schemeClr val="accent6">
                    <a:lumMod val="40000"/>
                    <a:lumOff val="60000"/>
                  </a:schemeClr>
                </a:solidFill>
              </a:rPr>
              <a:t>)</a:t>
            </a:r>
          </a:p>
          <a:p>
            <a:pPr lvl="1"/>
            <a:r>
              <a:rPr lang="en-US" dirty="0">
                <a:solidFill>
                  <a:schemeClr val="accent6">
                    <a:lumMod val="40000"/>
                    <a:lumOff val="60000"/>
                  </a:schemeClr>
                </a:solidFill>
              </a:rPr>
              <a:t>Operator</a:t>
            </a:r>
            <a:r>
              <a:rPr lang="en-US" dirty="0"/>
              <a:t> </a:t>
            </a:r>
            <a:r>
              <a:rPr lang="en-US" dirty="0">
                <a:solidFill>
                  <a:schemeClr val="accent6">
                    <a:lumMod val="40000"/>
                    <a:lumOff val="60000"/>
                  </a:schemeClr>
                </a:solidFill>
              </a:rPr>
              <a:t>[ Boolean ] Periods</a:t>
            </a:r>
            <a:r>
              <a:rPr lang="en-US" dirty="0"/>
              <a:t> P </a:t>
            </a:r>
            <a:r>
              <a:rPr lang="en-US" dirty="0">
                <a:solidFill>
                  <a:schemeClr val="accent2">
                    <a:lumMod val="75000"/>
                  </a:schemeClr>
                </a:solidFill>
              </a:rPr>
              <a:t>check</a:t>
            </a:r>
            <a:r>
              <a:rPr lang="en-US" dirty="0"/>
              <a:t> </a:t>
            </a:r>
            <a:r>
              <a:rPr lang="en-US" dirty="0">
                <a:solidFill>
                  <a:schemeClr val="accent2">
                    <a:lumMod val="75000"/>
                  </a:schemeClr>
                </a:solidFill>
              </a:rPr>
              <a:t>duration </a:t>
            </a:r>
            <a:r>
              <a:rPr lang="en-US" dirty="0">
                <a:solidFill>
                  <a:schemeClr val="accent6">
                    <a:lumMod val="40000"/>
                    <a:lumOff val="60000"/>
                  </a:schemeClr>
                </a:solidFill>
              </a:rPr>
              <a:t>Boolean </a:t>
            </a:r>
            <a:r>
              <a:rPr lang="en-US" dirty="0"/>
              <a:t>b </a:t>
            </a:r>
            <a:r>
              <a:rPr lang="en-US" dirty="0" smtClean="0">
                <a:solidFill>
                  <a:schemeClr val="accent2">
                    <a:lumMod val="75000"/>
                  </a:schemeClr>
                </a:solidFill>
              </a:rPr>
              <a:t>&gt;</a:t>
            </a:r>
            <a:r>
              <a:rPr lang="en-US" dirty="0" smtClean="0"/>
              <a:t> </a:t>
            </a:r>
            <a:r>
              <a:rPr lang="en-US" dirty="0">
                <a:solidFill>
                  <a:schemeClr val="accent6">
                    <a:lumMod val="40000"/>
                    <a:lumOff val="60000"/>
                  </a:schemeClr>
                </a:solidFill>
              </a:rPr>
              <a:t>fixed</a:t>
            </a:r>
            <a:r>
              <a:rPr lang="en-US" dirty="0"/>
              <a:t> </a:t>
            </a:r>
            <a:r>
              <a:rPr lang="en-US" dirty="0" smtClean="0">
                <a:solidFill>
                  <a:schemeClr val="accent6">
                    <a:lumMod val="40000"/>
                    <a:lumOff val="60000"/>
                  </a:schemeClr>
                </a:solidFill>
              </a:rPr>
              <a:t>Real </a:t>
            </a:r>
            <a:r>
              <a:rPr lang="en-US" dirty="0" smtClean="0"/>
              <a:t>d </a:t>
            </a:r>
            <a:r>
              <a:rPr lang="en-US" dirty="0" smtClean="0">
                <a:solidFill>
                  <a:schemeClr val="accent6">
                    <a:lumMod val="40000"/>
                    <a:lumOff val="60000"/>
                  </a:schemeClr>
                </a:solidFill>
              </a:rPr>
              <a:t>=</a:t>
            </a:r>
            <a:r>
              <a:rPr lang="en-US" dirty="0" smtClean="0"/>
              <a:t> </a:t>
            </a:r>
            <a:r>
              <a:rPr lang="en-US" dirty="0"/>
              <a:t>P </a:t>
            </a:r>
            <a:r>
              <a:rPr lang="en-US" dirty="0">
                <a:solidFill>
                  <a:schemeClr val="accent2">
                    <a:lumMod val="75000"/>
                  </a:schemeClr>
                </a:solidFill>
              </a:rPr>
              <a:t>check</a:t>
            </a:r>
            <a:r>
              <a:rPr lang="en-US" dirty="0"/>
              <a:t> </a:t>
            </a:r>
            <a:r>
              <a:rPr lang="en-US" dirty="0">
                <a:solidFill>
                  <a:schemeClr val="accent6">
                    <a:lumMod val="40000"/>
                    <a:lumOff val="60000"/>
                  </a:schemeClr>
                </a:solidFill>
              </a:rPr>
              <a:t>((duration</a:t>
            </a:r>
            <a:r>
              <a:rPr lang="en-US" dirty="0">
                <a:solidFill>
                  <a:schemeClr val="accent2">
                    <a:lumMod val="75000"/>
                  </a:schemeClr>
                </a:solidFill>
              </a:rPr>
              <a:t> </a:t>
            </a:r>
            <a:r>
              <a:rPr lang="en-US" dirty="0"/>
              <a:t>b </a:t>
            </a:r>
            <a:r>
              <a:rPr lang="en-US" dirty="0">
                <a:solidFill>
                  <a:schemeClr val="accent6">
                    <a:lumMod val="40000"/>
                    <a:lumOff val="60000"/>
                  </a:schemeClr>
                </a:solidFill>
              </a:rPr>
              <a:t>on</a:t>
            </a:r>
            <a:r>
              <a:rPr lang="en-US" dirty="0">
                <a:solidFill>
                  <a:schemeClr val="accent2">
                    <a:lumMod val="75000"/>
                  </a:schemeClr>
                </a:solidFill>
              </a:rPr>
              <a:t> </a:t>
            </a:r>
            <a:r>
              <a:rPr lang="en-US" dirty="0"/>
              <a:t>P</a:t>
            </a:r>
            <a:r>
              <a:rPr lang="en-US" dirty="0">
                <a:solidFill>
                  <a:schemeClr val="accent6">
                    <a:lumMod val="40000"/>
                    <a:lumOff val="60000"/>
                  </a:schemeClr>
                </a:solidFill>
              </a:rPr>
              <a:t>) </a:t>
            </a:r>
            <a:r>
              <a:rPr lang="en-US" dirty="0">
                <a:solidFill>
                  <a:srgbClr val="FF0000"/>
                </a:solidFill>
              </a:rPr>
              <a:t>increasing </a:t>
            </a:r>
            <a:r>
              <a:rPr lang="en-US" dirty="0" smtClean="0">
                <a:solidFill>
                  <a:schemeClr val="accent6">
                    <a:lumMod val="40000"/>
                    <a:lumOff val="60000"/>
                  </a:schemeClr>
                </a:solidFill>
              </a:rPr>
              <a:t>&gt;</a:t>
            </a:r>
            <a:r>
              <a:rPr lang="en-US" dirty="0" smtClean="0"/>
              <a:t> d</a:t>
            </a:r>
            <a:r>
              <a:rPr lang="en-US" dirty="0" smtClean="0">
                <a:solidFill>
                  <a:schemeClr val="accent6">
                    <a:lumMod val="40000"/>
                    <a:lumOff val="60000"/>
                  </a:schemeClr>
                </a:solidFill>
              </a:rPr>
              <a:t>)</a:t>
            </a:r>
            <a:endParaRPr lang="en-US" dirty="0">
              <a:solidFill>
                <a:schemeClr val="accent6">
                  <a:lumMod val="40000"/>
                  <a:lumOff val="60000"/>
                </a:schemeClr>
              </a:solidFill>
            </a:endParaRPr>
          </a:p>
          <a:p>
            <a:pPr lvl="1"/>
            <a:r>
              <a:rPr lang="en-US" dirty="0">
                <a:solidFill>
                  <a:schemeClr val="accent6">
                    <a:lumMod val="40000"/>
                    <a:lumOff val="60000"/>
                  </a:schemeClr>
                </a:solidFill>
              </a:rPr>
              <a:t>Operator</a:t>
            </a:r>
            <a:r>
              <a:rPr lang="en-US" dirty="0"/>
              <a:t> </a:t>
            </a:r>
            <a:r>
              <a:rPr lang="en-US" dirty="0">
                <a:solidFill>
                  <a:schemeClr val="accent6">
                    <a:lumMod val="40000"/>
                    <a:lumOff val="60000"/>
                  </a:schemeClr>
                </a:solidFill>
              </a:rPr>
              <a:t>[ Boolean ] Periods</a:t>
            </a:r>
            <a:r>
              <a:rPr lang="en-US" dirty="0"/>
              <a:t> P </a:t>
            </a:r>
            <a:r>
              <a:rPr lang="en-US" dirty="0">
                <a:solidFill>
                  <a:schemeClr val="accent2">
                    <a:lumMod val="75000"/>
                  </a:schemeClr>
                </a:solidFill>
              </a:rPr>
              <a:t>check</a:t>
            </a:r>
            <a:r>
              <a:rPr lang="en-US" dirty="0"/>
              <a:t> </a:t>
            </a:r>
            <a:r>
              <a:rPr lang="en-US" dirty="0">
                <a:solidFill>
                  <a:schemeClr val="accent2">
                    <a:lumMod val="75000"/>
                  </a:schemeClr>
                </a:solidFill>
              </a:rPr>
              <a:t>duration </a:t>
            </a:r>
            <a:r>
              <a:rPr lang="en-US" dirty="0">
                <a:solidFill>
                  <a:schemeClr val="accent6">
                    <a:lumMod val="40000"/>
                    <a:lumOff val="60000"/>
                  </a:schemeClr>
                </a:solidFill>
              </a:rPr>
              <a:t>Boolean </a:t>
            </a:r>
            <a:r>
              <a:rPr lang="en-US" dirty="0"/>
              <a:t>b </a:t>
            </a:r>
            <a:r>
              <a:rPr lang="en-US" dirty="0" smtClean="0">
                <a:solidFill>
                  <a:schemeClr val="accent2">
                    <a:lumMod val="75000"/>
                  </a:schemeClr>
                </a:solidFill>
              </a:rPr>
              <a:t>&gt;=</a:t>
            </a:r>
            <a:r>
              <a:rPr lang="en-US" dirty="0" smtClean="0"/>
              <a:t> </a:t>
            </a:r>
            <a:r>
              <a:rPr lang="en-US" dirty="0">
                <a:solidFill>
                  <a:schemeClr val="accent6">
                    <a:lumMod val="40000"/>
                    <a:lumOff val="60000"/>
                  </a:schemeClr>
                </a:solidFill>
              </a:rPr>
              <a:t>fixed</a:t>
            </a:r>
            <a:r>
              <a:rPr lang="en-US" dirty="0"/>
              <a:t> </a:t>
            </a:r>
            <a:r>
              <a:rPr lang="en-US" dirty="0" smtClean="0">
                <a:solidFill>
                  <a:schemeClr val="accent6">
                    <a:lumMod val="40000"/>
                    <a:lumOff val="60000"/>
                  </a:schemeClr>
                </a:solidFill>
              </a:rPr>
              <a:t>Real </a:t>
            </a:r>
            <a:r>
              <a:rPr lang="en-US" dirty="0" smtClean="0"/>
              <a:t>d </a:t>
            </a:r>
            <a:r>
              <a:rPr lang="en-US" dirty="0" smtClean="0">
                <a:solidFill>
                  <a:schemeClr val="accent6">
                    <a:lumMod val="40000"/>
                    <a:lumOff val="60000"/>
                  </a:schemeClr>
                </a:solidFill>
              </a:rPr>
              <a:t>=</a:t>
            </a:r>
            <a:r>
              <a:rPr lang="en-US" dirty="0" smtClean="0"/>
              <a:t> </a:t>
            </a:r>
            <a:r>
              <a:rPr lang="en-US" dirty="0"/>
              <a:t>P </a:t>
            </a:r>
            <a:r>
              <a:rPr lang="en-US" dirty="0">
                <a:solidFill>
                  <a:schemeClr val="accent2">
                    <a:lumMod val="75000"/>
                  </a:schemeClr>
                </a:solidFill>
              </a:rPr>
              <a:t>check</a:t>
            </a:r>
            <a:r>
              <a:rPr lang="en-US" dirty="0"/>
              <a:t> </a:t>
            </a:r>
            <a:r>
              <a:rPr lang="en-US" dirty="0">
                <a:solidFill>
                  <a:schemeClr val="accent6">
                    <a:lumMod val="40000"/>
                    <a:lumOff val="60000"/>
                  </a:schemeClr>
                </a:solidFill>
              </a:rPr>
              <a:t>((duration</a:t>
            </a:r>
            <a:r>
              <a:rPr lang="en-US" dirty="0">
                <a:solidFill>
                  <a:schemeClr val="accent2">
                    <a:lumMod val="75000"/>
                  </a:schemeClr>
                </a:solidFill>
              </a:rPr>
              <a:t> </a:t>
            </a:r>
            <a:r>
              <a:rPr lang="en-US" dirty="0"/>
              <a:t>b </a:t>
            </a:r>
            <a:r>
              <a:rPr lang="en-US" dirty="0">
                <a:solidFill>
                  <a:schemeClr val="accent6">
                    <a:lumMod val="40000"/>
                    <a:lumOff val="60000"/>
                  </a:schemeClr>
                </a:solidFill>
              </a:rPr>
              <a:t>on</a:t>
            </a:r>
            <a:r>
              <a:rPr lang="en-US" dirty="0">
                <a:solidFill>
                  <a:schemeClr val="accent2">
                    <a:lumMod val="75000"/>
                  </a:schemeClr>
                </a:solidFill>
              </a:rPr>
              <a:t> </a:t>
            </a:r>
            <a:r>
              <a:rPr lang="en-US" dirty="0"/>
              <a:t>P</a:t>
            </a:r>
            <a:r>
              <a:rPr lang="en-US" dirty="0">
                <a:solidFill>
                  <a:schemeClr val="accent6">
                    <a:lumMod val="40000"/>
                    <a:lumOff val="60000"/>
                  </a:schemeClr>
                </a:solidFill>
              </a:rPr>
              <a:t>) </a:t>
            </a:r>
            <a:r>
              <a:rPr lang="en-US" dirty="0">
                <a:solidFill>
                  <a:srgbClr val="FF0000"/>
                </a:solidFill>
              </a:rPr>
              <a:t>increasing </a:t>
            </a:r>
            <a:r>
              <a:rPr lang="en-US" dirty="0" smtClean="0">
                <a:solidFill>
                  <a:schemeClr val="accent6">
                    <a:lumMod val="40000"/>
                    <a:lumOff val="60000"/>
                  </a:schemeClr>
                </a:solidFill>
              </a:rPr>
              <a:t>&gt;=</a:t>
            </a:r>
            <a:r>
              <a:rPr lang="en-US" dirty="0" smtClean="0"/>
              <a:t> d</a:t>
            </a:r>
            <a:r>
              <a:rPr lang="en-US" dirty="0" smtClean="0">
                <a:solidFill>
                  <a:schemeClr val="accent6">
                    <a:lumMod val="40000"/>
                    <a:lumOff val="60000"/>
                  </a:schemeClr>
                </a:solidFill>
              </a:rPr>
              <a:t>)</a:t>
            </a:r>
            <a:endParaRPr lang="en-US" dirty="0">
              <a:solidFill>
                <a:schemeClr val="accent6">
                  <a:lumMod val="40000"/>
                  <a:lumOff val="60000"/>
                </a:schemeClr>
              </a:solidFill>
            </a:endParaRPr>
          </a:p>
          <a:p>
            <a:pPr lvl="1"/>
            <a:endParaRPr lang="en-US" dirty="0">
              <a:solidFill>
                <a:schemeClr val="accent6">
                  <a:lumMod val="40000"/>
                  <a:lumOff val="60000"/>
                </a:schemeClr>
              </a:solidFill>
            </a:endParaRPr>
          </a:p>
          <a:p>
            <a:pPr marL="0" indent="0">
              <a:buNone/>
            </a:pPr>
            <a:endParaRPr lang="en-US" b="0" dirty="0"/>
          </a:p>
        </p:txBody>
      </p:sp>
    </p:spTree>
    <p:extLst>
      <p:ext uri="{BB962C8B-B14F-4D97-AF65-F5344CB8AC3E}">
        <p14:creationId xmlns:p14="http://schemas.microsoft.com/office/powerpoint/2010/main" val="929506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4-valued temporal operators</a:t>
            </a:r>
            <a:endParaRPr lang="en-US" dirty="0"/>
          </a:p>
        </p:txBody>
      </p:sp>
      <p:grpSp>
        <p:nvGrpSpPr>
          <p:cNvPr id="3" name="Groupe 2"/>
          <p:cNvGrpSpPr/>
          <p:nvPr/>
        </p:nvGrpSpPr>
        <p:grpSpPr>
          <a:xfrm>
            <a:off x="544366" y="2393940"/>
            <a:ext cx="3894573" cy="565477"/>
            <a:chOff x="5213931" y="2780928"/>
            <a:chExt cx="3894573" cy="565477"/>
          </a:xfrm>
        </p:grpSpPr>
        <p:sp>
          <p:nvSpPr>
            <p:cNvPr id="11" name="ZoneTexte 10"/>
            <p:cNvSpPr txBox="1"/>
            <p:nvPr/>
          </p:nvSpPr>
          <p:spPr>
            <a:xfrm>
              <a:off x="5213931" y="2913911"/>
              <a:ext cx="791100" cy="276999"/>
            </a:xfrm>
            <a:prstGeom prst="rect">
              <a:avLst/>
            </a:prstGeom>
            <a:noFill/>
          </p:spPr>
          <p:txBody>
            <a:bodyPr wrap="square" lIns="36000" tIns="0" rIns="36000" bIns="0" rtlCol="0">
              <a:spAutoFit/>
            </a:bodyPr>
            <a:lstStyle/>
            <a:p>
              <a:r>
                <a:rPr lang="fr-FR" i="1" dirty="0">
                  <a:latin typeface="Calibri" panose="020F0502020204030204" pitchFamily="34" charset="0"/>
                </a:rPr>
                <a:t>a</a:t>
              </a:r>
              <a:r>
                <a:rPr lang="fr-FR" dirty="0" smtClean="0"/>
                <a:t> </a:t>
              </a:r>
              <a:r>
                <a:rPr lang="fr-FR" dirty="0">
                  <a:latin typeface="Calibri" panose="020F0502020204030204" pitchFamily="34" charset="0"/>
                </a:rPr>
                <a:t>x </a:t>
              </a:r>
              <a:r>
                <a:rPr lang="en-US" dirty="0" smtClean="0">
                  <a:latin typeface="Calibri" panose="020F0502020204030204" pitchFamily="34" charset="0"/>
                </a:rPr>
                <a:t>ϕ := </a:t>
              </a:r>
              <a:r>
                <a:rPr lang="fr-FR" dirty="0" smtClean="0">
                  <a:latin typeface="Calibri" panose="020F0502020204030204" pitchFamily="34" charset="0"/>
                </a:rPr>
                <a:t> </a:t>
              </a:r>
              <a:endParaRPr lang="fr-FR" dirty="0">
                <a:latin typeface="Calibri" panose="020F0502020204030204" pitchFamily="34" charset="0"/>
              </a:endParaRPr>
            </a:p>
          </p:txBody>
        </p:sp>
        <p:sp>
          <p:nvSpPr>
            <p:cNvPr id="13" name="ZoneTexte 12"/>
            <p:cNvSpPr txBox="1"/>
            <p:nvPr/>
          </p:nvSpPr>
          <p:spPr>
            <a:xfrm>
              <a:off x="6300192" y="2780928"/>
              <a:ext cx="2808312" cy="276999"/>
            </a:xfrm>
            <a:prstGeom prst="rect">
              <a:avLst/>
            </a:prstGeom>
            <a:noFill/>
          </p:spPr>
          <p:txBody>
            <a:bodyPr wrap="square" lIns="36000" tIns="0" rIns="36000" bIns="0" rtlCol="0">
              <a:spAutoFit/>
            </a:bodyPr>
            <a:lstStyle/>
            <a:p>
              <a:r>
                <a:rPr lang="en-US" i="1" dirty="0">
                  <a:latin typeface="Calibri" panose="020F0502020204030204" pitchFamily="34" charset="0"/>
                </a:rPr>
                <a:t>u</a:t>
              </a:r>
              <a:r>
                <a:rPr lang="en-US" i="1" dirty="0" smtClean="0">
                  <a:latin typeface="Calibri" panose="020F0502020204030204" pitchFamily="34" charset="0"/>
                </a:rPr>
                <a:t>ndecided</a:t>
              </a:r>
              <a:r>
                <a:rPr lang="en-US" dirty="0" smtClean="0">
                  <a:latin typeface="Calibri" panose="020F0502020204030204" pitchFamily="34" charset="0"/>
                </a:rPr>
                <a:t>    </a:t>
              </a:r>
              <a:r>
                <a:rPr lang="en-US" dirty="0" err="1" smtClean="0">
                  <a:latin typeface="Calibri" panose="020F0502020204030204" pitchFamily="34" charset="0"/>
                </a:rPr>
                <a:t>iff</a:t>
              </a:r>
              <a:r>
                <a:rPr lang="en-US" dirty="0" smtClean="0">
                  <a:latin typeface="Calibri" panose="020F0502020204030204" pitchFamily="34" charset="0"/>
                </a:rPr>
                <a:t> </a:t>
              </a:r>
              <a:r>
                <a:rPr lang="fr-FR" i="1" dirty="0" smtClean="0">
                  <a:latin typeface="Calibri" panose="020F0502020204030204" pitchFamily="34" charset="0"/>
                </a:rPr>
                <a:t>a = false</a:t>
              </a:r>
              <a:endParaRPr lang="en-US" i="1" dirty="0">
                <a:latin typeface="Calibri" panose="020F0502020204030204" pitchFamily="34" charset="0"/>
              </a:endParaRPr>
            </a:p>
          </p:txBody>
        </p:sp>
        <p:sp>
          <p:nvSpPr>
            <p:cNvPr id="14" name="ZoneTexte 13"/>
            <p:cNvSpPr txBox="1"/>
            <p:nvPr/>
          </p:nvSpPr>
          <p:spPr>
            <a:xfrm>
              <a:off x="6300192" y="3069406"/>
              <a:ext cx="2808312" cy="276999"/>
            </a:xfrm>
            <a:prstGeom prst="rect">
              <a:avLst/>
            </a:prstGeom>
            <a:noFill/>
          </p:spPr>
          <p:txBody>
            <a:bodyPr wrap="square" lIns="36000" tIns="0" rIns="36000" bIns="0" rtlCol="0">
              <a:spAutoFit/>
            </a:bodyPr>
            <a:lstStyle/>
            <a:p>
              <a:r>
                <a:rPr lang="en-US" dirty="0">
                  <a:latin typeface="Calibri" panose="020F0502020204030204" pitchFamily="34" charset="0"/>
                </a:rPr>
                <a:t>ϕ </a:t>
              </a:r>
              <a:r>
                <a:rPr lang="en-US" i="1" dirty="0" smtClean="0">
                  <a:latin typeface="Calibri" panose="020F0502020204030204" pitchFamily="34" charset="0"/>
                </a:rPr>
                <a:t>	     </a:t>
              </a:r>
              <a:r>
                <a:rPr lang="en-US" dirty="0" err="1" smtClean="0">
                  <a:latin typeface="Calibri" panose="020F0502020204030204" pitchFamily="34" charset="0"/>
                </a:rPr>
                <a:t>iff</a:t>
              </a:r>
              <a:r>
                <a:rPr lang="en-US" dirty="0" smtClean="0">
                  <a:latin typeface="Calibri" panose="020F0502020204030204" pitchFamily="34" charset="0"/>
                </a:rPr>
                <a:t> </a:t>
              </a:r>
              <a:r>
                <a:rPr lang="fr-FR" i="1" dirty="0" smtClean="0">
                  <a:latin typeface="Calibri" panose="020F0502020204030204" pitchFamily="34" charset="0"/>
                </a:rPr>
                <a:t>a = </a:t>
              </a:r>
              <a:r>
                <a:rPr lang="en-US" i="1" dirty="0" smtClean="0">
                  <a:latin typeface="Calibri" panose="020F0502020204030204" pitchFamily="34" charset="0"/>
                </a:rPr>
                <a:t>true</a:t>
              </a:r>
              <a:endParaRPr lang="en-US" i="1" dirty="0">
                <a:latin typeface="Calibri" panose="020F0502020204030204" pitchFamily="34" charset="0"/>
              </a:endParaRPr>
            </a:p>
          </p:txBody>
        </p:sp>
        <p:sp>
          <p:nvSpPr>
            <p:cNvPr id="15" name="Accolade ouvrante 14"/>
            <p:cNvSpPr/>
            <p:nvPr/>
          </p:nvSpPr>
          <p:spPr>
            <a:xfrm>
              <a:off x="6077039" y="2800560"/>
              <a:ext cx="216024" cy="545845"/>
            </a:xfrm>
            <a:prstGeom prst="leftBrace">
              <a:avLst/>
            </a:prstGeom>
            <a:ln>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17" name="ZoneTexte 16"/>
          <p:cNvSpPr txBox="1"/>
          <p:nvPr/>
        </p:nvSpPr>
        <p:spPr>
          <a:xfrm>
            <a:off x="125262" y="1950400"/>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Filter operator</a:t>
            </a:r>
          </a:p>
        </p:txBody>
      </p:sp>
      <p:grpSp>
        <p:nvGrpSpPr>
          <p:cNvPr id="31" name="Groupe 30"/>
          <p:cNvGrpSpPr/>
          <p:nvPr/>
        </p:nvGrpSpPr>
        <p:grpSpPr>
          <a:xfrm>
            <a:off x="395288" y="3341869"/>
            <a:ext cx="5184824" cy="1023235"/>
            <a:chOff x="4678987" y="182809"/>
            <a:chExt cx="5099832" cy="1023235"/>
          </a:xfrm>
        </p:grpSpPr>
        <p:sp>
          <p:nvSpPr>
            <p:cNvPr id="33" name="ZoneTexte 32"/>
            <p:cNvSpPr txBox="1"/>
            <p:nvPr/>
          </p:nvSpPr>
          <p:spPr>
            <a:xfrm>
              <a:off x="4678987" y="182809"/>
              <a:ext cx="5099832" cy="553998"/>
            </a:xfrm>
            <a:prstGeom prst="rect">
              <a:avLst/>
            </a:prstGeom>
            <a:noFill/>
          </p:spPr>
          <p:txBody>
            <a:bodyPr wrap="square" lIns="36000" tIns="0" rIns="36000" bIns="0" rtlCol="0">
              <a:spAutoFit/>
            </a:bodyPr>
            <a:lstStyle/>
            <a:p>
              <a:r>
                <a:rPr lang="en-US" dirty="0" smtClean="0">
                  <a:latin typeface="Calibri" panose="020F0502020204030204" pitchFamily="34" charset="0"/>
                </a:rPr>
                <a:t>a and ϕ represent resp. the values of a 2-valued and a 4-valued Boolean variable at different instants in time</a:t>
              </a:r>
              <a:endParaRPr lang="fr-FR" dirty="0">
                <a:latin typeface="Calibri" panose="020F0502020204030204" pitchFamily="34" charset="0"/>
              </a:endParaRPr>
            </a:p>
          </p:txBody>
        </p:sp>
        <p:cxnSp>
          <p:nvCxnSpPr>
            <p:cNvPr id="34" name="Connecteur droit avec flèche 33"/>
            <p:cNvCxnSpPr/>
            <p:nvPr/>
          </p:nvCxnSpPr>
          <p:spPr>
            <a:xfrm>
              <a:off x="5292080" y="898267"/>
              <a:ext cx="3312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6148791" y="836712"/>
              <a:ext cx="290434" cy="369332"/>
            </a:xfrm>
            <a:prstGeom prst="rect">
              <a:avLst/>
            </a:prstGeom>
          </p:spPr>
          <p:txBody>
            <a:bodyPr wrap="none">
              <a:spAutoFit/>
            </a:bodyPr>
            <a:lstStyle/>
            <a:p>
              <a:r>
                <a:rPr lang="en-US" dirty="0" smtClean="0">
                  <a:latin typeface="Calibri" panose="020F0502020204030204" pitchFamily="34" charset="0"/>
                </a:rPr>
                <a:t>a</a:t>
              </a:r>
              <a:endParaRPr lang="fr-FR" baseline="-25000" dirty="0">
                <a:latin typeface="Calibri" panose="020F0502020204030204" pitchFamily="34" charset="0"/>
              </a:endParaRPr>
            </a:p>
          </p:txBody>
        </p:sp>
        <p:sp>
          <p:nvSpPr>
            <p:cNvPr id="36" name="Rectangle 35"/>
            <p:cNvSpPr/>
            <p:nvPr/>
          </p:nvSpPr>
          <p:spPr>
            <a:xfrm>
              <a:off x="7219047" y="836712"/>
              <a:ext cx="329851" cy="369332"/>
            </a:xfrm>
            <a:prstGeom prst="rect">
              <a:avLst/>
            </a:prstGeom>
          </p:spPr>
          <p:txBody>
            <a:bodyPr wrap="none">
              <a:spAutoFit/>
            </a:bodyPr>
            <a:lstStyle/>
            <a:p>
              <a:r>
                <a:rPr lang="en-US" dirty="0" smtClean="0">
                  <a:latin typeface="Calibri" panose="020F0502020204030204" pitchFamily="34" charset="0"/>
                </a:rPr>
                <a:t>ϕ</a:t>
              </a:r>
              <a:endParaRPr lang="fr-FR" baseline="-25000" dirty="0">
                <a:latin typeface="Calibri" panose="020F0502020204030204" pitchFamily="34" charset="0"/>
              </a:endParaRPr>
            </a:p>
          </p:txBody>
        </p:sp>
        <p:cxnSp>
          <p:nvCxnSpPr>
            <p:cNvPr id="37" name="Connecteur droit 36"/>
            <p:cNvCxnSpPr/>
            <p:nvPr/>
          </p:nvCxnSpPr>
          <p:spPr>
            <a:xfrm>
              <a:off x="6293063" y="774856"/>
              <a:ext cx="1" cy="123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a:off x="7380312" y="764704"/>
              <a:ext cx="1" cy="123411"/>
            </a:xfrm>
            <a:prstGeom prst="line">
              <a:avLst/>
            </a:prstGeom>
          </p:spPr>
          <p:style>
            <a:lnRef idx="1">
              <a:schemeClr val="accent1"/>
            </a:lnRef>
            <a:fillRef idx="0">
              <a:schemeClr val="accent1"/>
            </a:fillRef>
            <a:effectRef idx="0">
              <a:schemeClr val="accent1"/>
            </a:effectRef>
            <a:fontRef idx="minor">
              <a:schemeClr val="tx1"/>
            </a:fontRef>
          </p:style>
        </p:cxnSp>
      </p:grpSp>
      <p:sp>
        <p:nvSpPr>
          <p:cNvPr id="41" name="ZoneTexte 40"/>
          <p:cNvSpPr txBox="1"/>
          <p:nvPr/>
        </p:nvSpPr>
        <p:spPr>
          <a:xfrm>
            <a:off x="539552" y="1376399"/>
            <a:ext cx="5206592" cy="307777"/>
          </a:xfrm>
          <a:prstGeom prst="rect">
            <a:avLst/>
          </a:prstGeom>
          <a:noFill/>
        </p:spPr>
        <p:txBody>
          <a:bodyPr wrap="square" lIns="36000" tIns="0" rIns="36000" bIns="0" rtlCol="0">
            <a:spAutoFit/>
          </a:bodyPr>
          <a:lstStyle/>
          <a:p>
            <a:pPr algn="ctr">
              <a:spcAft>
                <a:spcPts val="1200"/>
              </a:spcAft>
            </a:pPr>
            <a:r>
              <a:rPr lang="el-GR" sz="2000" dirty="0">
                <a:latin typeface="Calibri" panose="020F0502020204030204" pitchFamily="34" charset="0"/>
              </a:rPr>
              <a:t>ϕ := ϕ | </a:t>
            </a:r>
            <a:r>
              <a:rPr lang="el-GR" sz="2000" dirty="0">
                <a:latin typeface="Calibri" panose="020F0502020204030204" pitchFamily="34" charset="0"/>
                <a:sym typeface="Symbol" panose="05050102010706020507" pitchFamily="18" charset="2"/>
              </a:rPr>
              <a:t></a:t>
            </a:r>
            <a:r>
              <a:rPr lang="el-GR" sz="2000" dirty="0" smtClean="0">
                <a:latin typeface="Calibri" panose="020F0502020204030204" pitchFamily="34" charset="0"/>
              </a:rPr>
              <a:t> </a:t>
            </a:r>
            <a:r>
              <a:rPr lang="el-GR" sz="2000" dirty="0">
                <a:latin typeface="Calibri" panose="020F0502020204030204" pitchFamily="34" charset="0"/>
              </a:rPr>
              <a:t>ϕ | </a:t>
            </a:r>
            <a:r>
              <a:rPr lang="fr-FR" sz="2000" i="1" dirty="0" smtClean="0">
                <a:latin typeface="Calibri" panose="020F0502020204030204" pitchFamily="34" charset="0"/>
                <a:sym typeface="Symbol" panose="05050102010706020507" pitchFamily="18" charset="2"/>
              </a:rPr>
              <a:t>d </a:t>
            </a:r>
            <a:r>
              <a:rPr lang="el-GR" sz="2000" dirty="0" smtClean="0">
                <a:latin typeface="Calibri" panose="020F0502020204030204" pitchFamily="34" charset="0"/>
              </a:rPr>
              <a:t>ϕ |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a:t>
            </a:r>
            <a:r>
              <a:rPr lang="en-US" sz="2000" dirty="0">
                <a:latin typeface="Calibri" panose="020F0502020204030204" pitchFamily="34" charset="0"/>
              </a:rPr>
              <a:t>x </a:t>
            </a:r>
            <a:r>
              <a:rPr lang="el-GR" sz="2000" dirty="0" smtClean="0">
                <a:latin typeface="Calibri" panose="020F0502020204030204" pitchFamily="34" charset="0"/>
              </a:rPr>
              <a:t>ϕ</a:t>
            </a:r>
            <a:r>
              <a:rPr lang="el-GR" sz="2000" baseline="-25000" dirty="0" smtClean="0">
                <a:latin typeface="Calibri" panose="020F0502020204030204" pitchFamily="34" charset="0"/>
              </a:rPr>
              <a:t>2</a:t>
            </a:r>
            <a:r>
              <a:rPr lang="fr-FR" sz="2000" baseline="-25000" dirty="0" smtClean="0">
                <a:latin typeface="Calibri" panose="020F0502020204030204" pitchFamily="34" charset="0"/>
              </a:rPr>
              <a:t> </a:t>
            </a:r>
            <a:r>
              <a:rPr lang="el-GR" sz="2000" dirty="0" smtClean="0">
                <a:latin typeface="Calibri" panose="020F0502020204030204" pitchFamily="34" charset="0"/>
              </a:rPr>
              <a:t>|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 ϕ</a:t>
            </a:r>
            <a:r>
              <a:rPr lang="el-GR" sz="2000" baseline="-25000" dirty="0">
                <a:latin typeface="Calibri" panose="020F0502020204030204" pitchFamily="34" charset="0"/>
              </a:rPr>
              <a:t>2</a:t>
            </a:r>
            <a:r>
              <a:rPr lang="el-GR" sz="2000" dirty="0">
                <a:latin typeface="Calibri" panose="020F0502020204030204" pitchFamily="34" charset="0"/>
              </a:rPr>
              <a:t> | ϕ</a:t>
            </a:r>
            <a:r>
              <a:rPr lang="el-GR" sz="2000" baseline="-25000" dirty="0">
                <a:latin typeface="Calibri" panose="020F0502020204030204" pitchFamily="34" charset="0"/>
              </a:rPr>
              <a:t>1</a:t>
            </a:r>
            <a:r>
              <a:rPr lang="el-GR" sz="2000" dirty="0">
                <a:latin typeface="Calibri" panose="020F0502020204030204" pitchFamily="34" charset="0"/>
              </a:rPr>
              <a:t> + </a:t>
            </a:r>
            <a:r>
              <a:rPr lang="el-GR" sz="2000" dirty="0" smtClean="0">
                <a:latin typeface="Calibri" panose="020F0502020204030204" pitchFamily="34" charset="0"/>
              </a:rPr>
              <a:t>ϕ</a:t>
            </a:r>
            <a:r>
              <a:rPr lang="el-GR" sz="2000" baseline="-25000" dirty="0" smtClean="0">
                <a:latin typeface="Calibri" panose="020F0502020204030204" pitchFamily="34" charset="0"/>
              </a:rPr>
              <a:t>2</a:t>
            </a:r>
            <a:endParaRPr lang="fr-FR" sz="2000" dirty="0" smtClean="0">
              <a:latin typeface="Calibri" panose="020F0502020204030204" pitchFamily="34" charset="0"/>
            </a:endParaRPr>
          </a:p>
        </p:txBody>
      </p:sp>
      <p:graphicFrame>
        <p:nvGraphicFramePr>
          <p:cNvPr id="18" name="Tableau 17"/>
          <p:cNvGraphicFramePr>
            <a:graphicFrameLocks noGrp="1"/>
          </p:cNvGraphicFramePr>
          <p:nvPr>
            <p:extLst>
              <p:ext uri="{D42A27DB-BD31-4B8C-83A1-F6EECF244321}">
                <p14:modId xmlns:p14="http://schemas.microsoft.com/office/powerpoint/2010/main" val="153368577"/>
              </p:ext>
            </p:extLst>
          </p:nvPr>
        </p:nvGraphicFramePr>
        <p:xfrm>
          <a:off x="374098" y="4566797"/>
          <a:ext cx="6695504" cy="1438307"/>
        </p:xfrm>
        <a:graphic>
          <a:graphicData uri="http://schemas.openxmlformats.org/drawingml/2006/table">
            <a:tbl>
              <a:tblPr firstRow="1" firstCol="1" bandRow="1">
                <a:tableStyleId>{5C22544A-7EE6-4342-B048-85BDC9FD1C3A}</a:tableStyleId>
              </a:tblPr>
              <a:tblGrid>
                <a:gridCol w="1363028">
                  <a:extLst>
                    <a:ext uri="{9D8B030D-6E8A-4147-A177-3AD203B41FA5}">
                      <a16:colId xmlns="" xmlns:a16="http://schemas.microsoft.com/office/drawing/2014/main" val="20000"/>
                    </a:ext>
                  </a:extLst>
                </a:gridCol>
                <a:gridCol w="1326515">
                  <a:extLst>
                    <a:ext uri="{9D8B030D-6E8A-4147-A177-3AD203B41FA5}">
                      <a16:colId xmlns="" xmlns:a16="http://schemas.microsoft.com/office/drawing/2014/main" val="20001"/>
                    </a:ext>
                  </a:extLst>
                </a:gridCol>
                <a:gridCol w="1326515">
                  <a:extLst>
                    <a:ext uri="{9D8B030D-6E8A-4147-A177-3AD203B41FA5}">
                      <a16:colId xmlns="" xmlns:a16="http://schemas.microsoft.com/office/drawing/2014/main" val="20002"/>
                    </a:ext>
                  </a:extLst>
                </a:gridCol>
                <a:gridCol w="1350328">
                  <a:extLst>
                    <a:ext uri="{9D8B030D-6E8A-4147-A177-3AD203B41FA5}">
                      <a16:colId xmlns="" xmlns:a16="http://schemas.microsoft.com/office/drawing/2014/main" val="20003"/>
                    </a:ext>
                  </a:extLst>
                </a:gridCol>
                <a:gridCol w="1329118">
                  <a:extLst>
                    <a:ext uri="{9D8B030D-6E8A-4147-A177-3AD203B41FA5}">
                      <a16:colId xmlns="" xmlns:a16="http://schemas.microsoft.com/office/drawing/2014/main" val="20004"/>
                    </a:ext>
                  </a:extLst>
                </a:gridCol>
              </a:tblGrid>
              <a:tr h="360040">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kern="1200" dirty="0" smtClean="0">
                          <a:solidFill>
                            <a:schemeClr val="bg1"/>
                          </a:solidFill>
                          <a:latin typeface="Calibri" panose="020F0502020204030204" pitchFamily="34" charset="0"/>
                          <a:ea typeface="+mn-ea"/>
                          <a:cs typeface="+mn-cs"/>
                        </a:rPr>
                        <a:t>x</a:t>
                      </a:r>
                      <a:endParaRPr lang="fr-FR" sz="1800" b="1" kern="1200" dirty="0">
                        <a:solidFill>
                          <a:schemeClr val="bg1"/>
                        </a:solidFill>
                        <a:latin typeface="Calibri" panose="020F0502020204030204" pitchFamily="34" charset="0"/>
                        <a:ea typeface="+mn-ea"/>
                        <a:cs typeface="+mn-cs"/>
                      </a:endParaRPr>
                    </a:p>
                  </a:txBody>
                  <a:tcPr marL="68580" marR="68580" marT="0" marB="0" anchor="ctr">
                    <a:solidFill>
                      <a:srgbClr val="00B0F0"/>
                    </a:solidFill>
                  </a:tcPr>
                </a:tc>
                <a:tc gridSpan="4">
                  <a:txBody>
                    <a:bodyPr/>
                    <a:lstStyle/>
                    <a:p>
                      <a:pPr marL="0" indent="182880" algn="l" defTabSz="914400" rtl="0" eaLnBrk="1" latinLnBrk="0" hangingPunct="1">
                        <a:lnSpc>
                          <a:spcPct val="95000"/>
                        </a:lnSpc>
                        <a:spcBef>
                          <a:spcPts val="100"/>
                        </a:spcBef>
                        <a:spcAft>
                          <a:spcPts val="100"/>
                        </a:spcAft>
                        <a:tabLst>
                          <a:tab pos="182880" algn="l"/>
                        </a:tabLst>
                      </a:pPr>
                      <a:r>
                        <a:rPr lang="en-US" sz="1800" b="1" kern="1200" noProof="0" dirty="0" smtClean="0">
                          <a:solidFill>
                            <a:schemeClr val="tx1"/>
                          </a:solidFill>
                          <a:latin typeface="Calibri" panose="020F0502020204030204" pitchFamily="34" charset="0"/>
                          <a:ea typeface="+mn-ea"/>
                          <a:cs typeface="+mn-cs"/>
                        </a:rPr>
                        <a:t>Filter</a:t>
                      </a:r>
                      <a:endParaRPr lang="en-US" sz="1800" b="1" kern="1200" noProof="0" dirty="0">
                        <a:solidFill>
                          <a:schemeClr val="tx1"/>
                        </a:solidFill>
                        <a:latin typeface="Calibri" panose="020F0502020204030204" pitchFamily="34" charset="0"/>
                        <a:ea typeface="+mn-ea"/>
                        <a:cs typeface="+mn-cs"/>
                      </a:endParaRPr>
                    </a:p>
                  </a:txBody>
                  <a:tcPr marL="68580" marR="68580" marT="0" marB="0" anchor="ctr">
                    <a:noFill/>
                  </a:tcPr>
                </a:tc>
                <a:tc hMerge="1">
                  <a:txBody>
                    <a:bodyPr/>
                    <a:lstStyle/>
                    <a:p>
                      <a:pPr marL="0" indent="182880" algn="ctr" defTabSz="914400" rtl="0" eaLnBrk="1" latinLnBrk="0" hangingPunct="1">
                        <a:lnSpc>
                          <a:spcPct val="95000"/>
                        </a:lnSpc>
                        <a:spcBef>
                          <a:spcPts val="100"/>
                        </a:spcBef>
                        <a:spcAft>
                          <a:spcPts val="100"/>
                        </a:spcAft>
                        <a:tabLst>
                          <a:tab pos="182880" algn="l"/>
                        </a:tabLst>
                      </a:pPr>
                      <a:endParaRPr lang="fr-FR" sz="1800" b="1" kern="1200" dirty="0">
                        <a:solidFill>
                          <a:schemeClr val="bg1"/>
                        </a:solidFill>
                        <a:latin typeface="Calibri" panose="020F0502020204030204" pitchFamily="34" charset="0"/>
                        <a:ea typeface="+mn-ea"/>
                        <a:cs typeface="+mn-cs"/>
                      </a:endParaRPr>
                    </a:p>
                  </a:txBody>
                  <a:tcPr marL="68580" marR="68580" marT="0" marB="0" anchor="ctr">
                    <a:noFill/>
                  </a:tcPr>
                </a:tc>
                <a:tc hMerge="1">
                  <a:txBody>
                    <a:bodyPr/>
                    <a:lstStyle/>
                    <a:p>
                      <a:pPr marL="0" indent="182880" algn="ctr" defTabSz="914400" rtl="0" eaLnBrk="1" latinLnBrk="0" hangingPunct="1">
                        <a:lnSpc>
                          <a:spcPct val="95000"/>
                        </a:lnSpc>
                        <a:spcBef>
                          <a:spcPts val="100"/>
                        </a:spcBef>
                        <a:spcAft>
                          <a:spcPts val="100"/>
                        </a:spcAft>
                        <a:tabLst>
                          <a:tab pos="182880" algn="l"/>
                        </a:tabLst>
                      </a:pPr>
                      <a:endParaRPr lang="fr-FR" sz="1800" b="1" kern="1200" dirty="0">
                        <a:solidFill>
                          <a:schemeClr val="bg1"/>
                        </a:solidFill>
                        <a:latin typeface="Calibri" panose="020F0502020204030204" pitchFamily="34" charset="0"/>
                        <a:ea typeface="+mn-ea"/>
                        <a:cs typeface="+mn-cs"/>
                      </a:endParaRPr>
                    </a:p>
                  </a:txBody>
                  <a:tcPr marL="68580" marR="68580" marT="0" marB="0" anchor="ctr">
                    <a:noFill/>
                  </a:tcPr>
                </a:tc>
                <a:tc hMerge="1">
                  <a:txBody>
                    <a:bodyPr/>
                    <a:lstStyle/>
                    <a:p>
                      <a:pPr marL="0" indent="182880" algn="ctr" defTabSz="914400" rtl="0" eaLnBrk="1" latinLnBrk="0" hangingPunct="1">
                        <a:lnSpc>
                          <a:spcPct val="95000"/>
                        </a:lnSpc>
                        <a:spcBef>
                          <a:spcPts val="100"/>
                        </a:spcBef>
                        <a:spcAft>
                          <a:spcPts val="100"/>
                        </a:spcAft>
                        <a:tabLst>
                          <a:tab pos="182880" algn="l"/>
                        </a:tabLst>
                      </a:pPr>
                      <a:endParaRPr lang="fr-FR" sz="1800" b="1" kern="1200" dirty="0">
                        <a:solidFill>
                          <a:schemeClr val="bg1"/>
                        </a:solidFill>
                        <a:latin typeface="Calibri" panose="020F0502020204030204" pitchFamily="34" charset="0"/>
                        <a:ea typeface="+mn-ea"/>
                        <a:cs typeface="+mn-cs"/>
                      </a:endParaRPr>
                    </a:p>
                  </a:txBody>
                  <a:tcPr marL="68580" marR="68580" marT="0" marB="0" anchor="ctr">
                    <a:noFill/>
                  </a:tcPr>
                </a:tc>
                <a:extLst>
                  <a:ext uri="{0D108BD9-81ED-4DB2-BD59-A6C34878D82A}">
                    <a16:rowId xmlns="" xmlns:a16="http://schemas.microsoft.com/office/drawing/2014/main" val="10000"/>
                  </a:ext>
                </a:extLst>
              </a:tr>
              <a:tr h="375339">
                <a:tc>
                  <a:txBody>
                    <a:bodyPr/>
                    <a:lstStyle/>
                    <a:p>
                      <a:pPr marL="0" indent="182880" algn="ctr" defTabSz="914400" rtl="0" eaLnBrk="1" latinLnBrk="0" hangingPunct="1">
                        <a:lnSpc>
                          <a:spcPct val="95000"/>
                        </a:lnSpc>
                        <a:spcBef>
                          <a:spcPts val="100"/>
                        </a:spcBef>
                        <a:spcAft>
                          <a:spcPts val="0"/>
                        </a:spcAft>
                        <a:tabLst>
                          <a:tab pos="182880" algn="l"/>
                        </a:tabLst>
                      </a:pPr>
                      <a:r>
                        <a:rPr lang="en-US" sz="1800" b="1" i="1" kern="1200" dirty="0" smtClean="0">
                          <a:solidFill>
                            <a:schemeClr val="bg1"/>
                          </a:solidFill>
                          <a:latin typeface="Calibri" panose="020F0502020204030204" pitchFamily="34" charset="0"/>
                          <a:ea typeface="+mn-ea"/>
                          <a:cs typeface="+mn-cs"/>
                        </a:rPr>
                        <a:t>a</a:t>
                      </a:r>
                      <a:r>
                        <a:rPr lang="en-US" sz="1800" b="1" kern="1200" dirty="0" smtClean="0">
                          <a:solidFill>
                            <a:schemeClr val="bg1"/>
                          </a:solidFill>
                          <a:latin typeface="Calibri" panose="020F0502020204030204" pitchFamily="34" charset="0"/>
                          <a:ea typeface="+mn-ea"/>
                          <a:cs typeface="+mn-cs"/>
                        </a:rPr>
                        <a:t> x ϕ</a:t>
                      </a:r>
                      <a:endParaRPr lang="fr-FR" sz="1800" b="1" kern="12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true</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false</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undecided</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undefined</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extLst>
                  <a:ext uri="{0D108BD9-81ED-4DB2-BD59-A6C34878D82A}">
                    <a16:rowId xmlns="" xmlns:a16="http://schemas.microsoft.com/office/drawing/2014/main" val="10001"/>
                  </a:ext>
                </a:extLst>
              </a:tr>
              <a:tr h="370316">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true</a:t>
                      </a:r>
                      <a:endParaRPr lang="fr-FR" sz="18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true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smtClean="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smtClean="0">
                          <a:solidFill>
                            <a:schemeClr val="tx1"/>
                          </a:solidFill>
                          <a:latin typeface="Calibri" panose="020F0502020204030204" pitchFamily="34" charset="0"/>
                          <a:ea typeface="+mn-ea"/>
                          <a:cs typeface="+mn-cs"/>
                        </a:rPr>
                        <a:t>undefined</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2"/>
                  </a:ext>
                </a:extLst>
              </a:tr>
              <a:tr h="332612">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false</a:t>
                      </a:r>
                      <a:endParaRPr lang="fr-FR" sz="18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smtClean="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smtClean="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smtClean="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smtClean="0">
                          <a:solidFill>
                            <a:schemeClr val="tx1"/>
                          </a:solidFill>
                          <a:latin typeface="Calibri" panose="020F0502020204030204" pitchFamily="34" charset="0"/>
                          <a:ea typeface="+mn-ea"/>
                          <a:cs typeface="+mn-cs"/>
                        </a:rPr>
                        <a:t>undefined</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3594754400"/>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5261" y="1125538"/>
            <a:ext cx="8353425" cy="4857750"/>
          </a:xfrm>
        </p:spPr>
        <p:txBody>
          <a:bodyPr/>
          <a:lstStyle/>
          <a:p>
            <a:r>
              <a:rPr lang="en-GB" b="0" dirty="0" err="1"/>
              <a:t>Bouskela</a:t>
            </a:r>
            <a:r>
              <a:rPr lang="en-GB" b="0" dirty="0"/>
              <a:t> D., Nguyen T. and </a:t>
            </a:r>
            <a:r>
              <a:rPr lang="en-GB" b="0" dirty="0" err="1"/>
              <a:t>Jardin</a:t>
            </a:r>
            <a:r>
              <a:rPr lang="en-GB" b="0" dirty="0"/>
              <a:t> A. (2017), “Toward a Rigorous Approach for Verifying Cyber-Physical Systems Against Requirements,” Canadian J. of Electrical and Computer Engineering, Vol. 40-2, pp. 66-73.</a:t>
            </a:r>
            <a:endParaRPr lang="fr-FR" b="0" dirty="0"/>
          </a:p>
          <a:p>
            <a:r>
              <a:rPr lang="en-GB" b="0" dirty="0" err="1"/>
              <a:t>Bouskela</a:t>
            </a:r>
            <a:r>
              <a:rPr lang="en-GB" b="0" dirty="0"/>
              <a:t> D. and </a:t>
            </a:r>
            <a:r>
              <a:rPr lang="en-GB" b="0" dirty="0" err="1"/>
              <a:t>Jardin</a:t>
            </a:r>
            <a:r>
              <a:rPr lang="en-GB" b="0" dirty="0"/>
              <a:t> (2018), “ETL: A New Temporal Language for the Verification of Cyber-Physical Systems,” 2018 Annual IEEE International Systems Conference (</a:t>
            </a:r>
            <a:r>
              <a:rPr lang="en-GB" b="0" dirty="0" err="1"/>
              <a:t>SysCon</a:t>
            </a:r>
            <a:r>
              <a:rPr lang="en-GB" b="0" dirty="0" smtClean="0"/>
              <a:t>).</a:t>
            </a:r>
          </a:p>
          <a:p>
            <a:r>
              <a:rPr lang="it-IT" b="0" dirty="0" smtClean="0"/>
              <a:t>Bouskela D., Falcone A., Garro A., J</a:t>
            </a:r>
            <a:r>
              <a:rPr lang="fr-FR" b="0" dirty="0" smtClean="0"/>
              <a:t>ardin A., </a:t>
            </a:r>
            <a:r>
              <a:rPr lang="fr-FR" b="0" dirty="0" err="1" smtClean="0"/>
              <a:t>Otter</a:t>
            </a:r>
            <a:r>
              <a:rPr lang="fr-FR" b="0" dirty="0" smtClean="0"/>
              <a:t> M., Nguyen T., </a:t>
            </a:r>
            <a:r>
              <a:rPr lang="fr-FR" b="0" dirty="0"/>
              <a:t>and </a:t>
            </a:r>
            <a:r>
              <a:rPr lang="fr-FR" b="0" dirty="0" smtClean="0"/>
              <a:t>Tundis A. (2020), </a:t>
            </a:r>
            <a:r>
              <a:rPr lang="en-GB" b="0" dirty="0" smtClean="0"/>
              <a:t>“</a:t>
            </a:r>
            <a:r>
              <a:rPr lang="en-US" b="0" dirty="0" smtClean="0"/>
              <a:t>Formal </a:t>
            </a:r>
            <a:r>
              <a:rPr lang="en-US" b="0" dirty="0"/>
              <a:t>Requirements Modeling for </a:t>
            </a:r>
            <a:r>
              <a:rPr lang="en-US" b="0" dirty="0" smtClean="0"/>
              <a:t>Cyber-Physical </a:t>
            </a:r>
            <a:r>
              <a:rPr lang="fr-FR" b="0" dirty="0" err="1" smtClean="0"/>
              <a:t>Systems</a:t>
            </a:r>
            <a:r>
              <a:rPr lang="fr-FR" b="0" dirty="0" smtClean="0"/>
              <a:t> Engineering,</a:t>
            </a:r>
            <a:r>
              <a:rPr lang="en-GB" b="0" dirty="0" smtClean="0"/>
              <a:t>” to be published.</a:t>
            </a:r>
            <a:endParaRPr lang="fr-FR" b="0" dirty="0"/>
          </a:p>
        </p:txBody>
      </p:sp>
      <p:sp>
        <p:nvSpPr>
          <p:cNvPr id="2" name="Titre 1"/>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322941593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2636912"/>
            <a:ext cx="7560840" cy="1368152"/>
          </a:xfrm>
        </p:spPr>
        <p:txBody>
          <a:bodyPr/>
          <a:lstStyle/>
          <a:p>
            <a:pPr algn="ctr"/>
            <a:r>
              <a:rPr lang="en-US" dirty="0" smtClean="0"/>
              <a:t>Thank you for your attention</a:t>
            </a:r>
            <a:endParaRPr lang="en-US" dirty="0"/>
          </a:p>
        </p:txBody>
      </p:sp>
    </p:spTree>
    <p:extLst>
      <p:ext uri="{BB962C8B-B14F-4D97-AF65-F5344CB8AC3E}">
        <p14:creationId xmlns:p14="http://schemas.microsoft.com/office/powerpoint/2010/main" val="38189314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4-valued temporal operators</a:t>
            </a:r>
            <a:endParaRPr lang="en-US" dirty="0"/>
          </a:p>
        </p:txBody>
      </p:sp>
      <p:sp>
        <p:nvSpPr>
          <p:cNvPr id="12" name="ZoneTexte 11"/>
          <p:cNvSpPr txBox="1"/>
          <p:nvPr/>
        </p:nvSpPr>
        <p:spPr>
          <a:xfrm>
            <a:off x="125262" y="1969889"/>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Difference operator</a:t>
            </a:r>
          </a:p>
        </p:txBody>
      </p:sp>
      <p:grpSp>
        <p:nvGrpSpPr>
          <p:cNvPr id="4" name="Groupe 3"/>
          <p:cNvGrpSpPr/>
          <p:nvPr/>
        </p:nvGrpSpPr>
        <p:grpSpPr>
          <a:xfrm>
            <a:off x="449150" y="5134931"/>
            <a:ext cx="4320728" cy="976622"/>
            <a:chOff x="4703700" y="229422"/>
            <a:chExt cx="4320728" cy="976622"/>
          </a:xfrm>
        </p:grpSpPr>
        <p:sp>
          <p:nvSpPr>
            <p:cNvPr id="27" name="ZoneTexte 26"/>
            <p:cNvSpPr txBox="1"/>
            <p:nvPr/>
          </p:nvSpPr>
          <p:spPr>
            <a:xfrm>
              <a:off x="4703700" y="229422"/>
              <a:ext cx="4320728" cy="553998"/>
            </a:xfrm>
            <a:prstGeom prst="rect">
              <a:avLst/>
            </a:prstGeom>
            <a:noFill/>
          </p:spPr>
          <p:txBody>
            <a:bodyPr wrap="square" lIns="36000" tIns="0" rIns="36000" bIns="0" rtlCol="0">
              <a:spAutoFit/>
            </a:bodyPr>
            <a:lstStyle/>
            <a:p>
              <a:r>
                <a:rPr lang="en-US" dirty="0" smtClean="0">
                  <a:latin typeface="Calibri" panose="020F0502020204030204" pitchFamily="34" charset="0"/>
                </a:rPr>
                <a:t>ϕ</a:t>
              </a:r>
              <a:r>
                <a:rPr lang="en-US" baseline="-25000" dirty="0" smtClean="0">
                  <a:latin typeface="Calibri" panose="020F0502020204030204" pitchFamily="34" charset="0"/>
                </a:rPr>
                <a:t>1</a:t>
              </a:r>
              <a:r>
                <a:rPr lang="en-US" dirty="0" smtClean="0">
                  <a:latin typeface="Calibri" panose="020F0502020204030204" pitchFamily="34" charset="0"/>
                </a:rPr>
                <a:t> and ϕ</a:t>
              </a:r>
              <a:r>
                <a:rPr lang="en-US" baseline="-25000" dirty="0">
                  <a:latin typeface="Calibri" panose="020F0502020204030204" pitchFamily="34" charset="0"/>
                </a:rPr>
                <a:t>2</a:t>
              </a:r>
              <a:r>
                <a:rPr lang="en-US" dirty="0" smtClean="0">
                  <a:latin typeface="Calibri" panose="020F0502020204030204" pitchFamily="34" charset="0"/>
                </a:rPr>
                <a:t> represent the values of the same variable at different instants in time</a:t>
              </a:r>
              <a:endParaRPr lang="fr-FR" dirty="0">
                <a:latin typeface="Calibri" panose="020F0502020204030204" pitchFamily="34" charset="0"/>
              </a:endParaRPr>
            </a:p>
          </p:txBody>
        </p:sp>
        <p:cxnSp>
          <p:nvCxnSpPr>
            <p:cNvPr id="28" name="Connecteur droit avec flèche 27"/>
            <p:cNvCxnSpPr/>
            <p:nvPr/>
          </p:nvCxnSpPr>
          <p:spPr>
            <a:xfrm>
              <a:off x="5292080" y="898267"/>
              <a:ext cx="3312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097393" y="836712"/>
              <a:ext cx="413896" cy="369332"/>
            </a:xfrm>
            <a:prstGeom prst="rect">
              <a:avLst/>
            </a:prstGeom>
          </p:spPr>
          <p:txBody>
            <a:bodyPr wrap="none">
              <a:spAutoFit/>
            </a:bodyPr>
            <a:lstStyle/>
            <a:p>
              <a:r>
                <a:rPr lang="en-US" dirty="0">
                  <a:latin typeface="Calibri" panose="020F0502020204030204" pitchFamily="34" charset="0"/>
                </a:rPr>
                <a:t>ϕ</a:t>
              </a:r>
              <a:r>
                <a:rPr lang="en-US" baseline="-25000" dirty="0">
                  <a:latin typeface="Calibri" panose="020F0502020204030204" pitchFamily="34" charset="0"/>
                </a:rPr>
                <a:t>1</a:t>
              </a:r>
              <a:endParaRPr lang="fr-FR" baseline="-25000" dirty="0">
                <a:latin typeface="Calibri" panose="020F0502020204030204" pitchFamily="34" charset="0"/>
              </a:endParaRPr>
            </a:p>
          </p:txBody>
        </p:sp>
        <p:sp>
          <p:nvSpPr>
            <p:cNvPr id="30" name="Rectangle 29"/>
            <p:cNvSpPr/>
            <p:nvPr/>
          </p:nvSpPr>
          <p:spPr>
            <a:xfrm>
              <a:off x="7165797" y="836712"/>
              <a:ext cx="413896" cy="369332"/>
            </a:xfrm>
            <a:prstGeom prst="rect">
              <a:avLst/>
            </a:prstGeom>
          </p:spPr>
          <p:txBody>
            <a:bodyPr wrap="none">
              <a:spAutoFit/>
            </a:bodyPr>
            <a:lstStyle/>
            <a:p>
              <a:r>
                <a:rPr lang="en-US" dirty="0">
                  <a:latin typeface="Calibri" panose="020F0502020204030204" pitchFamily="34" charset="0"/>
                </a:rPr>
                <a:t>ϕ</a:t>
              </a:r>
              <a:r>
                <a:rPr lang="en-US" baseline="-25000" dirty="0">
                  <a:latin typeface="Calibri" panose="020F0502020204030204" pitchFamily="34" charset="0"/>
                </a:rPr>
                <a:t>2</a:t>
              </a:r>
              <a:endParaRPr lang="fr-FR" baseline="-25000" dirty="0">
                <a:latin typeface="Calibri" panose="020F0502020204030204" pitchFamily="34" charset="0"/>
              </a:endParaRPr>
            </a:p>
          </p:txBody>
        </p:sp>
        <p:cxnSp>
          <p:nvCxnSpPr>
            <p:cNvPr id="31" name="Connecteur droit 30"/>
            <p:cNvCxnSpPr/>
            <p:nvPr/>
          </p:nvCxnSpPr>
          <p:spPr>
            <a:xfrm>
              <a:off x="6293063" y="774856"/>
              <a:ext cx="1" cy="123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7380312" y="764704"/>
              <a:ext cx="1" cy="123411"/>
            </a:xfrm>
            <a:prstGeom prst="line">
              <a:avLst/>
            </a:prstGeom>
          </p:spPr>
          <p:style>
            <a:lnRef idx="1">
              <a:schemeClr val="accent1"/>
            </a:lnRef>
            <a:fillRef idx="0">
              <a:schemeClr val="accent1"/>
            </a:fillRef>
            <a:effectRef idx="0">
              <a:schemeClr val="accent1"/>
            </a:effectRef>
            <a:fontRef idx="minor">
              <a:schemeClr val="tx1"/>
            </a:fontRef>
          </p:style>
        </p:cxnSp>
      </p:grpSp>
      <p:sp>
        <p:nvSpPr>
          <p:cNvPr id="33" name="ZoneTexte 32"/>
          <p:cNvSpPr txBox="1"/>
          <p:nvPr/>
        </p:nvSpPr>
        <p:spPr>
          <a:xfrm>
            <a:off x="539552" y="1376399"/>
            <a:ext cx="5206592" cy="307777"/>
          </a:xfrm>
          <a:prstGeom prst="rect">
            <a:avLst/>
          </a:prstGeom>
          <a:noFill/>
        </p:spPr>
        <p:txBody>
          <a:bodyPr wrap="square" lIns="36000" tIns="0" rIns="36000" bIns="0" rtlCol="0">
            <a:spAutoFit/>
          </a:bodyPr>
          <a:lstStyle/>
          <a:p>
            <a:pPr algn="ctr">
              <a:spcAft>
                <a:spcPts val="1200"/>
              </a:spcAft>
            </a:pPr>
            <a:r>
              <a:rPr lang="el-GR" sz="2000" dirty="0">
                <a:latin typeface="Calibri" panose="020F0502020204030204" pitchFamily="34" charset="0"/>
              </a:rPr>
              <a:t>ϕ := ϕ | </a:t>
            </a:r>
            <a:r>
              <a:rPr lang="el-GR" sz="2000" dirty="0">
                <a:latin typeface="Calibri" panose="020F0502020204030204" pitchFamily="34" charset="0"/>
                <a:sym typeface="Symbol" panose="05050102010706020507" pitchFamily="18" charset="2"/>
              </a:rPr>
              <a:t></a:t>
            </a:r>
            <a:r>
              <a:rPr lang="el-GR" sz="2000" dirty="0" smtClean="0">
                <a:latin typeface="Calibri" panose="020F0502020204030204" pitchFamily="34" charset="0"/>
              </a:rPr>
              <a:t> </a:t>
            </a:r>
            <a:r>
              <a:rPr lang="el-GR" sz="2000" dirty="0">
                <a:latin typeface="Calibri" panose="020F0502020204030204" pitchFamily="34" charset="0"/>
              </a:rPr>
              <a:t>ϕ | </a:t>
            </a:r>
            <a:r>
              <a:rPr lang="fr-FR" sz="2000" i="1" dirty="0" smtClean="0">
                <a:latin typeface="Calibri" panose="020F0502020204030204" pitchFamily="34" charset="0"/>
                <a:sym typeface="Symbol" panose="05050102010706020507" pitchFamily="18" charset="2"/>
              </a:rPr>
              <a:t>d </a:t>
            </a:r>
            <a:r>
              <a:rPr lang="el-GR" sz="2000" dirty="0" smtClean="0">
                <a:latin typeface="Calibri" panose="020F0502020204030204" pitchFamily="34" charset="0"/>
              </a:rPr>
              <a:t>ϕ |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a:t>
            </a:r>
            <a:r>
              <a:rPr lang="en-US" sz="2000" dirty="0">
                <a:latin typeface="Calibri" panose="020F0502020204030204" pitchFamily="34" charset="0"/>
              </a:rPr>
              <a:t>x </a:t>
            </a:r>
            <a:r>
              <a:rPr lang="el-GR" sz="2000" dirty="0" smtClean="0">
                <a:latin typeface="Calibri" panose="020F0502020204030204" pitchFamily="34" charset="0"/>
              </a:rPr>
              <a:t>ϕ</a:t>
            </a:r>
            <a:r>
              <a:rPr lang="el-GR" sz="2000" baseline="-25000" dirty="0" smtClean="0">
                <a:latin typeface="Calibri" panose="020F0502020204030204" pitchFamily="34" charset="0"/>
              </a:rPr>
              <a:t>2</a:t>
            </a:r>
            <a:r>
              <a:rPr lang="fr-FR" sz="2000" baseline="-25000" dirty="0" smtClean="0">
                <a:latin typeface="Calibri" panose="020F0502020204030204" pitchFamily="34" charset="0"/>
              </a:rPr>
              <a:t> </a:t>
            </a:r>
            <a:r>
              <a:rPr lang="el-GR" sz="2000" dirty="0" smtClean="0">
                <a:latin typeface="Calibri" panose="020F0502020204030204" pitchFamily="34" charset="0"/>
              </a:rPr>
              <a:t>|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 ϕ</a:t>
            </a:r>
            <a:r>
              <a:rPr lang="el-GR" sz="2000" baseline="-25000" dirty="0">
                <a:latin typeface="Calibri" panose="020F0502020204030204" pitchFamily="34" charset="0"/>
              </a:rPr>
              <a:t>2</a:t>
            </a:r>
            <a:r>
              <a:rPr lang="el-GR" sz="2000" dirty="0">
                <a:latin typeface="Calibri" panose="020F0502020204030204" pitchFamily="34" charset="0"/>
              </a:rPr>
              <a:t> | ϕ</a:t>
            </a:r>
            <a:r>
              <a:rPr lang="el-GR" sz="2000" baseline="-25000" dirty="0">
                <a:latin typeface="Calibri" panose="020F0502020204030204" pitchFamily="34" charset="0"/>
              </a:rPr>
              <a:t>1</a:t>
            </a:r>
            <a:r>
              <a:rPr lang="el-GR" sz="2000" dirty="0">
                <a:latin typeface="Calibri" panose="020F0502020204030204" pitchFamily="34" charset="0"/>
              </a:rPr>
              <a:t> + </a:t>
            </a:r>
            <a:r>
              <a:rPr lang="el-GR" sz="2000" dirty="0" smtClean="0">
                <a:latin typeface="Calibri" panose="020F0502020204030204" pitchFamily="34" charset="0"/>
              </a:rPr>
              <a:t>ϕ</a:t>
            </a:r>
            <a:r>
              <a:rPr lang="el-GR" sz="2000" baseline="-25000" dirty="0" smtClean="0">
                <a:latin typeface="Calibri" panose="020F0502020204030204" pitchFamily="34" charset="0"/>
              </a:rPr>
              <a:t>2</a:t>
            </a:r>
            <a:endParaRPr lang="fr-FR" sz="2000" dirty="0" smtClean="0">
              <a:latin typeface="Calibri" panose="020F0502020204030204" pitchFamily="34" charset="0"/>
            </a:endParaRPr>
          </a:p>
        </p:txBody>
      </p:sp>
      <p:graphicFrame>
        <p:nvGraphicFramePr>
          <p:cNvPr id="14" name="Espace réservé du contenu 3"/>
          <p:cNvGraphicFramePr>
            <a:graphicFrameLocks/>
          </p:cNvGraphicFramePr>
          <p:nvPr>
            <p:extLst>
              <p:ext uri="{D42A27DB-BD31-4B8C-83A1-F6EECF244321}">
                <p14:modId xmlns:p14="http://schemas.microsoft.com/office/powerpoint/2010/main" val="1800768620"/>
              </p:ext>
            </p:extLst>
          </p:nvPr>
        </p:nvGraphicFramePr>
        <p:xfrm>
          <a:off x="449150" y="2549605"/>
          <a:ext cx="6682804" cy="2291939"/>
        </p:xfrm>
        <a:graphic>
          <a:graphicData uri="http://schemas.openxmlformats.org/drawingml/2006/table">
            <a:tbl>
              <a:tblPr firstRow="1" firstCol="1" bandRow="1">
                <a:tableStyleId>{5C22544A-7EE6-4342-B048-85BDC9FD1C3A}</a:tableStyleId>
              </a:tblPr>
              <a:tblGrid>
                <a:gridCol w="1350328">
                  <a:extLst>
                    <a:ext uri="{9D8B030D-6E8A-4147-A177-3AD203B41FA5}">
                      <a16:colId xmlns="" xmlns:a16="http://schemas.microsoft.com/office/drawing/2014/main" val="20000"/>
                    </a:ext>
                  </a:extLst>
                </a:gridCol>
                <a:gridCol w="1326515">
                  <a:extLst>
                    <a:ext uri="{9D8B030D-6E8A-4147-A177-3AD203B41FA5}">
                      <a16:colId xmlns="" xmlns:a16="http://schemas.microsoft.com/office/drawing/2014/main" val="20001"/>
                    </a:ext>
                  </a:extLst>
                </a:gridCol>
                <a:gridCol w="1326515">
                  <a:extLst>
                    <a:ext uri="{9D8B030D-6E8A-4147-A177-3AD203B41FA5}">
                      <a16:colId xmlns="" xmlns:a16="http://schemas.microsoft.com/office/drawing/2014/main" val="20002"/>
                    </a:ext>
                  </a:extLst>
                </a:gridCol>
                <a:gridCol w="1350328"/>
                <a:gridCol w="1329118">
                  <a:extLst>
                    <a:ext uri="{9D8B030D-6E8A-4147-A177-3AD203B41FA5}">
                      <a16:colId xmlns="" xmlns:a16="http://schemas.microsoft.com/office/drawing/2014/main" val="20003"/>
                    </a:ext>
                  </a:extLst>
                </a:gridCol>
              </a:tblGrid>
              <a:tr h="388843">
                <a:tc>
                  <a:txBody>
                    <a:bodyPr/>
                    <a:lstStyle/>
                    <a:p>
                      <a:pPr indent="182880" algn="ctr">
                        <a:lnSpc>
                          <a:spcPct val="95000"/>
                        </a:lnSpc>
                        <a:spcBef>
                          <a:spcPts val="100"/>
                        </a:spcBef>
                        <a:spcAft>
                          <a:spcPts val="0"/>
                        </a:spcAft>
                        <a:tabLst>
                          <a:tab pos="182880" algn="l"/>
                        </a:tabLst>
                      </a:pPr>
                      <a:r>
                        <a:rPr lang="en-US" sz="1800" kern="1200" dirty="0" smtClean="0">
                          <a:solidFill>
                            <a:schemeClr val="bg1"/>
                          </a:solidFill>
                          <a:latin typeface="Calibri" panose="020F0502020204030204" pitchFamily="34" charset="0"/>
                          <a:ea typeface="+mn-ea"/>
                          <a:cs typeface="+mn-cs"/>
                        </a:rPr>
                        <a:t>–</a:t>
                      </a:r>
                      <a:endParaRPr lang="fr-FR" sz="1800" kern="1200" dirty="0">
                        <a:solidFill>
                          <a:schemeClr val="bg1"/>
                        </a:solidFill>
                        <a:latin typeface="Calibri" panose="020F0502020204030204" pitchFamily="34" charset="0"/>
                        <a:ea typeface="+mn-ea"/>
                        <a:cs typeface="+mn-cs"/>
                      </a:endParaRPr>
                    </a:p>
                  </a:txBody>
                  <a:tcPr marL="68580" marR="68580" marT="0" marB="0" anchor="ctr">
                    <a:solidFill>
                      <a:srgbClr val="00B0F0"/>
                    </a:solidFill>
                  </a:tcPr>
                </a:tc>
                <a:tc gridSpan="4">
                  <a:txBody>
                    <a:bodyPr/>
                    <a:lstStyle/>
                    <a:p>
                      <a:pPr indent="182880" algn="l">
                        <a:lnSpc>
                          <a:spcPct val="95000"/>
                        </a:lnSpc>
                        <a:spcBef>
                          <a:spcPts val="100"/>
                        </a:spcBef>
                        <a:spcAft>
                          <a:spcPts val="0"/>
                        </a:spcAft>
                        <a:tabLst>
                          <a:tab pos="182880" algn="l"/>
                        </a:tabLst>
                      </a:pPr>
                      <a:r>
                        <a:rPr lang="en-US" sz="1800" kern="1200" dirty="0" smtClean="0">
                          <a:solidFill>
                            <a:schemeClr val="tx1"/>
                          </a:solidFill>
                          <a:latin typeface="Calibri" panose="020F0502020204030204" pitchFamily="34" charset="0"/>
                          <a:ea typeface="+mn-ea"/>
                          <a:cs typeface="+mn-cs"/>
                        </a:rPr>
                        <a:t>Detects events</a:t>
                      </a:r>
                      <a:r>
                        <a:rPr lang="en-US" sz="1800" kern="1200" dirty="0">
                          <a:solidFill>
                            <a:schemeClr val="tx1"/>
                          </a:solidFill>
                          <a:latin typeface="Calibri" panose="020F0502020204030204" pitchFamily="34" charset="0"/>
                          <a:ea typeface="+mn-ea"/>
                          <a:cs typeface="+mn-cs"/>
                        </a:rPr>
                        <a:t> </a:t>
                      </a:r>
                      <a:endParaRPr lang="fr-FR" sz="1800" kern="1200" dirty="0">
                        <a:solidFill>
                          <a:schemeClr val="tx1"/>
                        </a:solidFill>
                        <a:latin typeface="Calibri" panose="020F0502020204030204" pitchFamily="34" charset="0"/>
                        <a:ea typeface="+mn-ea"/>
                        <a:cs typeface="+mn-cs"/>
                      </a:endParaRPr>
                    </a:p>
                  </a:txBody>
                  <a:tcPr marL="68580" marR="68580" marT="0" marB="0" anchor="ctr">
                    <a:noFill/>
                  </a:tcPr>
                </a:tc>
                <a:tc hMerge="1">
                  <a:txBody>
                    <a:bodyPr/>
                    <a:lstStyle/>
                    <a:p>
                      <a:pPr indent="182880" algn="ctr">
                        <a:lnSpc>
                          <a:spcPct val="95000"/>
                        </a:lnSpc>
                        <a:spcBef>
                          <a:spcPts val="100"/>
                        </a:spcBef>
                        <a:spcAft>
                          <a:spcPts val="0"/>
                        </a:spcAft>
                        <a:tabLst>
                          <a:tab pos="182880" algn="l"/>
                        </a:tabLst>
                      </a:pPr>
                      <a:endParaRPr lang="fr-FR" sz="1800" kern="1200" dirty="0">
                        <a:solidFill>
                          <a:schemeClr val="tx1"/>
                        </a:solidFill>
                        <a:latin typeface="Calibri" panose="020F0502020204030204" pitchFamily="34" charset="0"/>
                        <a:ea typeface="+mn-ea"/>
                        <a:cs typeface="+mn-cs"/>
                      </a:endParaRPr>
                    </a:p>
                  </a:txBody>
                  <a:tcPr marL="68580" marR="68580" marT="0" marB="0" anchor="ctr">
                    <a:noFill/>
                  </a:tcPr>
                </a:tc>
                <a:tc hMerge="1">
                  <a:txBody>
                    <a:bodyPr/>
                    <a:lstStyle/>
                    <a:p>
                      <a:endParaRPr lang="fr-FR"/>
                    </a:p>
                  </a:txBody>
                  <a:tcPr/>
                </a:tc>
                <a:tc hMerge="1">
                  <a:txBody>
                    <a:bodyPr/>
                    <a:lstStyle/>
                    <a:p>
                      <a:pPr indent="182880" algn="ctr">
                        <a:lnSpc>
                          <a:spcPct val="95000"/>
                        </a:lnSpc>
                        <a:spcBef>
                          <a:spcPts val="100"/>
                        </a:spcBef>
                        <a:spcAft>
                          <a:spcPts val="0"/>
                        </a:spcAft>
                        <a:tabLst>
                          <a:tab pos="182880" algn="l"/>
                        </a:tabLst>
                      </a:pPr>
                      <a:endParaRPr lang="fr-FR" sz="1800" kern="1200" dirty="0">
                        <a:solidFill>
                          <a:schemeClr val="tx1"/>
                        </a:solidFill>
                        <a:latin typeface="Calibri" panose="020F0502020204030204" pitchFamily="34" charset="0"/>
                        <a:ea typeface="+mn-ea"/>
                        <a:cs typeface="+mn-cs"/>
                      </a:endParaRPr>
                    </a:p>
                  </a:txBody>
                  <a:tcPr marL="68580" marR="68580" marT="0" marB="0" anchor="ctr">
                    <a:noFill/>
                  </a:tcPr>
                </a:tc>
                <a:extLst>
                  <a:ext uri="{0D108BD9-81ED-4DB2-BD59-A6C34878D82A}">
                    <a16:rowId xmlns="" xmlns:a16="http://schemas.microsoft.com/office/drawing/2014/main" val="10000"/>
                  </a:ext>
                </a:extLst>
              </a:tr>
              <a:tr h="388843">
                <a:tc>
                  <a:txBody>
                    <a:bodyPr/>
                    <a:lstStyle/>
                    <a:p>
                      <a:pPr indent="182880" algn="ctr">
                        <a:lnSpc>
                          <a:spcPct val="95000"/>
                        </a:lnSpc>
                        <a:spcBef>
                          <a:spcPts val="100"/>
                        </a:spcBef>
                        <a:spcAft>
                          <a:spcPts val="0"/>
                        </a:spcAft>
                        <a:tabLst>
                          <a:tab pos="182880" algn="l"/>
                        </a:tabLst>
                      </a:pPr>
                      <a:r>
                        <a:rPr lang="en-US" sz="1800" kern="1200" dirty="0" smtClean="0">
                          <a:solidFill>
                            <a:schemeClr val="bg1"/>
                          </a:solidFill>
                          <a:latin typeface="Calibri" panose="020F0502020204030204" pitchFamily="34" charset="0"/>
                          <a:ea typeface="+mn-ea"/>
                          <a:cs typeface="+mn-cs"/>
                        </a:rPr>
                        <a:t>ϕ</a:t>
                      </a:r>
                      <a:r>
                        <a:rPr lang="en-US" sz="1800" kern="1200" baseline="-25000" dirty="0" smtClean="0">
                          <a:solidFill>
                            <a:schemeClr val="bg1"/>
                          </a:solidFill>
                          <a:latin typeface="Calibri" panose="020F0502020204030204" pitchFamily="34" charset="0"/>
                          <a:ea typeface="+mn-ea"/>
                          <a:cs typeface="+mn-cs"/>
                        </a:rPr>
                        <a:t>2</a:t>
                      </a:r>
                      <a:r>
                        <a:rPr lang="en-US" sz="1800" kern="1200" dirty="0" smtClean="0">
                          <a:solidFill>
                            <a:schemeClr val="bg1"/>
                          </a:solidFill>
                          <a:latin typeface="Calibri" panose="020F0502020204030204" pitchFamily="34" charset="0"/>
                          <a:ea typeface="+mn-ea"/>
                          <a:cs typeface="+mn-cs"/>
                        </a:rPr>
                        <a:t> – </a:t>
                      </a:r>
                      <a:r>
                        <a:rPr lang="en-US" sz="1800" b="1" kern="1200" baseline="0" dirty="0" smtClean="0">
                          <a:solidFill>
                            <a:schemeClr val="bg1"/>
                          </a:solidFill>
                          <a:latin typeface="Calibri" panose="020F0502020204030204" pitchFamily="34" charset="0"/>
                          <a:ea typeface="+mn-ea"/>
                          <a:cs typeface="+mn-cs"/>
                        </a:rPr>
                        <a:t>ϕ</a:t>
                      </a:r>
                      <a:r>
                        <a:rPr lang="en-US" sz="1800" b="1" kern="1200" baseline="-25000" dirty="0" smtClean="0">
                          <a:solidFill>
                            <a:schemeClr val="bg1"/>
                          </a:solidFill>
                          <a:latin typeface="Calibri" panose="020F0502020204030204" pitchFamily="34" charset="0"/>
                          <a:ea typeface="+mn-ea"/>
                          <a:cs typeface="+mn-cs"/>
                        </a:rPr>
                        <a:t>1</a:t>
                      </a:r>
                      <a:endParaRPr lang="fr-FR" sz="1800" b="1" kern="1200" baseline="-2500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b="1" i="1" kern="1200" dirty="0">
                          <a:solidFill>
                            <a:schemeClr val="bg1"/>
                          </a:solidFill>
                          <a:latin typeface="Calibri" panose="020F0502020204030204" pitchFamily="34" charset="0"/>
                          <a:ea typeface="+mn-ea"/>
                          <a:cs typeface="+mn-cs"/>
                        </a:rPr>
                        <a:t>true</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indent="182880" algn="ctr">
                        <a:lnSpc>
                          <a:spcPct val="95000"/>
                        </a:lnSpc>
                        <a:spcBef>
                          <a:spcPts val="100"/>
                        </a:spcBef>
                        <a:spcAft>
                          <a:spcPts val="0"/>
                        </a:spcAft>
                        <a:tabLst>
                          <a:tab pos="182880" algn="l"/>
                        </a:tabLst>
                      </a:pPr>
                      <a:r>
                        <a:rPr lang="en-US" sz="1800" b="1" i="1" kern="1200" dirty="0">
                          <a:solidFill>
                            <a:schemeClr val="bg1"/>
                          </a:solidFill>
                          <a:latin typeface="Calibri" panose="020F0502020204030204" pitchFamily="34" charset="0"/>
                          <a:ea typeface="+mn-ea"/>
                          <a:cs typeface="+mn-cs"/>
                        </a:rPr>
                        <a:t>false</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indent="182880" algn="ctr">
                        <a:lnSpc>
                          <a:spcPct val="95000"/>
                        </a:lnSpc>
                        <a:spcBef>
                          <a:spcPts val="100"/>
                        </a:spcBef>
                        <a:spcAft>
                          <a:spcPts val="0"/>
                        </a:spcAft>
                        <a:tabLst>
                          <a:tab pos="182880" algn="l"/>
                        </a:tabLst>
                      </a:pPr>
                      <a:r>
                        <a:rPr lang="en-US" sz="1800" b="1" i="1" kern="1200" noProof="0" dirty="0" smtClean="0">
                          <a:solidFill>
                            <a:schemeClr val="bg1"/>
                          </a:solidFill>
                          <a:latin typeface="Calibri" panose="020F0502020204030204" pitchFamily="34" charset="0"/>
                          <a:ea typeface="+mn-ea"/>
                          <a:cs typeface="+mn-cs"/>
                        </a:rPr>
                        <a:t>undecided</a:t>
                      </a:r>
                      <a:endParaRPr lang="en-US" sz="1800" b="1" i="1" kern="1200" noProof="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indent="182880" algn="ctr">
                        <a:lnSpc>
                          <a:spcPct val="95000"/>
                        </a:lnSpc>
                        <a:spcBef>
                          <a:spcPts val="100"/>
                        </a:spcBef>
                        <a:spcAft>
                          <a:spcPts val="0"/>
                        </a:spcAft>
                        <a:tabLst>
                          <a:tab pos="182880" algn="l"/>
                        </a:tabLst>
                      </a:pPr>
                      <a:r>
                        <a:rPr lang="en-US" sz="1800" b="1" i="1" kern="1200" dirty="0">
                          <a:solidFill>
                            <a:schemeClr val="bg1"/>
                          </a:solidFill>
                          <a:latin typeface="Calibri" panose="020F0502020204030204" pitchFamily="34" charset="0"/>
                          <a:ea typeface="+mn-ea"/>
                          <a:cs typeface="+mn-cs"/>
                        </a:rPr>
                        <a:t>undefined</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extLst>
                  <a:ext uri="{0D108BD9-81ED-4DB2-BD59-A6C34878D82A}">
                    <a16:rowId xmlns="" xmlns:a16="http://schemas.microsoft.com/office/drawing/2014/main" val="10001"/>
                  </a:ext>
                </a:extLst>
              </a:tr>
              <a:tr h="347724">
                <a:tc>
                  <a:txBody>
                    <a:bodyPr/>
                    <a:lstStyle/>
                    <a:p>
                      <a:pPr indent="182880" algn="ctr">
                        <a:lnSpc>
                          <a:spcPct val="95000"/>
                        </a:lnSpc>
                        <a:spcBef>
                          <a:spcPts val="100"/>
                        </a:spcBef>
                        <a:spcAft>
                          <a:spcPts val="0"/>
                        </a:spcAft>
                        <a:tabLst>
                          <a:tab pos="182880" algn="l"/>
                        </a:tabLst>
                      </a:pPr>
                      <a:r>
                        <a:rPr lang="en-US" sz="1800" i="1" kern="1200" dirty="0">
                          <a:solidFill>
                            <a:schemeClr val="bg1"/>
                          </a:solidFill>
                          <a:latin typeface="Calibri" panose="020F0502020204030204" pitchFamily="34" charset="0"/>
                          <a:ea typeface="+mn-ea"/>
                          <a:cs typeface="+mn-cs"/>
                        </a:rPr>
                        <a:t>true</a:t>
                      </a:r>
                      <a:endParaRPr lang="fr-FR" sz="1800"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true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smtClean="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true</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2"/>
                  </a:ext>
                </a:extLst>
              </a:tr>
              <a:tr h="388843">
                <a:tc>
                  <a:txBody>
                    <a:bodyPr/>
                    <a:lstStyle/>
                    <a:p>
                      <a:pPr indent="182880" algn="ctr">
                        <a:lnSpc>
                          <a:spcPct val="95000"/>
                        </a:lnSpc>
                        <a:spcBef>
                          <a:spcPts val="100"/>
                        </a:spcBef>
                        <a:spcAft>
                          <a:spcPts val="0"/>
                        </a:spcAft>
                        <a:tabLst>
                          <a:tab pos="182880" algn="l"/>
                        </a:tabLst>
                      </a:pPr>
                      <a:r>
                        <a:rPr lang="en-US" sz="1800" i="1" kern="1200" dirty="0">
                          <a:solidFill>
                            <a:schemeClr val="bg1"/>
                          </a:solidFill>
                          <a:latin typeface="Calibri" panose="020F0502020204030204" pitchFamily="34" charset="0"/>
                          <a:ea typeface="+mn-ea"/>
                          <a:cs typeface="+mn-cs"/>
                        </a:rPr>
                        <a:t>false</a:t>
                      </a:r>
                      <a:endParaRPr lang="fr-FR" sz="1800"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smtClean="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3"/>
                  </a:ext>
                </a:extLst>
              </a:tr>
              <a:tr h="388843">
                <a:tc>
                  <a:txBody>
                    <a:bodyPr/>
                    <a:lstStyle/>
                    <a:p>
                      <a:pPr indent="182880" algn="ctr">
                        <a:lnSpc>
                          <a:spcPct val="95000"/>
                        </a:lnSpc>
                        <a:spcBef>
                          <a:spcPts val="100"/>
                        </a:spcBef>
                        <a:spcAft>
                          <a:spcPts val="0"/>
                        </a:spcAft>
                        <a:tabLst>
                          <a:tab pos="182880" algn="l"/>
                        </a:tabLst>
                      </a:pPr>
                      <a:r>
                        <a:rPr lang="en-US" sz="1800" i="1" kern="1200" noProof="0" dirty="0" smtClean="0">
                          <a:solidFill>
                            <a:schemeClr val="bg1"/>
                          </a:solidFill>
                          <a:latin typeface="Calibri" panose="020F0502020204030204" pitchFamily="34" charset="0"/>
                          <a:ea typeface="+mn-ea"/>
                          <a:cs typeface="+mn-cs"/>
                        </a:rPr>
                        <a:t>undecided</a:t>
                      </a:r>
                      <a:endParaRPr lang="en-US" sz="1800" i="1" kern="1200" noProof="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noProof="0" dirty="0" smtClean="0">
                          <a:solidFill>
                            <a:schemeClr val="tx1"/>
                          </a:solidFill>
                          <a:latin typeface="Calibri" panose="020F0502020204030204" pitchFamily="34" charset="0"/>
                          <a:ea typeface="+mn-ea"/>
                          <a:cs typeface="+mn-cs"/>
                        </a:rPr>
                        <a:t>undecided</a:t>
                      </a:r>
                      <a:endParaRPr lang="en-US" sz="1800" i="1" kern="1200" noProof="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noProof="0" dirty="0" smtClean="0">
                          <a:solidFill>
                            <a:schemeClr val="tx1"/>
                          </a:solidFill>
                          <a:latin typeface="Calibri" panose="020F0502020204030204" pitchFamily="34" charset="0"/>
                          <a:ea typeface="+mn-ea"/>
                          <a:cs typeface="+mn-cs"/>
                        </a:rPr>
                        <a:t>undecided</a:t>
                      </a:r>
                      <a:endParaRPr lang="en-US" sz="1800" i="1" kern="1200" noProof="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smtClean="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noProof="0" dirty="0" smtClean="0">
                          <a:solidFill>
                            <a:schemeClr val="tx1"/>
                          </a:solidFill>
                          <a:latin typeface="Calibri" panose="020F0502020204030204" pitchFamily="34" charset="0"/>
                          <a:ea typeface="+mn-ea"/>
                          <a:cs typeface="+mn-cs"/>
                        </a:rPr>
                        <a:t>undecided</a:t>
                      </a:r>
                      <a:endParaRPr lang="en-US" sz="1800" i="1" kern="1200" noProof="0" dirty="0">
                        <a:solidFill>
                          <a:schemeClr val="tx1"/>
                        </a:solidFill>
                        <a:latin typeface="Calibri" panose="020F0502020204030204" pitchFamily="34" charset="0"/>
                        <a:ea typeface="+mn-ea"/>
                        <a:cs typeface="+mn-cs"/>
                      </a:endParaRPr>
                    </a:p>
                  </a:txBody>
                  <a:tcPr marL="68580" marR="68580" marT="0" marB="0" anchor="ctr"/>
                </a:tc>
              </a:tr>
              <a:tr h="388843">
                <a:tc>
                  <a:txBody>
                    <a:bodyPr/>
                    <a:lstStyle/>
                    <a:p>
                      <a:pPr indent="182880" algn="ctr">
                        <a:lnSpc>
                          <a:spcPct val="95000"/>
                        </a:lnSpc>
                        <a:spcBef>
                          <a:spcPts val="100"/>
                        </a:spcBef>
                        <a:spcAft>
                          <a:spcPts val="0"/>
                        </a:spcAft>
                        <a:tabLst>
                          <a:tab pos="182880" algn="l"/>
                        </a:tabLst>
                      </a:pPr>
                      <a:r>
                        <a:rPr lang="en-US" sz="1800" i="1" kern="1200" dirty="0">
                          <a:solidFill>
                            <a:schemeClr val="bg1"/>
                          </a:solidFill>
                          <a:latin typeface="Calibri" panose="020F0502020204030204" pitchFamily="34" charset="0"/>
                          <a:ea typeface="+mn-ea"/>
                          <a:cs typeface="+mn-cs"/>
                        </a:rPr>
                        <a:t>undefined</a:t>
                      </a:r>
                      <a:endParaRPr lang="fr-FR" sz="1800"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true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smtClean="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0"/>
                        </a:spcAft>
                        <a:tabLst>
                          <a:tab pos="182880" algn="l"/>
                        </a:tabLst>
                      </a:pPr>
                      <a:r>
                        <a:rPr lang="en-US" sz="1800" i="1" kern="1200" dirty="0">
                          <a:solidFill>
                            <a:schemeClr val="tx1"/>
                          </a:solidFill>
                          <a:latin typeface="Calibri" panose="020F0502020204030204" pitchFamily="34" charset="0"/>
                          <a:ea typeface="+mn-ea"/>
                          <a:cs typeface="+mn-cs"/>
                        </a:rPr>
                        <a:t>undefined</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660094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4-valued temporal operators</a:t>
            </a:r>
            <a:endParaRPr lang="en-US" dirty="0"/>
          </a:p>
        </p:txBody>
      </p:sp>
      <p:sp>
        <p:nvSpPr>
          <p:cNvPr id="12" name="ZoneTexte 11"/>
          <p:cNvSpPr txBox="1"/>
          <p:nvPr/>
        </p:nvSpPr>
        <p:spPr>
          <a:xfrm>
            <a:off x="125262" y="1969889"/>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Addition operator</a:t>
            </a:r>
          </a:p>
        </p:txBody>
      </p:sp>
      <p:grpSp>
        <p:nvGrpSpPr>
          <p:cNvPr id="4" name="Groupe 3"/>
          <p:cNvGrpSpPr/>
          <p:nvPr/>
        </p:nvGrpSpPr>
        <p:grpSpPr>
          <a:xfrm>
            <a:off x="405865" y="4975064"/>
            <a:ext cx="4320728" cy="1023235"/>
            <a:chOff x="4678987" y="182809"/>
            <a:chExt cx="4320728" cy="1023235"/>
          </a:xfrm>
        </p:grpSpPr>
        <p:sp>
          <p:nvSpPr>
            <p:cNvPr id="27" name="ZoneTexte 26"/>
            <p:cNvSpPr txBox="1"/>
            <p:nvPr/>
          </p:nvSpPr>
          <p:spPr>
            <a:xfrm>
              <a:off x="4678987" y="182809"/>
              <a:ext cx="4320728" cy="553998"/>
            </a:xfrm>
            <a:prstGeom prst="rect">
              <a:avLst/>
            </a:prstGeom>
            <a:noFill/>
          </p:spPr>
          <p:txBody>
            <a:bodyPr wrap="square" lIns="36000" tIns="0" rIns="36000" bIns="0" rtlCol="0">
              <a:spAutoFit/>
            </a:bodyPr>
            <a:lstStyle/>
            <a:p>
              <a:r>
                <a:rPr lang="en-US" dirty="0" smtClean="0">
                  <a:latin typeface="Calibri" panose="020F0502020204030204" pitchFamily="34" charset="0"/>
                </a:rPr>
                <a:t>ϕ</a:t>
              </a:r>
              <a:r>
                <a:rPr lang="en-US" baseline="-25000" dirty="0" smtClean="0">
                  <a:latin typeface="Calibri" panose="020F0502020204030204" pitchFamily="34" charset="0"/>
                </a:rPr>
                <a:t>1</a:t>
              </a:r>
              <a:r>
                <a:rPr lang="en-US" dirty="0" smtClean="0">
                  <a:latin typeface="Calibri" panose="020F0502020204030204" pitchFamily="34" charset="0"/>
                </a:rPr>
                <a:t> and ϕ</a:t>
              </a:r>
              <a:r>
                <a:rPr lang="en-US" baseline="-25000" dirty="0">
                  <a:latin typeface="Calibri" panose="020F0502020204030204" pitchFamily="34" charset="0"/>
                </a:rPr>
                <a:t>2</a:t>
              </a:r>
              <a:r>
                <a:rPr lang="en-US" dirty="0" smtClean="0">
                  <a:latin typeface="Calibri" panose="020F0502020204030204" pitchFamily="34" charset="0"/>
                </a:rPr>
                <a:t> represent the values of the same variable at different instants in time</a:t>
              </a:r>
              <a:endParaRPr lang="fr-FR" dirty="0">
                <a:latin typeface="Calibri" panose="020F0502020204030204" pitchFamily="34" charset="0"/>
              </a:endParaRPr>
            </a:p>
          </p:txBody>
        </p:sp>
        <p:cxnSp>
          <p:nvCxnSpPr>
            <p:cNvPr id="28" name="Connecteur droit avec flèche 27"/>
            <p:cNvCxnSpPr/>
            <p:nvPr/>
          </p:nvCxnSpPr>
          <p:spPr>
            <a:xfrm>
              <a:off x="5292080" y="898267"/>
              <a:ext cx="33123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6097393" y="836712"/>
              <a:ext cx="413896" cy="369332"/>
            </a:xfrm>
            <a:prstGeom prst="rect">
              <a:avLst/>
            </a:prstGeom>
          </p:spPr>
          <p:txBody>
            <a:bodyPr wrap="none">
              <a:spAutoFit/>
            </a:bodyPr>
            <a:lstStyle/>
            <a:p>
              <a:r>
                <a:rPr lang="en-US" dirty="0">
                  <a:latin typeface="Calibri" panose="020F0502020204030204" pitchFamily="34" charset="0"/>
                </a:rPr>
                <a:t>ϕ</a:t>
              </a:r>
              <a:r>
                <a:rPr lang="en-US" baseline="-25000" dirty="0">
                  <a:latin typeface="Calibri" panose="020F0502020204030204" pitchFamily="34" charset="0"/>
                </a:rPr>
                <a:t>1</a:t>
              </a:r>
              <a:endParaRPr lang="fr-FR" baseline="-25000" dirty="0">
                <a:latin typeface="Calibri" panose="020F0502020204030204" pitchFamily="34" charset="0"/>
              </a:endParaRPr>
            </a:p>
          </p:txBody>
        </p:sp>
        <p:sp>
          <p:nvSpPr>
            <p:cNvPr id="30" name="Rectangle 29"/>
            <p:cNvSpPr/>
            <p:nvPr/>
          </p:nvSpPr>
          <p:spPr>
            <a:xfrm>
              <a:off x="7165797" y="836712"/>
              <a:ext cx="413896" cy="369332"/>
            </a:xfrm>
            <a:prstGeom prst="rect">
              <a:avLst/>
            </a:prstGeom>
          </p:spPr>
          <p:txBody>
            <a:bodyPr wrap="none">
              <a:spAutoFit/>
            </a:bodyPr>
            <a:lstStyle/>
            <a:p>
              <a:r>
                <a:rPr lang="en-US" dirty="0">
                  <a:latin typeface="Calibri" panose="020F0502020204030204" pitchFamily="34" charset="0"/>
                </a:rPr>
                <a:t>ϕ</a:t>
              </a:r>
              <a:r>
                <a:rPr lang="en-US" baseline="-25000" dirty="0">
                  <a:latin typeface="Calibri" panose="020F0502020204030204" pitchFamily="34" charset="0"/>
                </a:rPr>
                <a:t>2</a:t>
              </a:r>
              <a:endParaRPr lang="fr-FR" baseline="-25000" dirty="0">
                <a:latin typeface="Calibri" panose="020F0502020204030204" pitchFamily="34" charset="0"/>
              </a:endParaRPr>
            </a:p>
          </p:txBody>
        </p:sp>
        <p:cxnSp>
          <p:nvCxnSpPr>
            <p:cNvPr id="31" name="Connecteur droit 30"/>
            <p:cNvCxnSpPr/>
            <p:nvPr/>
          </p:nvCxnSpPr>
          <p:spPr>
            <a:xfrm>
              <a:off x="6293063" y="774856"/>
              <a:ext cx="1" cy="123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7380312" y="764704"/>
              <a:ext cx="1" cy="123411"/>
            </a:xfrm>
            <a:prstGeom prst="line">
              <a:avLst/>
            </a:prstGeom>
          </p:spPr>
          <p:style>
            <a:lnRef idx="1">
              <a:schemeClr val="accent1"/>
            </a:lnRef>
            <a:fillRef idx="0">
              <a:schemeClr val="accent1"/>
            </a:fillRef>
            <a:effectRef idx="0">
              <a:schemeClr val="accent1"/>
            </a:effectRef>
            <a:fontRef idx="minor">
              <a:schemeClr val="tx1"/>
            </a:fontRef>
          </p:style>
        </p:cxnSp>
      </p:grpSp>
      <p:graphicFrame>
        <p:nvGraphicFramePr>
          <p:cNvPr id="14" name="Tableau 13"/>
          <p:cNvGraphicFramePr>
            <a:graphicFrameLocks noGrp="1"/>
          </p:cNvGraphicFramePr>
          <p:nvPr>
            <p:extLst>
              <p:ext uri="{D42A27DB-BD31-4B8C-83A1-F6EECF244321}">
                <p14:modId xmlns:p14="http://schemas.microsoft.com/office/powerpoint/2010/main" val="400147008"/>
              </p:ext>
            </p:extLst>
          </p:nvPr>
        </p:nvGraphicFramePr>
        <p:xfrm>
          <a:off x="445769" y="2549605"/>
          <a:ext cx="6111690" cy="2202967"/>
        </p:xfrm>
        <a:graphic>
          <a:graphicData uri="http://schemas.openxmlformats.org/drawingml/2006/table">
            <a:tbl>
              <a:tblPr firstRow="1" firstCol="1" bandRow="1">
                <a:tableStyleId>{5C22544A-7EE6-4342-B048-85BDC9FD1C3A}</a:tableStyleId>
              </a:tblPr>
              <a:tblGrid>
                <a:gridCol w="1363028">
                  <a:extLst>
                    <a:ext uri="{9D8B030D-6E8A-4147-A177-3AD203B41FA5}">
                      <a16:colId xmlns="" xmlns:a16="http://schemas.microsoft.com/office/drawing/2014/main" val="20000"/>
                    </a:ext>
                  </a:extLst>
                </a:gridCol>
                <a:gridCol w="1034608">
                  <a:extLst>
                    <a:ext uri="{9D8B030D-6E8A-4147-A177-3AD203B41FA5}">
                      <a16:colId xmlns="" xmlns:a16="http://schemas.microsoft.com/office/drawing/2014/main" val="20001"/>
                    </a:ext>
                  </a:extLst>
                </a:gridCol>
                <a:gridCol w="1034608">
                  <a:extLst>
                    <a:ext uri="{9D8B030D-6E8A-4147-A177-3AD203B41FA5}">
                      <a16:colId xmlns="" xmlns:a16="http://schemas.microsoft.com/office/drawing/2014/main" val="20002"/>
                    </a:ext>
                  </a:extLst>
                </a:gridCol>
                <a:gridCol w="1350328">
                  <a:extLst>
                    <a:ext uri="{9D8B030D-6E8A-4147-A177-3AD203B41FA5}">
                      <a16:colId xmlns="" xmlns:a16="http://schemas.microsoft.com/office/drawing/2014/main" val="20003"/>
                    </a:ext>
                  </a:extLst>
                </a:gridCol>
                <a:gridCol w="1329118">
                  <a:extLst>
                    <a:ext uri="{9D8B030D-6E8A-4147-A177-3AD203B41FA5}">
                      <a16:colId xmlns="" xmlns:a16="http://schemas.microsoft.com/office/drawing/2014/main" val="20004"/>
                    </a:ext>
                  </a:extLst>
                </a:gridCol>
              </a:tblGrid>
              <a:tr h="360040">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kern="1200" dirty="0" smtClean="0">
                          <a:solidFill>
                            <a:schemeClr val="bg1"/>
                          </a:solidFill>
                          <a:latin typeface="Calibri" panose="020F0502020204030204" pitchFamily="34" charset="0"/>
                          <a:ea typeface="+mn-ea"/>
                          <a:cs typeface="+mn-cs"/>
                        </a:rPr>
                        <a:t>+</a:t>
                      </a:r>
                      <a:endParaRPr lang="fr-FR" sz="1800" b="1" kern="1200" dirty="0">
                        <a:solidFill>
                          <a:schemeClr val="bg1"/>
                        </a:solidFill>
                        <a:latin typeface="Calibri" panose="020F0502020204030204" pitchFamily="34" charset="0"/>
                        <a:ea typeface="+mn-ea"/>
                        <a:cs typeface="+mn-cs"/>
                      </a:endParaRPr>
                    </a:p>
                  </a:txBody>
                  <a:tcPr marL="68580" marR="68580" marT="0" marB="0" anchor="ctr">
                    <a:solidFill>
                      <a:srgbClr val="00B0F0"/>
                    </a:solidFill>
                  </a:tcPr>
                </a:tc>
                <a:tc gridSpan="4">
                  <a:txBody>
                    <a:bodyPr/>
                    <a:lstStyle/>
                    <a:p>
                      <a:pPr marL="0" indent="182880" algn="l" defTabSz="914400" rtl="0" eaLnBrk="1" latinLnBrk="0" hangingPunct="1">
                        <a:lnSpc>
                          <a:spcPct val="95000"/>
                        </a:lnSpc>
                        <a:spcBef>
                          <a:spcPts val="100"/>
                        </a:spcBef>
                        <a:spcAft>
                          <a:spcPts val="100"/>
                        </a:spcAft>
                        <a:tabLst>
                          <a:tab pos="182880" algn="l"/>
                        </a:tabLst>
                      </a:pPr>
                      <a:r>
                        <a:rPr lang="en-US" sz="1800" b="1" kern="1200" noProof="0" dirty="0" smtClean="0">
                          <a:solidFill>
                            <a:schemeClr val="tx1"/>
                          </a:solidFill>
                          <a:latin typeface="Calibri" panose="020F0502020204030204" pitchFamily="34" charset="0"/>
                          <a:ea typeface="+mn-ea"/>
                          <a:cs typeface="+mn-cs"/>
                        </a:rPr>
                        <a:t>Accumulates</a:t>
                      </a:r>
                      <a:r>
                        <a:rPr lang="en-US" sz="1800" b="1" kern="1200" baseline="0" noProof="0" dirty="0" smtClean="0">
                          <a:solidFill>
                            <a:schemeClr val="tx1"/>
                          </a:solidFill>
                          <a:latin typeface="Calibri" panose="020F0502020204030204" pitchFamily="34" charset="0"/>
                          <a:ea typeface="+mn-ea"/>
                          <a:cs typeface="+mn-cs"/>
                        </a:rPr>
                        <a:t> events</a:t>
                      </a:r>
                      <a:endParaRPr lang="en-US" sz="1800" b="1" kern="1200" noProof="0" dirty="0">
                        <a:solidFill>
                          <a:schemeClr val="tx1"/>
                        </a:solidFill>
                        <a:latin typeface="Calibri" panose="020F0502020204030204" pitchFamily="34" charset="0"/>
                        <a:ea typeface="+mn-ea"/>
                        <a:cs typeface="+mn-cs"/>
                      </a:endParaRPr>
                    </a:p>
                  </a:txBody>
                  <a:tcPr marL="68580" marR="68580" marT="0" marB="0" anchor="ctr">
                    <a:noFill/>
                  </a:tcPr>
                </a:tc>
                <a:tc hMerge="1">
                  <a:txBody>
                    <a:bodyPr/>
                    <a:lstStyle/>
                    <a:p>
                      <a:pPr marL="0" indent="182880" algn="ctr" defTabSz="914400" rtl="0" eaLnBrk="1" latinLnBrk="0" hangingPunct="1">
                        <a:lnSpc>
                          <a:spcPct val="95000"/>
                        </a:lnSpc>
                        <a:spcBef>
                          <a:spcPts val="100"/>
                        </a:spcBef>
                        <a:spcAft>
                          <a:spcPts val="100"/>
                        </a:spcAft>
                        <a:tabLst>
                          <a:tab pos="182880" algn="l"/>
                        </a:tabLst>
                      </a:pPr>
                      <a:endParaRPr lang="fr-FR" sz="1800" b="1" kern="1200" dirty="0">
                        <a:solidFill>
                          <a:schemeClr val="bg1"/>
                        </a:solidFill>
                        <a:latin typeface="Calibri" panose="020F0502020204030204" pitchFamily="34" charset="0"/>
                        <a:ea typeface="+mn-ea"/>
                        <a:cs typeface="+mn-cs"/>
                      </a:endParaRPr>
                    </a:p>
                  </a:txBody>
                  <a:tcPr marL="68580" marR="68580" marT="0" marB="0" anchor="ctr">
                    <a:noFill/>
                  </a:tcPr>
                </a:tc>
                <a:tc hMerge="1">
                  <a:txBody>
                    <a:bodyPr/>
                    <a:lstStyle/>
                    <a:p>
                      <a:pPr marL="0" indent="182880" algn="ctr" defTabSz="914400" rtl="0" eaLnBrk="1" latinLnBrk="0" hangingPunct="1">
                        <a:lnSpc>
                          <a:spcPct val="95000"/>
                        </a:lnSpc>
                        <a:spcBef>
                          <a:spcPts val="100"/>
                        </a:spcBef>
                        <a:spcAft>
                          <a:spcPts val="100"/>
                        </a:spcAft>
                        <a:tabLst>
                          <a:tab pos="182880" algn="l"/>
                        </a:tabLst>
                      </a:pPr>
                      <a:endParaRPr lang="fr-FR" sz="1800" b="1" kern="1200" dirty="0">
                        <a:solidFill>
                          <a:schemeClr val="bg1"/>
                        </a:solidFill>
                        <a:latin typeface="Calibri" panose="020F0502020204030204" pitchFamily="34" charset="0"/>
                        <a:ea typeface="+mn-ea"/>
                        <a:cs typeface="+mn-cs"/>
                      </a:endParaRPr>
                    </a:p>
                  </a:txBody>
                  <a:tcPr marL="68580" marR="68580" marT="0" marB="0" anchor="ctr">
                    <a:noFill/>
                  </a:tcPr>
                </a:tc>
                <a:tc hMerge="1">
                  <a:txBody>
                    <a:bodyPr/>
                    <a:lstStyle/>
                    <a:p>
                      <a:pPr marL="0" indent="182880" algn="ctr" defTabSz="914400" rtl="0" eaLnBrk="1" latinLnBrk="0" hangingPunct="1">
                        <a:lnSpc>
                          <a:spcPct val="95000"/>
                        </a:lnSpc>
                        <a:spcBef>
                          <a:spcPts val="100"/>
                        </a:spcBef>
                        <a:spcAft>
                          <a:spcPts val="100"/>
                        </a:spcAft>
                        <a:tabLst>
                          <a:tab pos="182880" algn="l"/>
                        </a:tabLst>
                      </a:pPr>
                      <a:endParaRPr lang="fr-FR" sz="1800" b="1" kern="1200" dirty="0">
                        <a:solidFill>
                          <a:schemeClr val="bg1"/>
                        </a:solidFill>
                        <a:latin typeface="Calibri" panose="020F0502020204030204" pitchFamily="34" charset="0"/>
                        <a:ea typeface="+mn-ea"/>
                        <a:cs typeface="+mn-cs"/>
                      </a:endParaRPr>
                    </a:p>
                  </a:txBody>
                  <a:tcPr marL="68580" marR="68580" marT="0" marB="0" anchor="ctr">
                    <a:noFill/>
                  </a:tcPr>
                </a:tc>
                <a:extLst>
                  <a:ext uri="{0D108BD9-81ED-4DB2-BD59-A6C34878D82A}">
                    <a16:rowId xmlns="" xmlns:a16="http://schemas.microsoft.com/office/drawing/2014/main" val="10000"/>
                  </a:ext>
                </a:extLst>
              </a:tr>
              <a:tr h="375339">
                <a:tc>
                  <a:txBody>
                    <a:bodyPr/>
                    <a:lstStyle/>
                    <a:p>
                      <a:pPr marL="0" indent="182880" algn="ctr" defTabSz="914400" rtl="0" eaLnBrk="1" latinLnBrk="0" hangingPunct="1">
                        <a:lnSpc>
                          <a:spcPct val="95000"/>
                        </a:lnSpc>
                        <a:spcBef>
                          <a:spcPts val="100"/>
                        </a:spcBef>
                        <a:spcAft>
                          <a:spcPts val="0"/>
                        </a:spcAft>
                        <a:tabLst>
                          <a:tab pos="182880" algn="l"/>
                        </a:tabLst>
                      </a:pPr>
                      <a:r>
                        <a:rPr lang="en-US" sz="1800" b="1" kern="1200" dirty="0" smtClean="0">
                          <a:solidFill>
                            <a:schemeClr val="bg1"/>
                          </a:solidFill>
                          <a:latin typeface="Calibri" panose="020F0502020204030204" pitchFamily="34" charset="0"/>
                          <a:ea typeface="+mn-ea"/>
                          <a:cs typeface="+mn-cs"/>
                        </a:rPr>
                        <a:t>ϕ1 + ϕ2</a:t>
                      </a:r>
                      <a:endParaRPr lang="fr-FR" sz="1800" b="1" kern="12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true</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false</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undecided</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undefined</a:t>
                      </a:r>
                      <a:endParaRPr lang="fr-FR" sz="18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extLst>
                  <a:ext uri="{0D108BD9-81ED-4DB2-BD59-A6C34878D82A}">
                    <a16:rowId xmlns="" xmlns:a16="http://schemas.microsoft.com/office/drawing/2014/main" val="10001"/>
                  </a:ext>
                </a:extLst>
              </a:tr>
              <a:tr h="370316">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true</a:t>
                      </a:r>
                      <a:endParaRPr lang="fr-FR" sz="18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true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true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true</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2"/>
                  </a:ext>
                </a:extLst>
              </a:tr>
              <a:tr h="332612">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false</a:t>
                      </a:r>
                      <a:endParaRPr lang="fr-FR" sz="18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3"/>
                  </a:ext>
                </a:extLst>
              </a:tr>
              <a:tr h="404620">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undecided</a:t>
                      </a:r>
                      <a:endParaRPr lang="fr-FR" sz="18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true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4"/>
                  </a:ext>
                </a:extLst>
              </a:tr>
              <a:tr h="360040">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b="1" i="1" kern="1200" dirty="0">
                          <a:solidFill>
                            <a:schemeClr val="bg1"/>
                          </a:solidFill>
                          <a:latin typeface="Calibri" panose="020F0502020204030204" pitchFamily="34" charset="0"/>
                          <a:ea typeface="+mn-ea"/>
                          <a:cs typeface="+mn-cs"/>
                        </a:rPr>
                        <a:t>undefined</a:t>
                      </a:r>
                      <a:endParaRPr lang="fr-FR" sz="18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a:solidFill>
                            <a:schemeClr val="tx1"/>
                          </a:solidFill>
                          <a:latin typeface="Calibri" panose="020F0502020204030204" pitchFamily="34" charset="0"/>
                          <a:ea typeface="+mn-ea"/>
                          <a:cs typeface="+mn-cs"/>
                        </a:rPr>
                        <a:t>true</a:t>
                      </a:r>
                      <a:endParaRPr lang="fr-FR" sz="1800" i="1" kern="120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false</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undecided</a:t>
                      </a:r>
                      <a:endParaRPr lang="fr-FR" sz="18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800" i="1" kern="1200" dirty="0">
                          <a:solidFill>
                            <a:schemeClr val="tx1"/>
                          </a:solidFill>
                          <a:latin typeface="Calibri" panose="020F0502020204030204" pitchFamily="34" charset="0"/>
                          <a:ea typeface="+mn-ea"/>
                          <a:cs typeface="+mn-cs"/>
                        </a:rPr>
                        <a:t>undefined</a:t>
                      </a:r>
                      <a:endParaRPr lang="fr-FR" sz="18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5"/>
                  </a:ext>
                </a:extLst>
              </a:tr>
            </a:tbl>
          </a:graphicData>
        </a:graphic>
      </p:graphicFrame>
      <p:sp>
        <p:nvSpPr>
          <p:cNvPr id="15" name="ZoneTexte 14"/>
          <p:cNvSpPr txBox="1"/>
          <p:nvPr/>
        </p:nvSpPr>
        <p:spPr>
          <a:xfrm>
            <a:off x="539552" y="1376399"/>
            <a:ext cx="5206592" cy="307777"/>
          </a:xfrm>
          <a:prstGeom prst="rect">
            <a:avLst/>
          </a:prstGeom>
          <a:noFill/>
        </p:spPr>
        <p:txBody>
          <a:bodyPr wrap="square" lIns="36000" tIns="0" rIns="36000" bIns="0" rtlCol="0">
            <a:spAutoFit/>
          </a:bodyPr>
          <a:lstStyle/>
          <a:p>
            <a:pPr algn="ctr">
              <a:spcAft>
                <a:spcPts val="1200"/>
              </a:spcAft>
            </a:pPr>
            <a:r>
              <a:rPr lang="el-GR" sz="2000" dirty="0">
                <a:latin typeface="Calibri" panose="020F0502020204030204" pitchFamily="34" charset="0"/>
              </a:rPr>
              <a:t>ϕ := ϕ | </a:t>
            </a:r>
            <a:r>
              <a:rPr lang="el-GR" sz="2000" dirty="0">
                <a:latin typeface="Calibri" panose="020F0502020204030204" pitchFamily="34" charset="0"/>
                <a:sym typeface="Symbol" panose="05050102010706020507" pitchFamily="18" charset="2"/>
              </a:rPr>
              <a:t></a:t>
            </a:r>
            <a:r>
              <a:rPr lang="el-GR" sz="2000" dirty="0" smtClean="0">
                <a:latin typeface="Calibri" panose="020F0502020204030204" pitchFamily="34" charset="0"/>
              </a:rPr>
              <a:t> </a:t>
            </a:r>
            <a:r>
              <a:rPr lang="el-GR" sz="2000" dirty="0">
                <a:latin typeface="Calibri" panose="020F0502020204030204" pitchFamily="34" charset="0"/>
              </a:rPr>
              <a:t>ϕ | </a:t>
            </a:r>
            <a:r>
              <a:rPr lang="fr-FR" sz="2000" i="1" dirty="0" smtClean="0">
                <a:latin typeface="Calibri" panose="020F0502020204030204" pitchFamily="34" charset="0"/>
                <a:sym typeface="Symbol" panose="05050102010706020507" pitchFamily="18" charset="2"/>
              </a:rPr>
              <a:t>d </a:t>
            </a:r>
            <a:r>
              <a:rPr lang="el-GR" sz="2000" dirty="0" smtClean="0">
                <a:latin typeface="Calibri" panose="020F0502020204030204" pitchFamily="34" charset="0"/>
              </a:rPr>
              <a:t>ϕ |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a:t>
            </a:r>
            <a:r>
              <a:rPr lang="en-US" sz="2000" dirty="0">
                <a:latin typeface="Calibri" panose="020F0502020204030204" pitchFamily="34" charset="0"/>
              </a:rPr>
              <a:t>x </a:t>
            </a:r>
            <a:r>
              <a:rPr lang="el-GR" sz="2000" dirty="0" smtClean="0">
                <a:latin typeface="Calibri" panose="020F0502020204030204" pitchFamily="34" charset="0"/>
              </a:rPr>
              <a:t>ϕ</a:t>
            </a:r>
            <a:r>
              <a:rPr lang="el-GR" sz="2000" baseline="-25000" dirty="0" smtClean="0">
                <a:latin typeface="Calibri" panose="020F0502020204030204" pitchFamily="34" charset="0"/>
              </a:rPr>
              <a:t>2</a:t>
            </a:r>
            <a:r>
              <a:rPr lang="fr-FR" sz="2000" baseline="-25000" dirty="0" smtClean="0">
                <a:latin typeface="Calibri" panose="020F0502020204030204" pitchFamily="34" charset="0"/>
              </a:rPr>
              <a:t> </a:t>
            </a:r>
            <a:r>
              <a:rPr lang="el-GR" sz="2000" dirty="0" smtClean="0">
                <a:latin typeface="Calibri" panose="020F0502020204030204" pitchFamily="34" charset="0"/>
              </a:rPr>
              <a:t>|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 ϕ</a:t>
            </a:r>
            <a:r>
              <a:rPr lang="el-GR" sz="2000" baseline="-25000" dirty="0">
                <a:latin typeface="Calibri" panose="020F0502020204030204" pitchFamily="34" charset="0"/>
              </a:rPr>
              <a:t>2</a:t>
            </a:r>
            <a:r>
              <a:rPr lang="el-GR" sz="2000" dirty="0">
                <a:latin typeface="Calibri" panose="020F0502020204030204" pitchFamily="34" charset="0"/>
              </a:rPr>
              <a:t> | ϕ</a:t>
            </a:r>
            <a:r>
              <a:rPr lang="el-GR" sz="2000" baseline="-25000" dirty="0">
                <a:latin typeface="Calibri" panose="020F0502020204030204" pitchFamily="34" charset="0"/>
              </a:rPr>
              <a:t>1</a:t>
            </a:r>
            <a:r>
              <a:rPr lang="el-GR" sz="2000" dirty="0">
                <a:latin typeface="Calibri" panose="020F0502020204030204" pitchFamily="34" charset="0"/>
              </a:rPr>
              <a:t> + </a:t>
            </a:r>
            <a:r>
              <a:rPr lang="el-GR" sz="2000" dirty="0" smtClean="0">
                <a:latin typeface="Calibri" panose="020F0502020204030204" pitchFamily="34" charset="0"/>
              </a:rPr>
              <a:t>ϕ</a:t>
            </a:r>
            <a:r>
              <a:rPr lang="el-GR" sz="2000" baseline="-25000" dirty="0" smtClean="0">
                <a:latin typeface="Calibri" panose="020F0502020204030204" pitchFamily="34" charset="0"/>
              </a:rPr>
              <a:t>2</a:t>
            </a:r>
            <a:endParaRPr lang="fr-FR" sz="2000" dirty="0" smtClean="0">
              <a:latin typeface="Calibri" panose="020F0502020204030204" pitchFamily="34" charset="0"/>
            </a:endParaRPr>
          </a:p>
        </p:txBody>
      </p:sp>
    </p:spTree>
    <p:extLst>
      <p:ext uri="{BB962C8B-B14F-4D97-AF65-F5344CB8AC3E}">
        <p14:creationId xmlns:p14="http://schemas.microsoft.com/office/powerpoint/2010/main" val="112104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4-valued temporal operators</a:t>
            </a:r>
            <a:endParaRPr lang="en-US" dirty="0"/>
          </a:p>
        </p:txBody>
      </p:sp>
      <p:sp>
        <p:nvSpPr>
          <p:cNvPr id="12" name="ZoneTexte 11"/>
          <p:cNvSpPr txBox="1"/>
          <p:nvPr/>
        </p:nvSpPr>
        <p:spPr>
          <a:xfrm>
            <a:off x="125262" y="3437417"/>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Integral operator</a:t>
            </a:r>
          </a:p>
        </p:txBody>
      </p:sp>
      <p:sp>
        <p:nvSpPr>
          <p:cNvPr id="21" name="ZoneTexte 20"/>
          <p:cNvSpPr txBox="1"/>
          <p:nvPr/>
        </p:nvSpPr>
        <p:spPr>
          <a:xfrm>
            <a:off x="539552" y="1376399"/>
            <a:ext cx="5206592" cy="307777"/>
          </a:xfrm>
          <a:prstGeom prst="rect">
            <a:avLst/>
          </a:prstGeom>
          <a:noFill/>
        </p:spPr>
        <p:txBody>
          <a:bodyPr wrap="square" lIns="36000" tIns="0" rIns="36000" bIns="0" rtlCol="0">
            <a:spAutoFit/>
          </a:bodyPr>
          <a:lstStyle/>
          <a:p>
            <a:pPr algn="ctr">
              <a:spcAft>
                <a:spcPts val="1200"/>
              </a:spcAft>
            </a:pPr>
            <a:r>
              <a:rPr lang="el-GR" sz="2000" dirty="0">
                <a:latin typeface="Calibri" panose="020F0502020204030204" pitchFamily="34" charset="0"/>
              </a:rPr>
              <a:t>ϕ := ϕ | </a:t>
            </a:r>
            <a:r>
              <a:rPr lang="el-GR" sz="2000" dirty="0">
                <a:latin typeface="Calibri" panose="020F0502020204030204" pitchFamily="34" charset="0"/>
                <a:sym typeface="Symbol" panose="05050102010706020507" pitchFamily="18" charset="2"/>
              </a:rPr>
              <a:t></a:t>
            </a:r>
            <a:r>
              <a:rPr lang="el-GR" sz="2000" dirty="0" smtClean="0">
                <a:latin typeface="Calibri" panose="020F0502020204030204" pitchFamily="34" charset="0"/>
              </a:rPr>
              <a:t> </a:t>
            </a:r>
            <a:r>
              <a:rPr lang="el-GR" sz="2000" dirty="0">
                <a:latin typeface="Calibri" panose="020F0502020204030204" pitchFamily="34" charset="0"/>
              </a:rPr>
              <a:t>ϕ | </a:t>
            </a:r>
            <a:r>
              <a:rPr lang="fr-FR" sz="2000" i="1" dirty="0" smtClean="0">
                <a:latin typeface="Calibri" panose="020F0502020204030204" pitchFamily="34" charset="0"/>
                <a:sym typeface="Symbol" panose="05050102010706020507" pitchFamily="18" charset="2"/>
              </a:rPr>
              <a:t>d </a:t>
            </a:r>
            <a:r>
              <a:rPr lang="el-GR" sz="2000" dirty="0" smtClean="0">
                <a:latin typeface="Calibri" panose="020F0502020204030204" pitchFamily="34" charset="0"/>
              </a:rPr>
              <a:t>ϕ |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a:t>
            </a:r>
            <a:r>
              <a:rPr lang="en-US" sz="2000" dirty="0">
                <a:latin typeface="Calibri" panose="020F0502020204030204" pitchFamily="34" charset="0"/>
              </a:rPr>
              <a:t>x </a:t>
            </a:r>
            <a:r>
              <a:rPr lang="el-GR" sz="2000" dirty="0" smtClean="0">
                <a:latin typeface="Calibri" panose="020F0502020204030204" pitchFamily="34" charset="0"/>
              </a:rPr>
              <a:t>ϕ</a:t>
            </a:r>
            <a:r>
              <a:rPr lang="el-GR" sz="2000" baseline="-25000" dirty="0" smtClean="0">
                <a:latin typeface="Calibri" panose="020F0502020204030204" pitchFamily="34" charset="0"/>
              </a:rPr>
              <a:t>2</a:t>
            </a:r>
            <a:r>
              <a:rPr lang="fr-FR" sz="2000" baseline="-25000" dirty="0" smtClean="0">
                <a:latin typeface="Calibri" panose="020F0502020204030204" pitchFamily="34" charset="0"/>
              </a:rPr>
              <a:t> </a:t>
            </a:r>
            <a:r>
              <a:rPr lang="el-GR" sz="2000" dirty="0" smtClean="0">
                <a:latin typeface="Calibri" panose="020F0502020204030204" pitchFamily="34" charset="0"/>
              </a:rPr>
              <a:t>| </a:t>
            </a:r>
            <a:r>
              <a:rPr lang="el-GR" sz="2000" dirty="0">
                <a:latin typeface="Calibri" panose="020F0502020204030204" pitchFamily="34" charset="0"/>
              </a:rPr>
              <a:t>ϕ</a:t>
            </a:r>
            <a:r>
              <a:rPr lang="el-GR" sz="2000" baseline="-25000" dirty="0">
                <a:latin typeface="Calibri" panose="020F0502020204030204" pitchFamily="34" charset="0"/>
              </a:rPr>
              <a:t>1</a:t>
            </a:r>
            <a:r>
              <a:rPr lang="el-GR" sz="2000" dirty="0">
                <a:latin typeface="Calibri" panose="020F0502020204030204" pitchFamily="34" charset="0"/>
              </a:rPr>
              <a:t> – ϕ</a:t>
            </a:r>
            <a:r>
              <a:rPr lang="el-GR" sz="2000" baseline="-25000" dirty="0">
                <a:latin typeface="Calibri" panose="020F0502020204030204" pitchFamily="34" charset="0"/>
              </a:rPr>
              <a:t>2</a:t>
            </a:r>
            <a:r>
              <a:rPr lang="el-GR" sz="2000" dirty="0">
                <a:latin typeface="Calibri" panose="020F0502020204030204" pitchFamily="34" charset="0"/>
              </a:rPr>
              <a:t> | ϕ</a:t>
            </a:r>
            <a:r>
              <a:rPr lang="el-GR" sz="2000" baseline="-25000" dirty="0">
                <a:latin typeface="Calibri" panose="020F0502020204030204" pitchFamily="34" charset="0"/>
              </a:rPr>
              <a:t>1</a:t>
            </a:r>
            <a:r>
              <a:rPr lang="el-GR" sz="2000" dirty="0">
                <a:latin typeface="Calibri" panose="020F0502020204030204" pitchFamily="34" charset="0"/>
              </a:rPr>
              <a:t> + </a:t>
            </a:r>
            <a:r>
              <a:rPr lang="el-GR" sz="2000" dirty="0" smtClean="0">
                <a:latin typeface="Calibri" panose="020F0502020204030204" pitchFamily="34" charset="0"/>
              </a:rPr>
              <a:t>ϕ</a:t>
            </a:r>
            <a:r>
              <a:rPr lang="el-GR" sz="2000" baseline="-25000" dirty="0" smtClean="0">
                <a:latin typeface="Calibri" panose="020F0502020204030204" pitchFamily="34" charset="0"/>
              </a:rPr>
              <a:t>2</a:t>
            </a:r>
            <a:endParaRPr lang="fr-FR" sz="2000" dirty="0" smtClean="0">
              <a:latin typeface="Calibri" panose="020F0502020204030204" pitchFamily="34" charset="0"/>
            </a:endParaRPr>
          </a:p>
        </p:txBody>
      </p:sp>
      <p:grpSp>
        <p:nvGrpSpPr>
          <p:cNvPr id="6" name="Groupe 5"/>
          <p:cNvGrpSpPr/>
          <p:nvPr/>
        </p:nvGrpSpPr>
        <p:grpSpPr>
          <a:xfrm>
            <a:off x="539552" y="3802724"/>
            <a:ext cx="5557923" cy="706396"/>
            <a:chOff x="548261" y="2497918"/>
            <a:chExt cx="5557923" cy="706396"/>
          </a:xfrm>
        </p:grpSpPr>
        <p:sp>
          <p:nvSpPr>
            <p:cNvPr id="22" name="ZoneTexte 21"/>
            <p:cNvSpPr txBox="1"/>
            <p:nvPr/>
          </p:nvSpPr>
          <p:spPr>
            <a:xfrm>
              <a:off x="899592" y="2600618"/>
              <a:ext cx="5206592" cy="307777"/>
            </a:xfrm>
            <a:prstGeom prst="rect">
              <a:avLst/>
            </a:prstGeom>
            <a:noFill/>
          </p:spPr>
          <p:txBody>
            <a:bodyPr wrap="square" lIns="36000" tIns="0" rIns="36000" bIns="0" rtlCol="0">
              <a:spAutoFit/>
            </a:bodyPr>
            <a:lstStyle/>
            <a:p>
              <a:pPr>
                <a:spcAft>
                  <a:spcPts val="1200"/>
                </a:spcAft>
              </a:pPr>
              <a:r>
                <a:rPr lang="el-GR" sz="2000" dirty="0" smtClean="0">
                  <a:latin typeface="Calibri" panose="020F0502020204030204" pitchFamily="34" charset="0"/>
                </a:rPr>
                <a:t>ϕ</a:t>
              </a:r>
              <a:r>
                <a:rPr lang="fr-FR" sz="2000" dirty="0" smtClean="0">
                  <a:latin typeface="Calibri" panose="020F0502020204030204" pitchFamily="34" charset="0"/>
                </a:rPr>
                <a:t>(</a:t>
              </a:r>
              <a:r>
                <a:rPr lang="fr-FR" sz="2000" dirty="0" smtClean="0">
                  <a:latin typeface="Calibri" panose="020F0502020204030204" pitchFamily="34" charset="0"/>
                  <a:sym typeface="Symbol" panose="05050102010706020507" pitchFamily="18" charset="2"/>
                </a:rPr>
                <a:t>)</a:t>
              </a:r>
              <a:r>
                <a:rPr lang="fr-FR" sz="2000" dirty="0" smtClean="0">
                  <a:latin typeface="Calibri" panose="020F0502020204030204" pitchFamily="34" charset="0"/>
                </a:rPr>
                <a:t> d</a:t>
              </a:r>
              <a:r>
                <a:rPr lang="fr-FR" sz="2000" dirty="0" smtClean="0">
                  <a:latin typeface="Calibri" panose="020F0502020204030204" pitchFamily="34" charset="0"/>
                  <a:sym typeface="Symbol" panose="05050102010706020507" pitchFamily="18" charset="2"/>
                </a:rPr>
                <a:t></a:t>
              </a:r>
              <a:r>
                <a:rPr lang="el-GR" sz="2000" dirty="0" smtClean="0">
                  <a:latin typeface="Calibri" panose="020F0502020204030204" pitchFamily="34" charset="0"/>
                </a:rPr>
                <a:t> :=</a:t>
              </a:r>
              <a:r>
                <a:rPr lang="fr-FR" sz="2000" dirty="0" smtClean="0">
                  <a:latin typeface="Calibri" panose="020F0502020204030204" pitchFamily="34" charset="0"/>
                </a:rPr>
                <a:t> </a:t>
              </a:r>
              <a:r>
                <a:rPr lang="el-GR" sz="2000" dirty="0" smtClean="0">
                  <a:latin typeface="Calibri" panose="020F0502020204030204" pitchFamily="34" charset="0"/>
                </a:rPr>
                <a:t> </a:t>
              </a:r>
              <a:r>
                <a:rPr lang="fr-FR" sz="2000" dirty="0" smtClean="0">
                  <a:latin typeface="Calibri" panose="020F0502020204030204" pitchFamily="34" charset="0"/>
                  <a:sym typeface="Symbol" panose="05050102010706020507" pitchFamily="18" charset="2"/>
                </a:rPr>
                <a:t>     </a:t>
              </a:r>
              <a:r>
                <a:rPr lang="el-GR" sz="2000" dirty="0" smtClean="0">
                  <a:latin typeface="Calibri" panose="020F0502020204030204" pitchFamily="34" charset="0"/>
                </a:rPr>
                <a:t>ϕ</a:t>
              </a:r>
              <a:r>
                <a:rPr lang="fr-FR" sz="2000" dirty="0" smtClean="0">
                  <a:latin typeface="Calibri" panose="020F0502020204030204" pitchFamily="34" charset="0"/>
                </a:rPr>
                <a:t>(</a:t>
              </a:r>
              <a:r>
                <a:rPr lang="fr-FR" sz="2000" dirty="0">
                  <a:latin typeface="Calibri" panose="020F0502020204030204" pitchFamily="34" charset="0"/>
                  <a:sym typeface="Symbol" panose="05050102010706020507" pitchFamily="18" charset="2"/>
                </a:rPr>
                <a:t>)</a:t>
              </a:r>
              <a:r>
                <a:rPr lang="fr-FR" sz="2000" dirty="0" smtClean="0">
                  <a:latin typeface="Calibri" panose="020F0502020204030204" pitchFamily="34" charset="0"/>
                </a:rPr>
                <a:t> </a:t>
              </a:r>
              <a:r>
                <a:rPr lang="en-US" sz="2000" dirty="0">
                  <a:latin typeface="Calibri" panose="020F0502020204030204" pitchFamily="34" charset="0"/>
                </a:rPr>
                <a:t>x </a:t>
              </a:r>
              <a:r>
                <a:rPr lang="fr-FR" sz="2000" dirty="0" smtClean="0">
                  <a:latin typeface="Calibri" panose="020F0502020204030204" pitchFamily="34" charset="0"/>
                </a:rPr>
                <a:t>d</a:t>
              </a:r>
              <a:r>
                <a:rPr lang="fr-FR" sz="2000" dirty="0" smtClean="0">
                  <a:latin typeface="Calibri" panose="020F0502020204030204" pitchFamily="34" charset="0"/>
                  <a:sym typeface="Symbol" panose="05050102010706020507" pitchFamily="18" charset="2"/>
                </a:rPr>
                <a:t> </a:t>
              </a:r>
              <a:endParaRPr lang="fr-FR" sz="2000" dirty="0" smtClean="0">
                <a:latin typeface="Calibri" panose="020F0502020204030204" pitchFamily="34" charset="0"/>
              </a:endParaRPr>
            </a:p>
          </p:txBody>
        </p:sp>
        <p:sp>
          <p:nvSpPr>
            <p:cNvPr id="10" name="Rectangle 9"/>
            <p:cNvSpPr/>
            <p:nvPr/>
          </p:nvSpPr>
          <p:spPr>
            <a:xfrm>
              <a:off x="663995" y="2497918"/>
              <a:ext cx="282450" cy="584775"/>
            </a:xfrm>
            <a:prstGeom prst="rect">
              <a:avLst/>
            </a:prstGeom>
          </p:spPr>
          <p:txBody>
            <a:bodyPr wrap="square">
              <a:spAutoFit/>
            </a:bodyPr>
            <a:lstStyle/>
            <a:p>
              <a:r>
                <a:rPr lang="el-GR" sz="3200" dirty="0" smtClean="0">
                  <a:latin typeface="Calibri" panose="020F0502020204030204" pitchFamily="34" charset="0"/>
                  <a:sym typeface="Symbol" panose="05050102010706020507" pitchFamily="18" charset="2"/>
                </a:rPr>
                <a:t></a:t>
              </a:r>
              <a:endParaRPr lang="fr-FR" sz="3200" baseline="-25000" dirty="0"/>
            </a:p>
          </p:txBody>
        </p:sp>
        <p:sp>
          <p:nvSpPr>
            <p:cNvPr id="11" name="Rectangle 10"/>
            <p:cNvSpPr/>
            <p:nvPr/>
          </p:nvSpPr>
          <p:spPr>
            <a:xfrm>
              <a:off x="548261" y="2927315"/>
              <a:ext cx="476412" cy="276999"/>
            </a:xfrm>
            <a:prstGeom prst="rect">
              <a:avLst/>
            </a:prstGeom>
          </p:spPr>
          <p:txBody>
            <a:bodyPr wrap="none">
              <a:spAutoFit/>
            </a:bodyPr>
            <a:lstStyle/>
            <a:p>
              <a:r>
                <a:rPr lang="fr-FR" sz="1200" dirty="0">
                  <a:latin typeface="Calibri" panose="020F0502020204030204" pitchFamily="34" charset="0"/>
                  <a:sym typeface="Symbol" panose="05050102010706020507" pitchFamily="18" charset="2"/>
                </a:rPr>
                <a:t> </a:t>
              </a:r>
              <a:r>
                <a:rPr lang="fr-FR" sz="1200" dirty="0" smtClean="0">
                  <a:latin typeface="Calibri" panose="020F0502020204030204" pitchFamily="34" charset="0"/>
                  <a:sym typeface="Symbol" panose="05050102010706020507" pitchFamily="18" charset="2"/>
                </a:rPr>
                <a:t></a:t>
              </a:r>
              <a:r>
                <a:rPr lang="fr-FR" sz="1200" dirty="0">
                  <a:latin typeface="Calibri" panose="020F0502020204030204" pitchFamily="34" charset="0"/>
                  <a:sym typeface="Symbol" panose="05050102010706020507" pitchFamily="18" charset="2"/>
                </a:rPr>
                <a:t>P</a:t>
              </a:r>
              <a:endParaRPr lang="fr-FR" sz="1200" dirty="0"/>
            </a:p>
          </p:txBody>
        </p:sp>
        <p:grpSp>
          <p:nvGrpSpPr>
            <p:cNvPr id="14" name="Groupe 13"/>
            <p:cNvGrpSpPr/>
            <p:nvPr/>
          </p:nvGrpSpPr>
          <p:grpSpPr>
            <a:xfrm>
              <a:off x="1898606" y="2540116"/>
              <a:ext cx="441146" cy="603188"/>
              <a:chOff x="1157145" y="1649705"/>
              <a:chExt cx="441146" cy="603188"/>
            </a:xfrm>
          </p:grpSpPr>
          <p:sp>
            <p:nvSpPr>
              <p:cNvPr id="15" name="ZoneTexte 14"/>
              <p:cNvSpPr txBox="1"/>
              <p:nvPr/>
            </p:nvSpPr>
            <p:spPr>
              <a:xfrm>
                <a:off x="1250534" y="1649705"/>
                <a:ext cx="288032" cy="430887"/>
              </a:xfrm>
              <a:prstGeom prst="rect">
                <a:avLst/>
              </a:prstGeom>
              <a:noFill/>
            </p:spPr>
            <p:txBody>
              <a:bodyPr wrap="square" lIns="36000" tIns="0" rIns="36000" bIns="0" rtlCol="0">
                <a:spAutoFit/>
              </a:bodyPr>
              <a:lstStyle/>
              <a:p>
                <a:pPr algn="ctr"/>
                <a:r>
                  <a:rPr lang="fr-FR" sz="2800" dirty="0" smtClean="0">
                    <a:latin typeface="Calibri" panose="020F0502020204030204" pitchFamily="34" charset="0"/>
                    <a:sym typeface="Symbol" panose="05050102010706020507" pitchFamily="18" charset="2"/>
                  </a:rPr>
                  <a:t></a:t>
                </a:r>
                <a:endParaRPr lang="fr-FR" sz="2800" dirty="0">
                  <a:latin typeface="Calibri" panose="020F0502020204030204" pitchFamily="34" charset="0"/>
                </a:endParaRPr>
              </a:p>
            </p:txBody>
          </p:sp>
          <p:sp>
            <p:nvSpPr>
              <p:cNvPr id="16" name="Rectangle 15"/>
              <p:cNvSpPr/>
              <p:nvPr/>
            </p:nvSpPr>
            <p:spPr>
              <a:xfrm>
                <a:off x="1157145" y="1975894"/>
                <a:ext cx="441146" cy="276999"/>
              </a:xfrm>
              <a:prstGeom prst="rect">
                <a:avLst/>
              </a:prstGeom>
            </p:spPr>
            <p:txBody>
              <a:bodyPr wrap="none">
                <a:spAutoFit/>
              </a:bodyPr>
              <a:lstStyle/>
              <a:p>
                <a:r>
                  <a:rPr lang="fr-FR" sz="1200" dirty="0" smtClean="0">
                    <a:latin typeface="Calibri" panose="020F0502020204030204" pitchFamily="34" charset="0"/>
                    <a:sym typeface="Symbol" panose="05050102010706020507" pitchFamily="18" charset="2"/>
                  </a:rPr>
                  <a:t></a:t>
                </a:r>
                <a:r>
                  <a:rPr lang="el-GR" sz="1200" dirty="0" smtClean="0">
                    <a:latin typeface="Calibri" panose="020F0502020204030204" pitchFamily="34" charset="0"/>
                    <a:sym typeface="Symbol" panose="05050102010706020507" pitchFamily="18" charset="2"/>
                  </a:rPr>
                  <a:t></a:t>
                </a:r>
                <a:r>
                  <a:rPr lang="fr-FR" sz="1200" dirty="0" smtClean="0">
                    <a:latin typeface="Calibri" panose="020F0502020204030204" pitchFamily="34" charset="0"/>
                    <a:sym typeface="Symbol" panose="05050102010706020507" pitchFamily="18" charset="2"/>
                  </a:rPr>
                  <a:t>P</a:t>
                </a:r>
                <a:endParaRPr lang="fr-FR" sz="1200" dirty="0"/>
              </a:p>
            </p:txBody>
          </p:sp>
        </p:grpSp>
      </p:grpSp>
      <p:grpSp>
        <p:nvGrpSpPr>
          <p:cNvPr id="7" name="Groupe 6"/>
          <p:cNvGrpSpPr/>
          <p:nvPr/>
        </p:nvGrpSpPr>
        <p:grpSpPr>
          <a:xfrm>
            <a:off x="655286" y="2276872"/>
            <a:ext cx="4398882" cy="616768"/>
            <a:chOff x="655286" y="2276872"/>
            <a:chExt cx="4398882" cy="616768"/>
          </a:xfrm>
        </p:grpSpPr>
        <p:sp>
          <p:nvSpPr>
            <p:cNvPr id="19" name="Rectangle 18"/>
            <p:cNvSpPr/>
            <p:nvPr/>
          </p:nvSpPr>
          <p:spPr>
            <a:xfrm>
              <a:off x="990826" y="2320958"/>
              <a:ext cx="671979" cy="369332"/>
            </a:xfrm>
            <a:prstGeom prst="rect">
              <a:avLst/>
            </a:prstGeom>
          </p:spPr>
          <p:txBody>
            <a:bodyPr wrap="none">
              <a:spAutoFit/>
            </a:bodyPr>
            <a:lstStyle/>
            <a:p>
              <a:r>
                <a:rPr lang="el-GR" dirty="0" smtClean="0">
                  <a:latin typeface="Calibri" panose="020F0502020204030204" pitchFamily="34" charset="0"/>
                </a:rPr>
                <a:t>ϕ</a:t>
              </a:r>
              <a:r>
                <a:rPr lang="fr-FR" dirty="0" smtClean="0">
                  <a:latin typeface="Calibri" panose="020F0502020204030204" pitchFamily="34" charset="0"/>
                </a:rPr>
                <a:t> :=  </a:t>
              </a:r>
              <a:endParaRPr lang="fr-FR" dirty="0"/>
            </a:p>
          </p:txBody>
        </p:sp>
        <p:grpSp>
          <p:nvGrpSpPr>
            <p:cNvPr id="20" name="Groupe 19"/>
            <p:cNvGrpSpPr/>
            <p:nvPr/>
          </p:nvGrpSpPr>
          <p:grpSpPr>
            <a:xfrm>
              <a:off x="655286" y="2290452"/>
              <a:ext cx="474810" cy="603188"/>
              <a:chOff x="1094235" y="1649705"/>
              <a:chExt cx="474810" cy="603188"/>
            </a:xfrm>
          </p:grpSpPr>
          <p:sp>
            <p:nvSpPr>
              <p:cNvPr id="27" name="ZoneTexte 26"/>
              <p:cNvSpPr txBox="1"/>
              <p:nvPr/>
            </p:nvSpPr>
            <p:spPr>
              <a:xfrm>
                <a:off x="1187624" y="1649705"/>
                <a:ext cx="288032" cy="430887"/>
              </a:xfrm>
              <a:prstGeom prst="rect">
                <a:avLst/>
              </a:prstGeom>
              <a:noFill/>
            </p:spPr>
            <p:txBody>
              <a:bodyPr wrap="square" lIns="36000" tIns="0" rIns="36000" bIns="0" rtlCol="0">
                <a:spAutoFit/>
              </a:bodyPr>
              <a:lstStyle/>
              <a:p>
                <a:pPr algn="ctr"/>
                <a:r>
                  <a:rPr lang="fr-FR" sz="2800" dirty="0" smtClean="0">
                    <a:latin typeface="Calibri" panose="020F0502020204030204" pitchFamily="34" charset="0"/>
                    <a:sym typeface="Symbol" panose="05050102010706020507" pitchFamily="18" charset="2"/>
                  </a:rPr>
                  <a:t></a:t>
                </a:r>
                <a:endParaRPr lang="fr-FR" sz="2800" dirty="0">
                  <a:latin typeface="Calibri" panose="020F0502020204030204" pitchFamily="34" charset="0"/>
                </a:endParaRPr>
              </a:p>
            </p:txBody>
          </p:sp>
          <p:sp>
            <p:nvSpPr>
              <p:cNvPr id="28" name="Rectangle 27"/>
              <p:cNvSpPr/>
              <p:nvPr/>
            </p:nvSpPr>
            <p:spPr>
              <a:xfrm>
                <a:off x="1094235" y="1975894"/>
                <a:ext cx="474810" cy="276999"/>
              </a:xfrm>
              <a:prstGeom prst="rect">
                <a:avLst/>
              </a:prstGeom>
            </p:spPr>
            <p:txBody>
              <a:bodyPr wrap="none">
                <a:spAutoFit/>
              </a:bodyPr>
              <a:lstStyle/>
              <a:p>
                <a:r>
                  <a:rPr lang="el-GR" sz="1200" dirty="0" smtClean="0">
                    <a:latin typeface="Calibri" panose="020F0502020204030204" pitchFamily="34" charset="0"/>
                  </a:rPr>
                  <a:t>ϕ</a:t>
                </a:r>
                <a:r>
                  <a:rPr lang="el-GR" sz="1200" dirty="0" smtClean="0">
                    <a:latin typeface="Calibri" panose="020F0502020204030204" pitchFamily="34" charset="0"/>
                    <a:sym typeface="Symbol" panose="05050102010706020507" pitchFamily="18" charset="2"/>
                  </a:rPr>
                  <a:t></a:t>
                </a:r>
                <a:r>
                  <a:rPr lang="fr-FR" sz="1200" dirty="0" smtClean="0">
                    <a:latin typeface="Calibri" panose="020F0502020204030204" pitchFamily="34" charset="0"/>
                    <a:sym typeface="Symbol" panose="05050102010706020507" pitchFamily="18" charset="2"/>
                  </a:rPr>
                  <a:t>P</a:t>
                </a:r>
                <a:endParaRPr lang="fr-FR" sz="1200" dirty="0"/>
              </a:p>
            </p:txBody>
          </p:sp>
        </p:grpSp>
        <p:grpSp>
          <p:nvGrpSpPr>
            <p:cNvPr id="23" name="Groupe 22"/>
            <p:cNvGrpSpPr/>
            <p:nvPr/>
          </p:nvGrpSpPr>
          <p:grpSpPr>
            <a:xfrm>
              <a:off x="1447622" y="2276872"/>
              <a:ext cx="449162" cy="603188"/>
              <a:chOff x="1094235" y="1649705"/>
              <a:chExt cx="449162" cy="603188"/>
            </a:xfrm>
          </p:grpSpPr>
          <p:sp>
            <p:nvSpPr>
              <p:cNvPr id="25" name="ZoneTexte 24"/>
              <p:cNvSpPr txBox="1"/>
              <p:nvPr/>
            </p:nvSpPr>
            <p:spPr>
              <a:xfrm>
                <a:off x="1187624" y="1649705"/>
                <a:ext cx="288032" cy="430887"/>
              </a:xfrm>
              <a:prstGeom prst="rect">
                <a:avLst/>
              </a:prstGeom>
              <a:noFill/>
            </p:spPr>
            <p:txBody>
              <a:bodyPr wrap="square" lIns="36000" tIns="0" rIns="36000" bIns="0" rtlCol="0">
                <a:spAutoFit/>
              </a:bodyPr>
              <a:lstStyle/>
              <a:p>
                <a:pPr algn="ctr"/>
                <a:r>
                  <a:rPr lang="fr-FR" sz="2800" dirty="0" smtClean="0">
                    <a:latin typeface="Calibri" panose="020F0502020204030204" pitchFamily="34" charset="0"/>
                    <a:sym typeface="Symbol" panose="05050102010706020507" pitchFamily="18" charset="2"/>
                  </a:rPr>
                  <a:t></a:t>
                </a:r>
                <a:endParaRPr lang="fr-FR" sz="2800" dirty="0">
                  <a:latin typeface="Calibri" panose="020F0502020204030204" pitchFamily="34" charset="0"/>
                </a:endParaRPr>
              </a:p>
            </p:txBody>
          </p:sp>
          <p:sp>
            <p:nvSpPr>
              <p:cNvPr id="26" name="Rectangle 25"/>
              <p:cNvSpPr/>
              <p:nvPr/>
            </p:nvSpPr>
            <p:spPr>
              <a:xfrm>
                <a:off x="1094235" y="1975894"/>
                <a:ext cx="449162" cy="276999"/>
              </a:xfrm>
              <a:prstGeom prst="rect">
                <a:avLst/>
              </a:prstGeom>
            </p:spPr>
            <p:txBody>
              <a:bodyPr wrap="none">
                <a:spAutoFit/>
              </a:bodyPr>
              <a:lstStyle/>
              <a:p>
                <a:r>
                  <a:rPr lang="fr-FR" sz="1200" dirty="0">
                    <a:latin typeface="Calibri" panose="020F0502020204030204" pitchFamily="34" charset="0"/>
                  </a:rPr>
                  <a:t>t</a:t>
                </a:r>
                <a:r>
                  <a:rPr lang="fr-FR" sz="1200" baseline="-25000" dirty="0">
                    <a:latin typeface="Calibri" panose="020F0502020204030204" pitchFamily="34" charset="0"/>
                  </a:rPr>
                  <a:t>i</a:t>
                </a:r>
                <a:r>
                  <a:rPr lang="el-GR" sz="1200" dirty="0" smtClean="0">
                    <a:latin typeface="Calibri" panose="020F0502020204030204" pitchFamily="34" charset="0"/>
                    <a:sym typeface="Symbol" panose="05050102010706020507" pitchFamily="18" charset="2"/>
                  </a:rPr>
                  <a:t></a:t>
                </a:r>
                <a:r>
                  <a:rPr lang="fr-FR" sz="1200" dirty="0" smtClean="0">
                    <a:latin typeface="Calibri" panose="020F0502020204030204" pitchFamily="34" charset="0"/>
                    <a:sym typeface="Symbol" panose="05050102010706020507" pitchFamily="18" charset="2"/>
                  </a:rPr>
                  <a:t>P</a:t>
                </a:r>
                <a:endParaRPr lang="fr-FR" sz="1200" dirty="0"/>
              </a:p>
            </p:txBody>
          </p:sp>
        </p:grpSp>
        <p:sp>
          <p:nvSpPr>
            <p:cNvPr id="24" name="Rectangle 23"/>
            <p:cNvSpPr/>
            <p:nvPr/>
          </p:nvSpPr>
          <p:spPr>
            <a:xfrm>
              <a:off x="1782118" y="2307649"/>
              <a:ext cx="3272050" cy="369332"/>
            </a:xfrm>
            <a:prstGeom prst="rect">
              <a:avLst/>
            </a:prstGeom>
          </p:spPr>
          <p:txBody>
            <a:bodyPr wrap="none">
              <a:spAutoFit/>
            </a:bodyPr>
            <a:lstStyle/>
            <a:p>
              <a:r>
                <a:rPr lang="el-GR" dirty="0" smtClean="0">
                  <a:latin typeface="Calibri" panose="020F0502020204030204" pitchFamily="34" charset="0"/>
                </a:rPr>
                <a:t>ϕ</a:t>
              </a:r>
              <a:r>
                <a:rPr lang="fr-FR" dirty="0" smtClean="0">
                  <a:latin typeface="Calibri" panose="020F0502020204030204" pitchFamily="34" charset="0"/>
                </a:rPr>
                <a:t>(t</a:t>
              </a:r>
              <a:r>
                <a:rPr lang="fr-FR" baseline="-25000" dirty="0" smtClean="0">
                  <a:latin typeface="Calibri" panose="020F0502020204030204" pitchFamily="34" charset="0"/>
                </a:rPr>
                <a:t>i</a:t>
              </a:r>
              <a:r>
                <a:rPr lang="fr-FR" dirty="0" smtClean="0">
                  <a:latin typeface="Calibri" panose="020F0502020204030204" pitchFamily="34" charset="0"/>
                </a:rPr>
                <a:t>) := </a:t>
              </a:r>
              <a:r>
                <a:rPr lang="el-GR" dirty="0">
                  <a:latin typeface="Calibri" panose="020F0502020204030204" pitchFamily="34" charset="0"/>
                </a:rPr>
                <a:t>ϕ</a:t>
              </a:r>
              <a:r>
                <a:rPr lang="fr-FR" dirty="0" smtClean="0">
                  <a:latin typeface="Calibri" panose="020F0502020204030204" pitchFamily="34" charset="0"/>
                </a:rPr>
                <a:t>(t</a:t>
              </a:r>
              <a:r>
                <a:rPr lang="fr-FR" baseline="-25000" dirty="0" smtClean="0">
                  <a:latin typeface="Calibri" panose="020F0502020204030204" pitchFamily="34" charset="0"/>
                </a:rPr>
                <a:t>1</a:t>
              </a:r>
              <a:r>
                <a:rPr lang="fr-FR" dirty="0" smtClean="0">
                  <a:latin typeface="Calibri" panose="020F0502020204030204" pitchFamily="34" charset="0"/>
                </a:rPr>
                <a:t>) + </a:t>
              </a:r>
              <a:r>
                <a:rPr lang="el-GR" dirty="0">
                  <a:latin typeface="Calibri" panose="020F0502020204030204" pitchFamily="34" charset="0"/>
                </a:rPr>
                <a:t>ϕ</a:t>
              </a:r>
              <a:r>
                <a:rPr lang="fr-FR" dirty="0" smtClean="0">
                  <a:latin typeface="Calibri" panose="020F0502020204030204" pitchFamily="34" charset="0"/>
                </a:rPr>
                <a:t>(t</a:t>
              </a:r>
              <a:r>
                <a:rPr lang="fr-FR" baseline="-25000" dirty="0" smtClean="0">
                  <a:latin typeface="Calibri" panose="020F0502020204030204" pitchFamily="34" charset="0"/>
                </a:rPr>
                <a:t>2</a:t>
              </a:r>
              <a:r>
                <a:rPr lang="fr-FR" dirty="0" smtClean="0">
                  <a:latin typeface="Calibri" panose="020F0502020204030204" pitchFamily="34" charset="0"/>
                </a:rPr>
                <a:t>) +</a:t>
              </a:r>
              <a:r>
                <a:rPr lang="el-GR" dirty="0">
                  <a:latin typeface="Calibri" panose="020F0502020204030204" pitchFamily="34" charset="0"/>
                </a:rPr>
                <a:t> </a:t>
              </a:r>
              <a:r>
                <a:rPr lang="fr-FR" dirty="0" smtClean="0">
                  <a:latin typeface="Calibri" panose="020F0502020204030204" pitchFamily="34" charset="0"/>
                </a:rPr>
                <a:t>… </a:t>
              </a:r>
              <a:r>
                <a:rPr lang="el-GR" dirty="0" smtClean="0">
                  <a:latin typeface="Calibri" panose="020F0502020204030204" pitchFamily="34" charset="0"/>
                </a:rPr>
                <a:t>ϕ</a:t>
              </a:r>
              <a:r>
                <a:rPr lang="fr-FR" dirty="0">
                  <a:latin typeface="Calibri" panose="020F0502020204030204" pitchFamily="34" charset="0"/>
                </a:rPr>
                <a:t>(t</a:t>
              </a:r>
              <a:r>
                <a:rPr lang="fr-FR" baseline="-25000" dirty="0">
                  <a:latin typeface="Calibri" panose="020F0502020204030204" pitchFamily="34" charset="0"/>
                </a:rPr>
                <a:t>i</a:t>
              </a:r>
              <a:r>
                <a:rPr lang="fr-FR" dirty="0">
                  <a:latin typeface="Calibri" panose="020F0502020204030204" pitchFamily="34" charset="0"/>
                </a:rPr>
                <a:t>) </a:t>
              </a:r>
              <a:r>
                <a:rPr lang="fr-FR" dirty="0" smtClean="0">
                  <a:latin typeface="Calibri" panose="020F0502020204030204" pitchFamily="34" charset="0"/>
                </a:rPr>
                <a:t>+ … </a:t>
              </a:r>
              <a:endParaRPr lang="fr-FR" dirty="0"/>
            </a:p>
          </p:txBody>
        </p:sp>
      </p:grpSp>
      <p:sp>
        <p:nvSpPr>
          <p:cNvPr id="29" name="ZoneTexte 28"/>
          <p:cNvSpPr txBox="1"/>
          <p:nvPr/>
        </p:nvSpPr>
        <p:spPr>
          <a:xfrm>
            <a:off x="125262" y="1946536"/>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Sum operator</a:t>
            </a:r>
          </a:p>
        </p:txBody>
      </p:sp>
      <p:sp>
        <p:nvSpPr>
          <p:cNvPr id="17" name="ZoneTexte 16"/>
          <p:cNvSpPr txBox="1"/>
          <p:nvPr/>
        </p:nvSpPr>
        <p:spPr>
          <a:xfrm>
            <a:off x="655286" y="2996952"/>
            <a:ext cx="4032448" cy="246221"/>
          </a:xfrm>
          <a:prstGeom prst="rect">
            <a:avLst/>
          </a:prstGeom>
          <a:noFill/>
        </p:spPr>
        <p:txBody>
          <a:bodyPr wrap="square" lIns="36000" tIns="0" rIns="36000" bIns="0" rtlCol="0">
            <a:spAutoFit/>
          </a:bodyPr>
          <a:lstStyle/>
          <a:p>
            <a:r>
              <a:rPr lang="en-US" sz="1600" dirty="0" smtClean="0"/>
              <a:t>with </a:t>
            </a:r>
            <a:r>
              <a:rPr lang="en-US" sz="1600" dirty="0" err="1" smtClean="0"/>
              <a:t>t</a:t>
            </a:r>
            <a:r>
              <a:rPr lang="en-US" sz="1600" baseline="-25000" dirty="0" err="1" smtClean="0"/>
              <a:t>i</a:t>
            </a:r>
            <a:r>
              <a:rPr lang="en-US" sz="1600" dirty="0" smtClean="0"/>
              <a:t> covering all time instants within P</a:t>
            </a:r>
          </a:p>
        </p:txBody>
      </p:sp>
    </p:spTree>
    <p:extLst>
      <p:ext uri="{BB962C8B-B14F-4D97-AF65-F5344CB8AC3E}">
        <p14:creationId xmlns:p14="http://schemas.microsoft.com/office/powerpoint/2010/main" val="32199190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Value of a requirement</a:t>
            </a:r>
            <a:endParaRPr lang="en-US" dirty="0"/>
          </a:p>
        </p:txBody>
      </p:sp>
      <mc:AlternateContent xmlns:mc="http://schemas.openxmlformats.org/markup-compatibility/2006" xmlns:a14="http://schemas.microsoft.com/office/drawing/2010/main">
        <mc:Choice Requires="a14">
          <p:sp>
            <p:nvSpPr>
              <p:cNvPr id="9" name="ZoneTexte 8"/>
              <p:cNvSpPr txBox="1"/>
              <p:nvPr/>
            </p:nvSpPr>
            <p:spPr>
              <a:xfrm>
                <a:off x="125262" y="1192541"/>
                <a:ext cx="8551194" cy="2954655"/>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The value of </a:t>
                </a:r>
                <a:r>
                  <a:rPr lang="en-US" dirty="0"/>
                  <a:t>r</a:t>
                </a:r>
                <a:r>
                  <a:rPr lang="en-US" dirty="0" smtClean="0"/>
                  <a:t>equirement </a:t>
                </a:r>
                <a:r>
                  <a:rPr lang="en-US" sz="2000" dirty="0" smtClean="0">
                    <a:latin typeface="Calibri" panose="020F0502020204030204" pitchFamily="34" charset="0"/>
                    <a:cs typeface="Calibri" panose="020F0502020204030204" pitchFamily="34" charset="0"/>
                  </a:rPr>
                  <a:t>R = </a:t>
                </a:r>
                <a:r>
                  <a:rPr lang="el-GR" sz="2000" dirty="0" smtClean="0">
                    <a:latin typeface="Calibri" panose="020F0502020204030204" pitchFamily="34" charset="0"/>
                    <a:cs typeface="Calibri" panose="020F0502020204030204" pitchFamily="34" charset="0"/>
                  </a:rPr>
                  <a:t>ϕ</a:t>
                </a:r>
                <a:r>
                  <a:rPr lang="fr-FR"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sym typeface="Symbol" panose="05050102010706020507" pitchFamily="18" charset="2"/>
                  </a:rPr>
                  <a:t>P </a:t>
                </a:r>
                <a:r>
                  <a:rPr lang="en-US" dirty="0" smtClean="0">
                    <a:latin typeface="Calibri" panose="020F0502020204030204" pitchFamily="34" charset="0"/>
                    <a:sym typeface="Symbol" panose="05050102010706020507" pitchFamily="18" charset="2"/>
                  </a:rPr>
                  <a:t>is the Boolean</a:t>
                </a:r>
              </a:p>
              <a:p>
                <a:pPr marL="285750" indent="-285750">
                  <a:buClr>
                    <a:schemeClr val="accent1"/>
                  </a:buClr>
                  <a:buFont typeface="Wingdings" panose="05000000000000000000" pitchFamily="2" charset="2"/>
                  <a:buChar char="§"/>
                </a:pPr>
                <a:endParaRPr lang="en-US" sz="1600" dirty="0">
                  <a:latin typeface="Calibri" panose="020F0502020204030204" pitchFamily="34" charset="0"/>
                  <a:sym typeface="Symbol" panose="05050102010706020507" pitchFamily="18" charset="2"/>
                </a:endParaRPr>
              </a:p>
              <a:p>
                <a:pPr marL="285750" indent="-285750">
                  <a:buClr>
                    <a:schemeClr val="accent1"/>
                  </a:buClr>
                  <a:buFont typeface="Wingdings" panose="05000000000000000000" pitchFamily="2" charset="2"/>
                  <a:buChar char="§"/>
                </a:pPr>
                <a:endParaRPr lang="en-US" sz="1600" dirty="0" smtClean="0">
                  <a:latin typeface="Calibri" panose="020F0502020204030204" pitchFamily="34" charset="0"/>
                  <a:sym typeface="Symbol" panose="05050102010706020507" pitchFamily="18" charset="2"/>
                </a:endParaRPr>
              </a:p>
              <a:p>
                <a:pPr marL="285750" indent="-285750">
                  <a:buClr>
                    <a:schemeClr val="accent1"/>
                  </a:buClr>
                  <a:buFont typeface="Wingdings" panose="05000000000000000000" pitchFamily="2" charset="2"/>
                  <a:buChar char="§"/>
                </a:pPr>
                <a:endParaRPr lang="en-US" sz="1600" dirty="0">
                  <a:latin typeface="Calibri" panose="020F0502020204030204" pitchFamily="34" charset="0"/>
                  <a:sym typeface="Symbol" panose="05050102010706020507" pitchFamily="18" charset="2"/>
                </a:endParaRPr>
              </a:p>
              <a:p>
                <a:pPr marL="285750" indent="-285750">
                  <a:buClr>
                    <a:schemeClr val="accent1"/>
                  </a:buClr>
                  <a:buFont typeface="Wingdings" panose="05000000000000000000" pitchFamily="2" charset="2"/>
                  <a:buChar char="§"/>
                </a:pPr>
                <a:endParaRPr lang="en-US" sz="1600" dirty="0" smtClean="0">
                  <a:latin typeface="Calibri" panose="020F0502020204030204" pitchFamily="34" charset="0"/>
                  <a:sym typeface="Symbol" panose="05050102010706020507" pitchFamily="18" charset="2"/>
                </a:endParaRPr>
              </a:p>
              <a:p>
                <a:pPr marL="285750" indent="-285750">
                  <a:buClr>
                    <a:schemeClr val="accent1"/>
                  </a:buClr>
                  <a:buFont typeface="Wingdings" panose="05000000000000000000" pitchFamily="2" charset="2"/>
                  <a:buChar char="§"/>
                </a:pPr>
                <a:r>
                  <a:rPr lang="en-US" dirty="0">
                    <a:sym typeface="Symbol" panose="05050102010706020507" pitchFamily="18" charset="2"/>
                  </a:rPr>
                  <a:t>Therefore, the </a:t>
                </a:r>
                <a:r>
                  <a:rPr lang="en-US" dirty="0" err="1">
                    <a:sym typeface="Symbol" panose="05050102010706020507" pitchFamily="18" charset="2"/>
                  </a:rPr>
                  <a:t>val</a:t>
                </a:r>
                <a:r>
                  <a:rPr lang="en-US" dirty="0">
                    <a:sym typeface="Symbol" panose="05050102010706020507" pitchFamily="18" charset="2"/>
                  </a:rPr>
                  <a:t> function goes from the domain of requirements to the domain of </a:t>
                </a:r>
                <a:r>
                  <a:rPr lang="en-US" dirty="0" smtClean="0">
                    <a:sym typeface="Symbol" panose="05050102010706020507" pitchFamily="18" charset="2"/>
                  </a:rPr>
                  <a:t>Booleans</a:t>
                </a:r>
              </a:p>
              <a:p>
                <a:pPr marL="285750" indent="-285750">
                  <a:buClr>
                    <a:schemeClr val="accent1"/>
                  </a:buClr>
                  <a:buFont typeface="Wingdings" panose="05000000000000000000" pitchFamily="2" charset="2"/>
                  <a:buChar char="§"/>
                </a:pPr>
                <a:endParaRPr lang="en-US" dirty="0">
                  <a:sym typeface="Symbol" panose="05050102010706020507" pitchFamily="18" charset="2"/>
                </a:endParaRPr>
              </a:p>
              <a:p>
                <a:pPr marL="285750" indent="-285750">
                  <a:buClr>
                    <a:schemeClr val="accent1"/>
                  </a:buClr>
                  <a:buFont typeface="Wingdings" panose="05000000000000000000" pitchFamily="2" charset="2"/>
                  <a:buChar char="§"/>
                </a:pPr>
                <a:endParaRPr lang="en-US" dirty="0" smtClean="0">
                  <a:sym typeface="Symbol" panose="05050102010706020507" pitchFamily="18" charset="2"/>
                </a:endParaRPr>
              </a:p>
              <a:p>
                <a:pPr>
                  <a:buClr>
                    <a:schemeClr val="accent1"/>
                  </a:buClr>
                </a:pPr>
                <a:r>
                  <a:rPr lang="en-US" dirty="0">
                    <a:sym typeface="Symbol" panose="05050102010706020507" pitchFamily="18" charset="2"/>
                  </a:rPr>
                  <a:t> </a:t>
                </a:r>
                <a:r>
                  <a:rPr lang="en-US" dirty="0" smtClean="0">
                    <a:sym typeface="Symbol" panose="05050102010706020507" pitchFamily="18" charset="2"/>
                  </a:rPr>
                  <a:t>    </a:t>
                </a:r>
              </a:p>
              <a:p>
                <a:pPr>
                  <a:buClr>
                    <a:schemeClr val="accent1"/>
                  </a:buClr>
                </a:pPr>
                <a:r>
                  <a:rPr lang="en-US" dirty="0" smtClean="0">
                    <a:sym typeface="Symbol" panose="05050102010706020507" pitchFamily="18" charset="2"/>
                  </a:rPr>
                  <a:t>where </a:t>
                </a:r>
                <a14:m>
                  <m:oMath xmlns:m="http://schemas.openxmlformats.org/officeDocument/2006/math">
                    <m:r>
                      <a:rPr lang="fr-FR" i="1">
                        <a:latin typeface="Cambria Math" panose="02040503050406030204" pitchFamily="18" charset="0"/>
                        <a:ea typeface="Cambria Math" panose="02040503050406030204" pitchFamily="18" charset="0"/>
                      </a:rPr>
                      <m:t>ℛ</m:t>
                    </m:r>
                  </m:oMath>
                </a14:m>
                <a:r>
                  <a:rPr lang="en-US" dirty="0" smtClean="0"/>
                  <a:t> is the domain of requirements and </a:t>
                </a:r>
                <a14:m>
                  <m:oMath xmlns:m="http://schemas.openxmlformats.org/officeDocument/2006/math">
                    <m:r>
                      <a:rPr lang="en-US" i="1">
                        <a:latin typeface="Cambria Math" panose="02040503050406030204" pitchFamily="18" charset="0"/>
                        <a:ea typeface="Cambria Math" panose="02040503050406030204" pitchFamily="18" charset="0"/>
                      </a:rPr>
                      <m:t>𝒫</m:t>
                    </m:r>
                  </m:oMath>
                </a14:m>
                <a:r>
                  <a:rPr lang="en-US" dirty="0" smtClean="0"/>
                  <a:t> is the domain of time periods.</a:t>
                </a:r>
                <a:endParaRPr lang="en-US" dirty="0"/>
              </a:p>
            </p:txBody>
          </p:sp>
        </mc:Choice>
        <mc:Fallback xmlns="">
          <p:sp>
            <p:nvSpPr>
              <p:cNvPr id="9" name="ZoneTexte 8"/>
              <p:cNvSpPr txBox="1">
                <a:spLocks noRot="1" noChangeAspect="1" noMove="1" noResize="1" noEditPoints="1" noAdjustHandles="1" noChangeArrowheads="1" noChangeShapeType="1" noTextEdit="1"/>
              </p:cNvSpPr>
              <p:nvPr/>
            </p:nvSpPr>
            <p:spPr>
              <a:xfrm>
                <a:off x="125262" y="1192541"/>
                <a:ext cx="8551194" cy="2954655"/>
              </a:xfrm>
              <a:prstGeom prst="rect">
                <a:avLst/>
              </a:prstGeom>
              <a:blipFill rotWithShape="0">
                <a:blip r:embed="rId2"/>
                <a:stretch>
                  <a:fillRect l="-1284" t="-3099" r="-71" b="-3926"/>
                </a:stretch>
              </a:blipFill>
            </p:spPr>
            <p:txBody>
              <a:bodyPr/>
              <a:lstStyle/>
              <a:p>
                <a:r>
                  <a:rPr lang="fr-FR">
                    <a:noFill/>
                  </a:rPr>
                  <a:t> </a:t>
                </a:r>
              </a:p>
            </p:txBody>
          </p:sp>
        </mc:Fallback>
      </mc:AlternateContent>
      <p:sp>
        <p:nvSpPr>
          <p:cNvPr id="3" name="Rectangle 2"/>
          <p:cNvSpPr/>
          <p:nvPr/>
        </p:nvSpPr>
        <p:spPr>
          <a:xfrm>
            <a:off x="395288" y="4172463"/>
            <a:ext cx="8425184" cy="677108"/>
          </a:xfrm>
          <a:prstGeom prst="rect">
            <a:avLst/>
          </a:prstGeom>
        </p:spPr>
        <p:txBody>
          <a:bodyPr wrap="square">
            <a:spAutoFit/>
          </a:bodyPr>
          <a:lstStyle/>
          <a:p>
            <a:r>
              <a:rPr lang="en-US" sz="2000" i="1" dirty="0" smtClean="0">
                <a:latin typeface="Calibri" panose="020F0502020204030204" pitchFamily="34" charset="0"/>
                <a:cs typeface="Calibri" panose="020F0502020204030204" pitchFamily="34" charset="0"/>
              </a:rPr>
              <a:t>a</a:t>
            </a:r>
            <a:r>
              <a:rPr lang="en-US" sz="2000" dirty="0" smtClean="0"/>
              <a:t>(</a:t>
            </a:r>
            <a:r>
              <a:rPr lang="el-GR" sz="2000" dirty="0" smtClean="0">
                <a:latin typeface="Calibri" panose="020F0502020204030204" pitchFamily="34" charset="0"/>
                <a:cs typeface="Calibri" panose="020F0502020204030204" pitchFamily="34" charset="0"/>
              </a:rPr>
              <a:t>ϕ</a:t>
            </a:r>
            <a:r>
              <a:rPr lang="el-GR" sz="2000" dirty="0" smtClean="0"/>
              <a:t>)</a:t>
            </a:r>
            <a:r>
              <a:rPr lang="fr-FR" dirty="0" smtClean="0"/>
              <a:t> </a:t>
            </a:r>
            <a:r>
              <a:rPr lang="en-US" dirty="0"/>
              <a:t>depends</a:t>
            </a:r>
            <a:r>
              <a:rPr lang="fr-FR" dirty="0"/>
              <a:t> on the condition </a:t>
            </a:r>
            <a:r>
              <a:rPr lang="el-GR" sz="2000" dirty="0">
                <a:latin typeface="Calibri" panose="020F0502020204030204" pitchFamily="34" charset="0"/>
                <a:cs typeface="Calibri" panose="020F0502020204030204" pitchFamily="34" charset="0"/>
              </a:rPr>
              <a:t>ϕ</a:t>
            </a:r>
            <a:r>
              <a:rPr lang="fr-FR" dirty="0"/>
              <a:t>. It </a:t>
            </a:r>
            <a:r>
              <a:rPr lang="en-US" dirty="0"/>
              <a:t>filters</a:t>
            </a:r>
            <a:r>
              <a:rPr lang="fr-FR" dirty="0"/>
              <a:t> out the </a:t>
            </a:r>
            <a:r>
              <a:rPr lang="en-US" dirty="0"/>
              <a:t>events</a:t>
            </a:r>
            <a:r>
              <a:rPr lang="fr-FR" dirty="0"/>
              <a:t> </a:t>
            </a:r>
            <a:r>
              <a:rPr lang="en-US" dirty="0" smtClean="0"/>
              <a:t>d</a:t>
            </a:r>
            <a:r>
              <a:rPr lang="el-GR" dirty="0" smtClean="0">
                <a:latin typeface="Calibri" panose="020F0502020204030204" pitchFamily="34" charset="0"/>
                <a:cs typeface="Calibri" panose="020F0502020204030204" pitchFamily="34" charset="0"/>
              </a:rPr>
              <a:t>ϕ</a:t>
            </a:r>
            <a:r>
              <a:rPr lang="en-US" dirty="0" smtClean="0"/>
              <a:t> </a:t>
            </a:r>
            <a:r>
              <a:rPr lang="en-US" dirty="0"/>
              <a:t>that are not decision events</a:t>
            </a:r>
            <a:r>
              <a:rPr lang="en-US" dirty="0" smtClean="0"/>
              <a:t>.</a:t>
            </a:r>
            <a:endParaRPr lang="fr-FR" dirty="0">
              <a:latin typeface="Calibri" panose="020F0502020204030204" pitchFamily="34" charset="0"/>
              <a:cs typeface="Calibri" panose="020F0502020204030204" pitchFamily="34" charset="0"/>
            </a:endParaRPr>
          </a:p>
        </p:txBody>
      </p:sp>
      <p:sp>
        <p:nvSpPr>
          <p:cNvPr id="6" name="Rectangle 5"/>
          <p:cNvSpPr/>
          <p:nvPr/>
        </p:nvSpPr>
        <p:spPr>
          <a:xfrm>
            <a:off x="395288" y="4822701"/>
            <a:ext cx="7561088" cy="1846659"/>
          </a:xfrm>
          <a:prstGeom prst="rect">
            <a:avLst/>
          </a:prstGeom>
        </p:spPr>
        <p:txBody>
          <a:bodyPr wrap="square">
            <a:spAutoFit/>
          </a:bodyPr>
          <a:lstStyle/>
          <a:p>
            <a:r>
              <a:rPr lang="en-US" dirty="0" smtClean="0"/>
              <a:t>Examples</a:t>
            </a:r>
            <a:r>
              <a:rPr lang="fr-FR" dirty="0" smtClean="0">
                <a:latin typeface="Calibri" panose="020F0502020204030204" pitchFamily="34" charset="0"/>
                <a:cs typeface="Calibri" panose="020F0502020204030204" pitchFamily="34" charset="0"/>
              </a:rPr>
              <a:t>: </a:t>
            </a:r>
          </a:p>
          <a:p>
            <a:r>
              <a:rPr lang="fr-FR" sz="2000" dirty="0">
                <a:latin typeface="Calibri" panose="020F0502020204030204" pitchFamily="34" charset="0"/>
                <a:cs typeface="Calibri" panose="020F0502020204030204" pitchFamily="34" charset="0"/>
              </a:rPr>
              <a:t>	</a:t>
            </a:r>
            <a:r>
              <a:rPr lang="el-GR" sz="2000" dirty="0" smtClean="0">
                <a:latin typeface="Calibri" panose="020F0502020204030204" pitchFamily="34" charset="0"/>
                <a:cs typeface="Calibri" panose="020F0502020204030204" pitchFamily="34" charset="0"/>
              </a:rPr>
              <a:t>ϕ</a:t>
            </a:r>
            <a:r>
              <a:rPr lang="en-US" dirty="0" smtClean="0">
                <a:sym typeface="Symbol" panose="05050102010706020507" pitchFamily="18" charset="2"/>
              </a:rPr>
              <a:t> := </a:t>
            </a:r>
            <a:r>
              <a:rPr lang="en-US" dirty="0" smtClean="0"/>
              <a:t>count (E</a:t>
            </a:r>
            <a:r>
              <a:rPr lang="en-US" dirty="0" smtClean="0">
                <a:sym typeface="Symbol" panose="05050102010706020507" pitchFamily="18" charset="2"/>
              </a:rPr>
              <a:t>, P</a:t>
            </a:r>
            <a:r>
              <a:rPr lang="en-US" dirty="0" smtClean="0"/>
              <a:t>) </a:t>
            </a:r>
            <a:r>
              <a:rPr lang="en-US" dirty="0" smtClean="0">
                <a:sym typeface="Symbol" panose="05050102010706020507" pitchFamily="18" charset="2"/>
              </a:rPr>
              <a:t></a:t>
            </a:r>
            <a:r>
              <a:rPr lang="en-US" dirty="0" smtClean="0"/>
              <a:t> 2</a:t>
            </a:r>
          </a:p>
          <a:p>
            <a:r>
              <a:rPr lang="en-US" i="1" dirty="0" smtClean="0">
                <a:latin typeface="Calibri" panose="020F0502020204030204" pitchFamily="34" charset="0"/>
                <a:cs typeface="Calibri" panose="020F0502020204030204" pitchFamily="34" charset="0"/>
              </a:rPr>
              <a:t>	a</a:t>
            </a:r>
            <a:r>
              <a:rPr lang="en-US" dirty="0" smtClean="0"/>
              <a:t>(</a:t>
            </a:r>
            <a:r>
              <a:rPr lang="el-GR" dirty="0">
                <a:latin typeface="Calibri" panose="020F0502020204030204" pitchFamily="34" charset="0"/>
                <a:cs typeface="Calibri" panose="020F0502020204030204" pitchFamily="34" charset="0"/>
              </a:rPr>
              <a:t>ϕ</a:t>
            </a:r>
            <a:r>
              <a:rPr lang="el-GR" dirty="0" smtClean="0"/>
              <a:t>)</a:t>
            </a:r>
            <a:r>
              <a:rPr lang="fr-FR" dirty="0" smtClean="0"/>
              <a:t> := </a:t>
            </a:r>
            <a:r>
              <a:rPr lang="en-US" dirty="0" smtClean="0"/>
              <a:t>count </a:t>
            </a:r>
            <a:r>
              <a:rPr lang="en-US" dirty="0"/>
              <a:t>(E</a:t>
            </a:r>
            <a:r>
              <a:rPr lang="en-US" dirty="0">
                <a:sym typeface="Symbol" panose="05050102010706020507" pitchFamily="18" charset="2"/>
              </a:rPr>
              <a:t>, P</a:t>
            </a:r>
            <a:r>
              <a:rPr lang="en-US" dirty="0"/>
              <a:t>) </a:t>
            </a:r>
            <a:r>
              <a:rPr lang="en-US" dirty="0" smtClean="0">
                <a:sym typeface="Symbol" panose="05050102010706020507" pitchFamily="18" charset="2"/>
              </a:rPr>
              <a:t></a:t>
            </a:r>
            <a:r>
              <a:rPr lang="en-US" dirty="0" smtClean="0"/>
              <a:t> 2 = </a:t>
            </a:r>
            <a:r>
              <a:rPr lang="en-US" altLang="fr-FR" dirty="0" smtClean="0">
                <a:latin typeface="Calibri" panose="020F0502020204030204" pitchFamily="34" charset="0"/>
              </a:rPr>
              <a:t>¬</a:t>
            </a:r>
            <a:r>
              <a:rPr lang="el-GR" dirty="0" smtClean="0">
                <a:latin typeface="Calibri" panose="020F0502020204030204" pitchFamily="34" charset="0"/>
                <a:cs typeface="Calibri" panose="020F0502020204030204" pitchFamily="34" charset="0"/>
              </a:rPr>
              <a:t>ϕ</a:t>
            </a:r>
            <a:r>
              <a:rPr lang="en-US" dirty="0" smtClean="0"/>
              <a:t> </a:t>
            </a:r>
          </a:p>
          <a:p>
            <a:endParaRPr lang="en-US" dirty="0"/>
          </a:p>
          <a:p>
            <a:r>
              <a:rPr lang="fr-FR" sz="2000" dirty="0" smtClean="0">
                <a:latin typeface="Calibri" panose="020F0502020204030204" pitchFamily="34" charset="0"/>
                <a:cs typeface="Calibri" panose="020F0502020204030204" pitchFamily="34" charset="0"/>
              </a:rPr>
              <a:t>	</a:t>
            </a:r>
            <a:r>
              <a:rPr lang="el-GR" sz="2000" dirty="0" smtClean="0">
                <a:latin typeface="Calibri" panose="020F0502020204030204" pitchFamily="34" charset="0"/>
                <a:cs typeface="Calibri" panose="020F0502020204030204" pitchFamily="34" charset="0"/>
              </a:rPr>
              <a:t>ϕ</a:t>
            </a:r>
            <a:r>
              <a:rPr lang="en-US" dirty="0" smtClean="0">
                <a:sym typeface="Symbol" panose="05050102010706020507" pitchFamily="18" charset="2"/>
              </a:rPr>
              <a:t> </a:t>
            </a:r>
            <a:r>
              <a:rPr lang="en-US" dirty="0">
                <a:sym typeface="Symbol" panose="05050102010706020507" pitchFamily="18" charset="2"/>
              </a:rPr>
              <a:t>:= </a:t>
            </a:r>
            <a:r>
              <a:rPr lang="en-US" dirty="0"/>
              <a:t>count (E</a:t>
            </a:r>
            <a:r>
              <a:rPr lang="en-US" dirty="0">
                <a:sym typeface="Symbol" panose="05050102010706020507" pitchFamily="18" charset="2"/>
              </a:rPr>
              <a:t>, P</a:t>
            </a:r>
            <a:r>
              <a:rPr lang="en-US" dirty="0"/>
              <a:t>) </a:t>
            </a:r>
            <a:r>
              <a:rPr lang="en-US" dirty="0" smtClean="0">
                <a:sym typeface="Symbol" panose="05050102010706020507" pitchFamily="18" charset="2"/>
              </a:rPr>
              <a:t></a:t>
            </a:r>
            <a:r>
              <a:rPr lang="en-US" dirty="0" smtClean="0"/>
              <a:t> 3</a:t>
            </a:r>
            <a:endParaRPr lang="en-US" dirty="0"/>
          </a:p>
          <a:p>
            <a:r>
              <a:rPr lang="en-US" i="1" dirty="0">
                <a:latin typeface="Calibri" panose="020F0502020204030204" pitchFamily="34" charset="0"/>
                <a:cs typeface="Calibri" panose="020F0502020204030204" pitchFamily="34" charset="0"/>
              </a:rPr>
              <a:t>	a</a:t>
            </a:r>
            <a:r>
              <a:rPr lang="en-US" dirty="0"/>
              <a:t>(</a:t>
            </a:r>
            <a:r>
              <a:rPr lang="el-GR" dirty="0">
                <a:latin typeface="Calibri" panose="020F0502020204030204" pitchFamily="34" charset="0"/>
                <a:cs typeface="Calibri" panose="020F0502020204030204" pitchFamily="34" charset="0"/>
              </a:rPr>
              <a:t>ϕ</a:t>
            </a:r>
            <a:r>
              <a:rPr lang="el-GR" dirty="0"/>
              <a:t>)</a:t>
            </a:r>
            <a:r>
              <a:rPr lang="fr-FR" dirty="0"/>
              <a:t> := </a:t>
            </a:r>
            <a:r>
              <a:rPr lang="en-US" dirty="0"/>
              <a:t>count (E</a:t>
            </a:r>
            <a:r>
              <a:rPr lang="en-US" dirty="0">
                <a:sym typeface="Symbol" panose="05050102010706020507" pitchFamily="18" charset="2"/>
              </a:rPr>
              <a:t>, P</a:t>
            </a:r>
            <a:r>
              <a:rPr lang="en-US" dirty="0"/>
              <a:t>) </a:t>
            </a:r>
            <a:r>
              <a:rPr lang="en-US" dirty="0">
                <a:sym typeface="Symbol" panose="05050102010706020507" pitchFamily="18" charset="2"/>
              </a:rPr>
              <a:t></a:t>
            </a:r>
            <a:r>
              <a:rPr lang="en-US" dirty="0" smtClean="0"/>
              <a:t> 3 = </a:t>
            </a:r>
            <a:r>
              <a:rPr lang="el-GR" dirty="0">
                <a:latin typeface="Calibri" panose="020F0502020204030204" pitchFamily="34" charset="0"/>
                <a:cs typeface="Calibri" panose="020F0502020204030204" pitchFamily="34" charset="0"/>
              </a:rPr>
              <a:t>ϕ</a:t>
            </a:r>
            <a:endParaRPr lang="en-US" dirty="0"/>
          </a:p>
        </p:txBody>
      </p:sp>
      <p:grpSp>
        <p:nvGrpSpPr>
          <p:cNvPr id="14" name="Groupe 13"/>
          <p:cNvGrpSpPr/>
          <p:nvPr/>
        </p:nvGrpSpPr>
        <p:grpSpPr>
          <a:xfrm>
            <a:off x="467544" y="1644334"/>
            <a:ext cx="2664296" cy="632538"/>
            <a:chOff x="467544" y="1500318"/>
            <a:chExt cx="2664296" cy="632538"/>
          </a:xfrm>
        </p:grpSpPr>
        <p:sp>
          <p:nvSpPr>
            <p:cNvPr id="22" name="ZoneTexte 21"/>
            <p:cNvSpPr txBox="1"/>
            <p:nvPr/>
          </p:nvSpPr>
          <p:spPr>
            <a:xfrm>
              <a:off x="725555" y="1608040"/>
              <a:ext cx="2254813" cy="307777"/>
            </a:xfrm>
            <a:prstGeom prst="rect">
              <a:avLst/>
            </a:prstGeom>
            <a:noFill/>
          </p:spPr>
          <p:txBody>
            <a:bodyPr wrap="square" lIns="36000" tIns="0" rIns="36000" bIns="0" rtlCol="0">
              <a:spAutoFit/>
            </a:bodyPr>
            <a:lstStyle/>
            <a:p>
              <a:pPr>
                <a:spcAft>
                  <a:spcPts val="1200"/>
                </a:spcAft>
              </a:pPr>
              <a:r>
                <a:rPr lang="fr-FR" sz="2000" dirty="0" smtClean="0">
                  <a:latin typeface="Calibri" panose="020F0502020204030204" pitchFamily="34" charset="0"/>
                  <a:sym typeface="Symbol" panose="05050102010706020507" pitchFamily="18" charset="2"/>
                </a:rPr>
                <a:t>val</a:t>
              </a:r>
              <a:r>
                <a:rPr lang="fr-FR" sz="2000" dirty="0" smtClean="0">
                  <a:latin typeface="Calibri" panose="020F0502020204030204" pitchFamily="34" charset="0"/>
                </a:rPr>
                <a:t>(</a:t>
              </a:r>
              <a:r>
                <a:rPr lang="fr-FR" sz="2000" dirty="0">
                  <a:latin typeface="Calibri" panose="020F0502020204030204" pitchFamily="34" charset="0"/>
                </a:rPr>
                <a:t>R</a:t>
              </a:r>
              <a:r>
                <a:rPr lang="fr-FR" sz="2000" dirty="0" smtClean="0">
                  <a:latin typeface="Calibri" panose="020F0502020204030204" pitchFamily="34" charset="0"/>
                </a:rPr>
                <a:t>) :=   </a:t>
              </a:r>
              <a:r>
                <a:rPr lang="en-US" sz="2000" i="1" dirty="0" smtClean="0">
                  <a:latin typeface="Calibri" panose="020F0502020204030204" pitchFamily="34" charset="0"/>
                  <a:cs typeface="Calibri" panose="020F0502020204030204" pitchFamily="34" charset="0"/>
                </a:rPr>
                <a:t>a</a:t>
              </a:r>
              <a:r>
                <a:rPr lang="en-US" sz="2000" dirty="0" smtClean="0"/>
                <a:t>(</a:t>
              </a:r>
              <a:r>
                <a:rPr lang="el-GR" sz="2000" dirty="0">
                  <a:latin typeface="Calibri" panose="020F0502020204030204" pitchFamily="34" charset="0"/>
                  <a:cs typeface="Calibri" panose="020F0502020204030204" pitchFamily="34" charset="0"/>
                </a:rPr>
                <a:t>ϕ</a:t>
              </a:r>
              <a:r>
                <a:rPr lang="el-GR" sz="2000" dirty="0" smtClean="0"/>
                <a:t>)</a:t>
              </a:r>
              <a:r>
                <a:rPr lang="fr-FR" sz="2000" dirty="0" smtClean="0">
                  <a:latin typeface="Calibri" panose="020F0502020204030204" pitchFamily="34" charset="0"/>
                </a:rPr>
                <a:t> d</a:t>
              </a:r>
              <a:r>
                <a:rPr lang="el-GR" sz="2000" dirty="0" smtClean="0">
                  <a:latin typeface="Calibri" panose="020F0502020204030204" pitchFamily="34" charset="0"/>
                  <a:cs typeface="Calibri" panose="020F0502020204030204" pitchFamily="34" charset="0"/>
                </a:rPr>
                <a:t>ϕ</a:t>
              </a:r>
              <a:r>
                <a:rPr lang="el-GR" sz="2000" dirty="0" smtClean="0">
                  <a:latin typeface="Calibri" panose="020F0502020204030204" pitchFamily="34" charset="0"/>
                </a:rPr>
                <a:t> </a:t>
              </a:r>
              <a:r>
                <a:rPr lang="fr-FR" sz="2000" dirty="0" smtClean="0">
                  <a:latin typeface="Calibri" panose="020F0502020204030204" pitchFamily="34" charset="0"/>
                  <a:sym typeface="Symbol" panose="05050102010706020507" pitchFamily="18" charset="2"/>
                </a:rPr>
                <a:t> </a:t>
              </a:r>
              <a:endParaRPr lang="fr-FR" sz="2000" dirty="0" smtClean="0">
                <a:latin typeface="Calibri" panose="020F0502020204030204" pitchFamily="34" charset="0"/>
              </a:endParaRPr>
            </a:p>
          </p:txBody>
        </p:sp>
        <p:grpSp>
          <p:nvGrpSpPr>
            <p:cNvPr id="8" name="Groupe 7"/>
            <p:cNvGrpSpPr/>
            <p:nvPr/>
          </p:nvGrpSpPr>
          <p:grpSpPr>
            <a:xfrm>
              <a:off x="1497976" y="1500318"/>
              <a:ext cx="453970" cy="632538"/>
              <a:chOff x="1497976" y="1500318"/>
              <a:chExt cx="453970" cy="632538"/>
            </a:xfrm>
          </p:grpSpPr>
          <p:sp>
            <p:nvSpPr>
              <p:cNvPr id="4" name="Rectangle 3"/>
              <p:cNvSpPr/>
              <p:nvPr/>
            </p:nvSpPr>
            <p:spPr>
              <a:xfrm>
                <a:off x="1562096" y="1500318"/>
                <a:ext cx="282450" cy="523220"/>
              </a:xfrm>
              <a:prstGeom prst="rect">
                <a:avLst/>
              </a:prstGeom>
            </p:spPr>
            <p:txBody>
              <a:bodyPr wrap="none">
                <a:spAutoFit/>
              </a:bodyPr>
              <a:lstStyle/>
              <a:p>
                <a:r>
                  <a:rPr lang="el-GR" sz="2800" dirty="0" smtClean="0">
                    <a:latin typeface="Calibri" panose="020F0502020204030204" pitchFamily="34" charset="0"/>
                    <a:sym typeface="Symbol" panose="05050102010706020507" pitchFamily="18" charset="2"/>
                  </a:rPr>
                  <a:t></a:t>
                </a:r>
                <a:endParaRPr lang="fr-FR" sz="2800" baseline="-25000" dirty="0"/>
              </a:p>
            </p:txBody>
          </p:sp>
          <p:sp>
            <p:nvSpPr>
              <p:cNvPr id="7" name="Rectangle 6"/>
              <p:cNvSpPr/>
              <p:nvPr/>
            </p:nvSpPr>
            <p:spPr>
              <a:xfrm>
                <a:off x="1497976" y="1886635"/>
                <a:ext cx="453970" cy="246221"/>
              </a:xfrm>
              <a:prstGeom prst="rect">
                <a:avLst/>
              </a:prstGeom>
            </p:spPr>
            <p:txBody>
              <a:bodyPr wrap="none">
                <a:spAutoFit/>
              </a:bodyPr>
              <a:lstStyle/>
              <a:p>
                <a:r>
                  <a:rPr lang="el-GR" sz="1000" dirty="0">
                    <a:latin typeface="Calibri" panose="020F0502020204030204" pitchFamily="34" charset="0"/>
                    <a:cs typeface="Calibri" panose="020F0502020204030204" pitchFamily="34" charset="0"/>
                  </a:rPr>
                  <a:t>ϕ </a:t>
                </a:r>
                <a:r>
                  <a:rPr lang="fr-FR" sz="1000" dirty="0" smtClean="0">
                    <a:latin typeface="Calibri" panose="020F0502020204030204" pitchFamily="34" charset="0"/>
                    <a:sym typeface="Symbol" panose="05050102010706020507" pitchFamily="18" charset="2"/>
                  </a:rPr>
                  <a:t></a:t>
                </a:r>
                <a:r>
                  <a:rPr lang="fr-FR" sz="1000" dirty="0">
                    <a:latin typeface="Calibri" panose="020F0502020204030204" pitchFamily="34" charset="0"/>
                    <a:sym typeface="Symbol" panose="05050102010706020507" pitchFamily="18" charset="2"/>
                  </a:rPr>
                  <a:t>P</a:t>
                </a:r>
                <a:endParaRPr lang="fr-FR" sz="1000" dirty="0"/>
              </a:p>
            </p:txBody>
          </p:sp>
        </p:grpSp>
        <p:sp>
          <p:nvSpPr>
            <p:cNvPr id="10" name="Rectangle 9"/>
            <p:cNvSpPr/>
            <p:nvPr/>
          </p:nvSpPr>
          <p:spPr>
            <a:xfrm>
              <a:off x="467544" y="1500318"/>
              <a:ext cx="2664296" cy="6325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grpSp>
      <p:grpSp>
        <p:nvGrpSpPr>
          <p:cNvPr id="12" name="Groupe 11"/>
          <p:cNvGrpSpPr/>
          <p:nvPr/>
        </p:nvGrpSpPr>
        <p:grpSpPr>
          <a:xfrm>
            <a:off x="512398" y="3084494"/>
            <a:ext cx="2664296" cy="632538"/>
            <a:chOff x="512398" y="2965207"/>
            <a:chExt cx="2664296" cy="632538"/>
          </a:xfrm>
        </p:grpSpPr>
        <mc:AlternateContent xmlns:mc="http://schemas.openxmlformats.org/markup-compatibility/2006" xmlns:a14="http://schemas.microsoft.com/office/drawing/2010/main">
          <mc:Choice Requires="a14">
            <p:sp>
              <p:nvSpPr>
                <p:cNvPr id="5" name="ZoneTexte 4"/>
                <p:cNvSpPr txBox="1"/>
                <p:nvPr/>
              </p:nvSpPr>
              <p:spPr>
                <a:xfrm>
                  <a:off x="852991" y="3142977"/>
                  <a:ext cx="2127377" cy="276999"/>
                </a:xfrm>
                <a:prstGeom prst="rect">
                  <a:avLst/>
                </a:prstGeom>
                <a:noFill/>
              </p:spPr>
              <p:txBody>
                <a:bodyPr wrap="none" lIns="0" tIns="0" rIns="0" bIns="0" rtlCol="0">
                  <a:spAutoFit/>
                </a:bodyPr>
                <a:lstStyle/>
                <a:p>
                  <a:r>
                    <a:rPr lang="fr-FR" dirty="0" smtClean="0">
                      <a:ea typeface="Cambria Math" panose="02040503050406030204" pitchFamily="18" charset="0"/>
                    </a:rPr>
                    <a:t>val: </a:t>
                  </a:r>
                  <a14:m>
                    <m:oMath xmlns:m="http://schemas.openxmlformats.org/officeDocument/2006/math">
                      <m:r>
                        <a:rPr lang="fr-FR" i="1" smtClean="0">
                          <a:latin typeface="Cambria Math" panose="02040503050406030204" pitchFamily="18" charset="0"/>
                          <a:ea typeface="Cambria Math" panose="02040503050406030204" pitchFamily="18" charset="0"/>
                        </a:rPr>
                        <m:t>ℛ</m:t>
                      </m:r>
                      <m:r>
                        <a:rPr lang="fr-FR" i="1">
                          <a:latin typeface="Cambria Math" panose="02040503050406030204" pitchFamily="18" charset="0"/>
                          <a:ea typeface="Cambria Math" panose="02040503050406030204" pitchFamily="18" charset="0"/>
                        </a:rPr>
                        <m:t>=</m:t>
                      </m:r>
                      <m:r>
                        <a:rPr lang="fr-FR" i="1">
                          <a:latin typeface="Cambria Math" panose="02040503050406030204" pitchFamily="18" charset="0"/>
                          <a:ea typeface="Cambria Math" panose="02040503050406030204" pitchFamily="18" charset="0"/>
                        </a:rPr>
                        <m:t>𝔹</m:t>
                      </m:r>
                    </m:oMath>
                  </a14:m>
                  <a:r>
                    <a:rPr lang="fr-FR" dirty="0"/>
                    <a:t> </a:t>
                  </a:r>
                  <a:r>
                    <a:rPr lang="fr-FR" dirty="0" smtClean="0">
                      <a:sym typeface="Symbol" panose="05050102010706020507" pitchFamily="18" charset="2"/>
                    </a:rPr>
                    <a:t> </a:t>
                  </a:r>
                  <a14:m>
                    <m:oMath xmlns:m="http://schemas.openxmlformats.org/officeDocument/2006/math">
                      <m:r>
                        <a:rPr lang="en-US" i="1">
                          <a:latin typeface="Cambria Math" panose="02040503050406030204" pitchFamily="18" charset="0"/>
                          <a:ea typeface="Cambria Math" panose="02040503050406030204" pitchFamily="18" charset="0"/>
                        </a:rPr>
                        <m:t>𝒫</m:t>
                      </m:r>
                    </m:oMath>
                  </a14:m>
                  <a:r>
                    <a:rPr lang="fr-FR" dirty="0" smtClean="0">
                      <a:sym typeface="Symbol" panose="05050102010706020507" pitchFamily="18" charset="2"/>
                    </a:rPr>
                    <a:t> </a:t>
                  </a:r>
                  <a14:m>
                    <m:oMath xmlns:m="http://schemas.openxmlformats.org/officeDocument/2006/math">
                      <m:r>
                        <a:rPr lang="fr-FR" b="0" i="1" smtClean="0">
                          <a:latin typeface="Cambria Math" panose="02040503050406030204" pitchFamily="18" charset="0"/>
                          <a:ea typeface="Cambria Math" panose="02040503050406030204" pitchFamily="18" charset="0"/>
                        </a:rPr>
                        <m:t> </m:t>
                      </m:r>
                      <m:r>
                        <a:rPr lang="fr-FR" b="0" i="1" smtClean="0">
                          <a:latin typeface="Cambria Math" panose="02040503050406030204" pitchFamily="18" charset="0"/>
                          <a:ea typeface="Cambria Math" panose="02040503050406030204" pitchFamily="18" charset="0"/>
                          <a:sym typeface="Symbol" panose="05050102010706020507" pitchFamily="18" charset="2"/>
                        </a:rPr>
                        <m:t> </m:t>
                      </m:r>
                      <m:r>
                        <a:rPr lang="fr-FR" b="0" i="1" smtClean="0">
                          <a:latin typeface="Cambria Math" panose="02040503050406030204" pitchFamily="18" charset="0"/>
                          <a:ea typeface="Cambria Math" panose="02040503050406030204" pitchFamily="18" charset="0"/>
                        </a:rPr>
                        <m:t>𝔹</m:t>
                      </m:r>
                    </m:oMath>
                  </a14:m>
                  <a:endParaRPr lang="fr-FR" dirty="0" smtClean="0"/>
                </a:p>
              </p:txBody>
            </p:sp>
          </mc:Choice>
          <mc:Fallback xmlns="">
            <p:sp>
              <p:nvSpPr>
                <p:cNvPr id="5" name="ZoneTexte 4"/>
                <p:cNvSpPr txBox="1">
                  <a:spLocks noRot="1" noChangeAspect="1" noMove="1" noResize="1" noEditPoints="1" noAdjustHandles="1" noChangeArrowheads="1" noChangeShapeType="1" noTextEdit="1"/>
                </p:cNvSpPr>
                <p:nvPr/>
              </p:nvSpPr>
              <p:spPr>
                <a:xfrm>
                  <a:off x="852991" y="3142977"/>
                  <a:ext cx="2127377" cy="276999"/>
                </a:xfrm>
                <a:prstGeom prst="rect">
                  <a:avLst/>
                </a:prstGeom>
                <a:blipFill rotWithShape="0">
                  <a:blip r:embed="rId3"/>
                  <a:stretch>
                    <a:fillRect l="-6877" t="-28261" r="-287" b="-52174"/>
                  </a:stretch>
                </a:blipFill>
              </p:spPr>
              <p:txBody>
                <a:bodyPr/>
                <a:lstStyle/>
                <a:p>
                  <a:r>
                    <a:rPr lang="fr-FR">
                      <a:noFill/>
                    </a:rPr>
                    <a:t> </a:t>
                  </a:r>
                </a:p>
              </p:txBody>
            </p:sp>
          </mc:Fallback>
        </mc:AlternateContent>
        <p:sp>
          <p:nvSpPr>
            <p:cNvPr id="13" name="Rectangle 12"/>
            <p:cNvSpPr/>
            <p:nvPr/>
          </p:nvSpPr>
          <p:spPr>
            <a:xfrm>
              <a:off x="512398" y="2965207"/>
              <a:ext cx="2664296" cy="6325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grpSp>
    </p:spTree>
    <p:extLst>
      <p:ext uri="{BB962C8B-B14F-4D97-AF65-F5344CB8AC3E}">
        <p14:creationId xmlns:p14="http://schemas.microsoft.com/office/powerpoint/2010/main" val="1387905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Events generated by </a:t>
            </a:r>
            <a:r>
              <a:rPr lang="en-US" dirty="0"/>
              <a:t>requirements</a:t>
            </a:r>
          </a:p>
        </p:txBody>
      </p:sp>
      <p:sp>
        <p:nvSpPr>
          <p:cNvPr id="3" name="Espace réservé du contenu 2"/>
          <p:cNvSpPr>
            <a:spLocks noGrp="1"/>
          </p:cNvSpPr>
          <p:nvPr>
            <p:ph idx="1"/>
          </p:nvPr>
        </p:nvSpPr>
        <p:spPr/>
        <p:txBody>
          <a:bodyPr/>
          <a:lstStyle/>
          <a:p>
            <a:r>
              <a:rPr lang="en-US" b="0" dirty="0" smtClean="0"/>
              <a:t>An event </a:t>
            </a:r>
            <a:r>
              <a:rPr lang="en-US" altLang="fr-FR" b="0" dirty="0">
                <a:latin typeface="Calibri" panose="020F0502020204030204" pitchFamily="34" charset="0"/>
              </a:rPr>
              <a:t>R</a:t>
            </a:r>
            <a:r>
              <a:rPr lang="en-US" altLang="fr-FR" b="0" dirty="0">
                <a:latin typeface="Calibri" panose="020F0502020204030204" pitchFamily="34" charset="0"/>
                <a:sym typeface="Symbol" panose="05050102010706020507" pitchFamily="18" charset="2"/>
              </a:rPr>
              <a:t></a:t>
            </a:r>
            <a:r>
              <a:rPr lang="en-US" b="0" dirty="0" smtClean="0"/>
              <a:t> generated by requirement R is defined as</a:t>
            </a:r>
            <a:endParaRPr lang="en-US" b="0" dirty="0"/>
          </a:p>
        </p:txBody>
      </p:sp>
      <p:sp>
        <p:nvSpPr>
          <p:cNvPr id="4" name="ZoneTexte 8"/>
          <p:cNvSpPr txBox="1">
            <a:spLocks noChangeArrowheads="1"/>
          </p:cNvSpPr>
          <p:nvPr/>
        </p:nvSpPr>
        <p:spPr bwMode="auto">
          <a:xfrm>
            <a:off x="683568" y="1628800"/>
            <a:ext cx="698502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3600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spcAft>
                <a:spcPts val="1200"/>
              </a:spcAft>
            </a:pPr>
            <a:r>
              <a:rPr lang="en-US" altLang="fr-FR" sz="2000" b="0" dirty="0" smtClean="0">
                <a:latin typeface="Calibri" panose="020F0502020204030204" pitchFamily="34" charset="0"/>
              </a:rPr>
              <a:t>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(R)</a:t>
            </a:r>
            <a:r>
              <a:rPr lang="en-US" altLang="fr-FR" sz="2000" b="0" dirty="0" smtClean="0">
                <a:latin typeface="Calibri" panose="020F0502020204030204" pitchFamily="34" charset="0"/>
                <a:sym typeface="Symbol" panose="05050102010706020507" pitchFamily="18" charset="2"/>
              </a:rPr>
              <a:t></a:t>
            </a:r>
            <a:endParaRPr lang="fr-FR" altLang="fr-FR" sz="2000" b="0" i="1" dirty="0">
              <a:latin typeface="Calibri" panose="020F0502020204030204" pitchFamily="34" charset="0"/>
            </a:endParaRPr>
          </a:p>
        </p:txBody>
      </p:sp>
    </p:spTree>
    <p:extLst>
      <p:ext uri="{BB962C8B-B14F-4D97-AF65-F5344CB8AC3E}">
        <p14:creationId xmlns:p14="http://schemas.microsoft.com/office/powerpoint/2010/main" val="34306747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satisfaction of a requirement</a:t>
            </a:r>
            <a:endParaRPr lang="en-US" dirty="0"/>
          </a:p>
        </p:txBody>
      </p:sp>
      <p:sp>
        <p:nvSpPr>
          <p:cNvPr id="15" name="ZoneTexte 8"/>
          <p:cNvSpPr txBox="1">
            <a:spLocks noChangeArrowheads="1"/>
          </p:cNvSpPr>
          <p:nvPr/>
        </p:nvSpPr>
        <p:spPr bwMode="auto">
          <a:xfrm>
            <a:off x="725555" y="2638941"/>
            <a:ext cx="6985024" cy="2539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3600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spcAft>
                <a:spcPts val="1200"/>
              </a:spcAft>
            </a:pPr>
            <a:r>
              <a:rPr lang="en-US" altLang="fr-FR" sz="2000" b="0" dirty="0" smtClean="0">
                <a:latin typeface="Calibri" panose="020F0502020204030204" pitchFamily="34" charset="0"/>
              </a:rPr>
              <a:t>P</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b="0" dirty="0">
                <a:latin typeface="Calibri" panose="020F0502020204030204" pitchFamily="34" charset="0"/>
              </a:rPr>
              <a:t> </a:t>
            </a:r>
            <a:r>
              <a:rPr lang="en-US" altLang="fr-FR" sz="2000" b="0" dirty="0" smtClean="0">
                <a:latin typeface="Calibri" panose="020F0502020204030204" pitchFamily="34" charset="0"/>
              </a:rPr>
              <a:t>ϕ</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ᴧ </a:t>
            </a:r>
            <a:r>
              <a:rPr lang="en-US" altLang="fr-FR" sz="2000" b="0" dirty="0" smtClean="0">
                <a:latin typeface="Calibri" panose="020F0502020204030204" pitchFamily="34" charset="0"/>
              </a:rPr>
              <a:t>P</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b="0" dirty="0">
                <a:latin typeface="Calibri" panose="020F0502020204030204" pitchFamily="34" charset="0"/>
              </a:rPr>
              <a:t> </a:t>
            </a:r>
            <a:r>
              <a:rPr lang="en-US" altLang="fr-FR" sz="2000" b="0" dirty="0" smtClean="0">
                <a:latin typeface="Calibri" panose="020F0502020204030204" pitchFamily="34" charset="0"/>
              </a:rPr>
              <a:t>ϕ</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(ϕ</a:t>
            </a:r>
            <a:r>
              <a:rPr lang="en-US" altLang="fr-FR" sz="2400" baseline="-25000" dirty="0">
                <a:latin typeface="Calibri" panose="020F0502020204030204" pitchFamily="34" charset="0"/>
              </a:rPr>
              <a:t>1</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400" baseline="-25000" dirty="0">
                <a:latin typeface="Calibri" panose="020F0502020204030204" pitchFamily="34" charset="0"/>
              </a:rPr>
              <a:t>1</a:t>
            </a:r>
            <a:r>
              <a:rPr lang="en-US" altLang="fr-FR" sz="2000" b="0" dirty="0">
                <a:latin typeface="Calibri" panose="020F0502020204030204" pitchFamily="34" charset="0"/>
              </a:rPr>
              <a:t>) ᴧ </a:t>
            </a:r>
            <a:r>
              <a:rPr lang="en-US" altLang="fr-FR" sz="2000" b="0" dirty="0" err="1">
                <a:latin typeface="Calibri" panose="020F0502020204030204" pitchFamily="34" charset="0"/>
              </a:rPr>
              <a:t>val</a:t>
            </a:r>
            <a:r>
              <a:rPr lang="en-US" altLang="fr-FR" sz="2000" b="0" dirty="0">
                <a:latin typeface="Calibri" panose="020F0502020204030204" pitchFamily="34" charset="0"/>
              </a:rPr>
              <a:t>(ϕ</a:t>
            </a:r>
            <a:r>
              <a:rPr lang="en-US" altLang="fr-FR" sz="2400" baseline="-25000" dirty="0">
                <a:latin typeface="Calibri" panose="020F0502020204030204" pitchFamily="34" charset="0"/>
              </a:rPr>
              <a:t>2</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400" baseline="-25000" dirty="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a:t>
            </a:r>
            <a:r>
              <a:rPr lang="en-US" altLang="fr-FR" sz="2000" b="0" i="1" dirty="0">
                <a:latin typeface="Calibri" panose="020F0502020204030204" pitchFamily="34" charset="0"/>
              </a:rPr>
              <a:t>true</a:t>
            </a:r>
            <a:endParaRPr lang="fr-FR" altLang="fr-FR" sz="2000" b="0" i="1" dirty="0">
              <a:latin typeface="Calibri" panose="020F0502020204030204" pitchFamily="34" charset="0"/>
            </a:endParaRPr>
          </a:p>
          <a:p>
            <a:pPr>
              <a:spcAft>
                <a:spcPts val="1200"/>
              </a:spcAft>
            </a:pPr>
            <a:r>
              <a:rPr lang="en-US" altLang="fr-FR" sz="2000" b="0" dirty="0" smtClean="0">
                <a:latin typeface="Calibri" panose="020F0502020204030204" pitchFamily="34" charset="0"/>
              </a:rPr>
              <a:t>¬(P </a:t>
            </a:r>
            <a:r>
              <a:rPr lang="fr-FR" altLang="fr-FR"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a:t>
            </a:r>
            <a:r>
              <a:rPr lang="en-US" altLang="fr-FR" sz="2000" b="0" dirty="0" smtClean="0">
                <a:latin typeface="Calibri" panose="020F0502020204030204" pitchFamily="34" charset="0"/>
              </a:rPr>
              <a:t>ϕ)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a:t>
            </a:r>
            <a:r>
              <a:rPr lang="en-US" altLang="fr-FR" sz="2000" b="0" dirty="0" err="1">
                <a:latin typeface="Calibri" panose="020F0502020204030204" pitchFamily="34" charset="0"/>
              </a:rPr>
              <a:t>ϕ</a:t>
            </a:r>
            <a:r>
              <a:rPr lang="en-US" altLang="fr-FR" sz="2000" b="0" dirty="0" err="1" smtClean="0">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dirty="0">
                <a:latin typeface="Calibri" panose="020F0502020204030204" pitchFamily="34" charset="0"/>
              </a:rPr>
              <a:t>) = </a:t>
            </a:r>
            <a:r>
              <a:rPr lang="en-US" altLang="fr-FR" sz="2000" b="0" i="1" dirty="0" smtClean="0">
                <a:latin typeface="Calibri" panose="020F0502020204030204" pitchFamily="34" charset="0"/>
              </a:rPr>
              <a:t>true</a:t>
            </a:r>
          </a:p>
          <a:p>
            <a:pPr>
              <a:spcAft>
                <a:spcPts val="1200"/>
              </a:spcAft>
            </a:pPr>
            <a:endParaRPr lang="fr-FR" altLang="fr-FR" sz="2000" b="0" i="1" dirty="0">
              <a:latin typeface="Calibri" panose="020F0502020204030204" pitchFamily="34" charset="0"/>
            </a:endParaRPr>
          </a:p>
          <a:p>
            <a:pPr>
              <a:spcAft>
                <a:spcPts val="1200"/>
              </a:spcAft>
            </a:pPr>
            <a:r>
              <a:rPr lang="en-US" altLang="fr-FR" sz="2000" b="0" dirty="0" smtClean="0">
                <a:latin typeface="Calibri" panose="020F0502020204030204" pitchFamily="34" charset="0"/>
              </a:rPr>
              <a:t>P</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fr-FR" altLang="fr-FR" b="0" dirty="0" smtClean="0">
                <a:latin typeface="Times New Roman" panose="02020603050405020304" pitchFamily="18" charset="0"/>
                <a:cs typeface="Times New Roman" panose="02020603050405020304" pitchFamily="18" charset="0"/>
              </a:rPr>
              <a:t>╞</a:t>
            </a:r>
            <a:r>
              <a:rPr lang="en-US" altLang="fr-FR" sz="2000" b="0" dirty="0" smtClean="0">
                <a:latin typeface="Calibri" panose="020F0502020204030204" pitchFamily="34" charset="0"/>
              </a:rPr>
              <a:t> ϕ</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ᴠ </a:t>
            </a:r>
            <a:r>
              <a:rPr lang="en-US" altLang="fr-FR" sz="2000" b="0" dirty="0" smtClean="0">
                <a:latin typeface="Calibri" panose="020F0502020204030204" pitchFamily="34" charset="0"/>
              </a:rPr>
              <a:t>P</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a:t>
            </a:r>
            <a:r>
              <a:rPr lang="en-US" altLang="fr-FR" sz="2000" b="0" dirty="0" smtClean="0">
                <a:latin typeface="Calibri" panose="020F0502020204030204" pitchFamily="34" charset="0"/>
              </a:rPr>
              <a:t>ϕ</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a:latin typeface="Calibri" panose="020F0502020204030204" pitchFamily="34" charset="0"/>
              </a:rPr>
              <a:t>¬(¬P</a:t>
            </a:r>
            <a:r>
              <a:rPr lang="en-US" altLang="fr-FR" sz="2400" baseline="-25000" dirty="0">
                <a:latin typeface="Calibri" panose="020F0502020204030204" pitchFamily="34" charset="0"/>
              </a:rPr>
              <a:t>1</a:t>
            </a:r>
            <a:r>
              <a:rPr lang="en-US" altLang="fr-FR" sz="2000" b="0" dirty="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1</a:t>
            </a:r>
            <a:r>
              <a:rPr lang="en-US" altLang="fr-FR" sz="2000" b="0" dirty="0">
                <a:latin typeface="Calibri" panose="020F0502020204030204" pitchFamily="34" charset="0"/>
              </a:rPr>
              <a:t> ᴧ ¬P</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2</a:t>
            </a:r>
            <a:r>
              <a:rPr lang="en-US" altLang="fr-FR" sz="2000" b="0" dirty="0">
                <a:latin typeface="Calibri" panose="020F0502020204030204" pitchFamily="34" charset="0"/>
              </a:rPr>
              <a:t>)</a:t>
            </a:r>
            <a:endParaRPr lang="fr-FR" altLang="fr-FR" sz="2000" b="0" dirty="0">
              <a:latin typeface="Calibri" panose="020F0502020204030204" pitchFamily="34" charset="0"/>
            </a:endParaRPr>
          </a:p>
          <a:p>
            <a:pPr>
              <a:spcAft>
                <a:spcPts val="600"/>
              </a:spcAft>
            </a:pPr>
            <a:r>
              <a:rPr lang="en-US" altLang="fr-FR" sz="2000" b="0" dirty="0">
                <a:latin typeface="Calibri" panose="020F0502020204030204" pitchFamily="34" charset="0"/>
              </a:rPr>
              <a:t>P</a:t>
            </a:r>
            <a:r>
              <a:rPr lang="en-US" altLang="fr-FR" sz="2400" baseline="-25000" dirty="0">
                <a:latin typeface="Calibri" panose="020F0502020204030204" pitchFamily="34" charset="0"/>
              </a:rPr>
              <a:t>1</a:t>
            </a:r>
            <a:r>
              <a:rPr lang="en-US" altLang="fr-FR" sz="2000" b="0" dirty="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b="0" dirty="0">
                <a:latin typeface="Calibri" panose="020F0502020204030204" pitchFamily="34" charset="0"/>
              </a:rPr>
              <a:t> </a:t>
            </a:r>
            <a:r>
              <a:rPr lang="en-US" altLang="fr-FR" sz="2000" b="0" dirty="0">
                <a:latin typeface="Calibri" panose="020F0502020204030204" pitchFamily="34" charset="0"/>
              </a:rPr>
              <a:t>ϕ</a:t>
            </a:r>
            <a:r>
              <a:rPr lang="en-US" altLang="fr-FR" sz="2400" baseline="-25000" dirty="0">
                <a:latin typeface="Calibri" panose="020F0502020204030204" pitchFamily="34" charset="0"/>
              </a:rPr>
              <a:t>1</a:t>
            </a:r>
            <a:r>
              <a:rPr lang="en-US" altLang="fr-FR" sz="2000" b="0" dirty="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 P</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n-US" altLang="fr-FR" sz="2000" b="0" dirty="0">
                <a:latin typeface="Calibri" panose="020F0502020204030204" pitchFamily="34" charset="0"/>
              </a:rPr>
              <a:t>¬P</a:t>
            </a:r>
            <a:r>
              <a:rPr lang="en-US" altLang="fr-FR" sz="2400" baseline="-25000" dirty="0">
                <a:latin typeface="Calibri" panose="020F0502020204030204" pitchFamily="34" charset="0"/>
              </a:rPr>
              <a:t>1</a:t>
            </a:r>
            <a:r>
              <a:rPr lang="en-US" altLang="fr-FR" sz="2000" b="0" dirty="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1</a:t>
            </a:r>
            <a:r>
              <a:rPr lang="en-US" altLang="fr-FR" sz="2000" b="0" dirty="0">
                <a:latin typeface="Calibri" panose="020F0502020204030204" pitchFamily="34" charset="0"/>
              </a:rPr>
              <a:t> ᴠ P</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smtClean="0">
                <a:latin typeface="Calibri" panose="020F0502020204030204" pitchFamily="34" charset="0"/>
              </a:rPr>
              <a:t>2</a:t>
            </a:r>
          </a:p>
          <a:p>
            <a:pPr>
              <a:spcAft>
                <a:spcPts val="600"/>
              </a:spcAft>
            </a:pPr>
            <a:r>
              <a:rPr lang="en-US" altLang="fr-FR" sz="2000" b="0" dirty="0">
                <a:latin typeface="Calibri" panose="020F0502020204030204" pitchFamily="34" charset="0"/>
              </a:rPr>
              <a:t>P</a:t>
            </a:r>
            <a:r>
              <a:rPr lang="en-US" altLang="fr-FR" sz="2400" baseline="-25000" dirty="0">
                <a:latin typeface="Calibri" panose="020F0502020204030204" pitchFamily="34" charset="0"/>
              </a:rPr>
              <a:t>1</a:t>
            </a:r>
            <a:r>
              <a:rPr lang="en-US" altLang="fr-FR" sz="2000" b="0" dirty="0">
                <a:latin typeface="Calibri" panose="020F0502020204030204" pitchFamily="34" charset="0"/>
              </a:rPr>
              <a:t> </a:t>
            </a:r>
            <a:r>
              <a:rPr lang="fr-FR" altLang="fr-FR" sz="2000"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1</a:t>
            </a:r>
            <a:r>
              <a:rPr lang="en-US" altLang="fr-FR" sz="2000" b="0" dirty="0">
                <a:latin typeface="Calibri" panose="020F0502020204030204" pitchFamily="34" charset="0"/>
              </a:rPr>
              <a:t>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n-US" altLang="fr-FR" sz="2000" b="0" dirty="0">
                <a:latin typeface="Calibri" panose="020F0502020204030204" pitchFamily="34" charset="0"/>
              </a:rPr>
              <a:t>P</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r>
              <a:rPr lang="fr-FR" altLang="fr-FR" sz="2000"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  </a:t>
            </a:r>
            <a:r>
              <a:rPr lang="en-US" altLang="fr-FR" sz="2000" b="0" dirty="0" smtClean="0">
                <a:latin typeface="Calibri" panose="020F0502020204030204" pitchFamily="34" charset="0"/>
              </a:rPr>
              <a:t>(P</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fr-FR" altLang="fr-FR" sz="2000"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1</a:t>
            </a:r>
            <a:r>
              <a:rPr lang="en-US" altLang="fr-FR" sz="2000" b="0" dirty="0">
                <a:latin typeface="Calibri" panose="020F0502020204030204" pitchFamily="34" charset="0"/>
              </a:rPr>
              <a:t> ᴠ P</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r>
              <a:rPr lang="fr-FR" altLang="fr-FR" sz="2000"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ᴧ </a:t>
            </a:r>
            <a:r>
              <a:rPr lang="en-US" altLang="fr-FR" sz="2000" b="0" dirty="0">
                <a:latin typeface="Calibri" panose="020F0502020204030204" pitchFamily="34" charset="0"/>
              </a:rPr>
              <a:t>¬</a:t>
            </a:r>
            <a:r>
              <a:rPr lang="en-US" altLang="fr-FR" sz="2000" b="0" dirty="0" smtClean="0">
                <a:latin typeface="Calibri" panose="020F0502020204030204" pitchFamily="34" charset="0"/>
              </a:rPr>
              <a:t>(</a:t>
            </a:r>
            <a:r>
              <a:rPr lang="en-US" altLang="fr-FR" sz="2000" b="0" dirty="0">
                <a:latin typeface="Calibri" panose="020F0502020204030204" pitchFamily="34" charset="0"/>
              </a:rPr>
              <a:t>P</a:t>
            </a:r>
            <a:r>
              <a:rPr lang="en-US" altLang="fr-FR" sz="2400" baseline="-25000" dirty="0">
                <a:latin typeface="Calibri" panose="020F0502020204030204" pitchFamily="34" charset="0"/>
              </a:rPr>
              <a:t>1</a:t>
            </a:r>
            <a:r>
              <a:rPr lang="en-US" altLang="fr-FR" sz="2000" b="0" dirty="0">
                <a:latin typeface="Calibri" panose="020F0502020204030204" pitchFamily="34" charset="0"/>
              </a:rPr>
              <a:t> </a:t>
            </a:r>
            <a:r>
              <a:rPr lang="fr-FR" altLang="fr-FR" sz="2000"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1</a:t>
            </a:r>
            <a:r>
              <a:rPr lang="en-US" altLang="fr-FR" sz="2000" b="0" dirty="0">
                <a:latin typeface="Calibri" panose="020F0502020204030204" pitchFamily="34" charset="0"/>
              </a:rPr>
              <a:t> ᴧ</a:t>
            </a:r>
            <a:r>
              <a:rPr lang="en-US" altLang="fr-FR" sz="2000" b="0" dirty="0" smtClean="0">
                <a:latin typeface="Calibri" panose="020F0502020204030204" pitchFamily="34" charset="0"/>
              </a:rPr>
              <a:t> </a:t>
            </a:r>
            <a:r>
              <a:rPr lang="en-US" altLang="fr-FR" sz="2000" b="0" dirty="0">
                <a:latin typeface="Calibri" panose="020F0502020204030204" pitchFamily="34" charset="0"/>
              </a:rPr>
              <a:t>P</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r>
              <a:rPr lang="fr-FR" altLang="fr-FR" sz="2000"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ϕ</a:t>
            </a:r>
            <a:r>
              <a:rPr lang="en-US" altLang="fr-FR" sz="2400" baseline="-25000" dirty="0">
                <a:latin typeface="Calibri" panose="020F0502020204030204" pitchFamily="34" charset="0"/>
              </a:rPr>
              <a:t>2</a:t>
            </a:r>
            <a:r>
              <a:rPr lang="en-US" altLang="fr-FR" sz="2000" b="0" dirty="0">
                <a:latin typeface="Calibri" panose="020F0502020204030204" pitchFamily="34" charset="0"/>
              </a:rPr>
              <a:t>) </a:t>
            </a:r>
            <a:endParaRPr lang="fr-FR" altLang="fr-FR" sz="2000" b="0" dirty="0">
              <a:latin typeface="Calibri" panose="020F0502020204030204" pitchFamily="34" charset="0"/>
            </a:endParaRPr>
          </a:p>
        </p:txBody>
      </p:sp>
      <p:sp>
        <p:nvSpPr>
          <p:cNvPr id="11" name="ZoneTexte 10"/>
          <p:cNvSpPr txBox="1"/>
          <p:nvPr/>
        </p:nvSpPr>
        <p:spPr>
          <a:xfrm>
            <a:off x="125262" y="1249015"/>
            <a:ext cx="8551194" cy="307777"/>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Requirement </a:t>
            </a:r>
            <a:r>
              <a:rPr lang="en-US" sz="2000" dirty="0" smtClean="0">
                <a:latin typeface="Calibri" panose="020F0502020204030204" pitchFamily="34" charset="0"/>
                <a:cs typeface="Calibri" panose="020F0502020204030204" pitchFamily="34" charset="0"/>
              </a:rPr>
              <a:t>R = </a:t>
            </a:r>
            <a:r>
              <a:rPr lang="el-GR" sz="2000" dirty="0" smtClean="0">
                <a:latin typeface="Calibri" panose="020F0502020204030204" pitchFamily="34" charset="0"/>
                <a:cs typeface="Calibri" panose="020F0502020204030204" pitchFamily="34" charset="0"/>
              </a:rPr>
              <a:t>ϕ</a:t>
            </a:r>
            <a:r>
              <a:rPr lang="fr-FR"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sym typeface="Symbol" panose="05050102010706020507" pitchFamily="18" charset="2"/>
              </a:rPr>
              <a:t>P </a:t>
            </a:r>
            <a:r>
              <a:rPr lang="en-US" dirty="0" smtClean="0">
                <a:latin typeface="Calibri" panose="020F0502020204030204" pitchFamily="34" charset="0"/>
                <a:sym typeface="Symbol" panose="05050102010706020507" pitchFamily="18" charset="2"/>
              </a:rPr>
              <a:t>is satisfied </a:t>
            </a:r>
            <a:r>
              <a:rPr lang="en-US" dirty="0" err="1" smtClean="0">
                <a:latin typeface="Calibri" panose="020F0502020204030204" pitchFamily="34" charset="0"/>
                <a:sym typeface="Symbol" panose="05050102010706020507" pitchFamily="18" charset="2"/>
              </a:rPr>
              <a:t>iff</a:t>
            </a:r>
            <a:r>
              <a:rPr lang="en-US" dirty="0" smtClean="0">
                <a:latin typeface="Calibri" panose="020F0502020204030204" pitchFamily="34" charset="0"/>
                <a:sym typeface="Symbol" panose="05050102010706020507" pitchFamily="18" charset="2"/>
              </a:rPr>
              <a:t> </a:t>
            </a:r>
            <a:r>
              <a:rPr lang="fr-FR" dirty="0">
                <a:latin typeface="Calibri" panose="020F0502020204030204" pitchFamily="34" charset="0"/>
                <a:cs typeface="Calibri" panose="020F0502020204030204" pitchFamily="34" charset="0"/>
                <a:sym typeface="Symbol" panose="05050102010706020507" pitchFamily="18" charset="2"/>
              </a:rPr>
              <a:t>val</a:t>
            </a:r>
            <a:r>
              <a:rPr lang="fr-FR" dirty="0">
                <a:latin typeface="Calibri" panose="020F0502020204030204" pitchFamily="34" charset="0"/>
                <a:cs typeface="Calibri" panose="020F0502020204030204" pitchFamily="34" charset="0"/>
              </a:rPr>
              <a:t>(R) = </a:t>
            </a:r>
            <a:r>
              <a:rPr lang="fr-FR" i="1" dirty="0" err="1">
                <a:latin typeface="Calibri" panose="020F0502020204030204" pitchFamily="34" charset="0"/>
                <a:cs typeface="Calibri" panose="020F0502020204030204" pitchFamily="34" charset="0"/>
              </a:rPr>
              <a:t>true</a:t>
            </a:r>
            <a:r>
              <a:rPr lang="fr-FR" i="1" dirty="0">
                <a:latin typeface="Calibri" panose="020F0502020204030204" pitchFamily="34" charset="0"/>
                <a:cs typeface="Calibri" panose="020F0502020204030204" pitchFamily="34" charset="0"/>
              </a:rPr>
              <a:t> </a:t>
            </a:r>
            <a:endParaRPr lang="en-US" sz="1600" dirty="0" smtClean="0">
              <a:latin typeface="Calibri" panose="020F0502020204030204" pitchFamily="34" charset="0"/>
              <a:cs typeface="Calibri" panose="020F0502020204030204" pitchFamily="34" charset="0"/>
            </a:endParaRPr>
          </a:p>
        </p:txBody>
      </p:sp>
      <p:sp>
        <p:nvSpPr>
          <p:cNvPr id="12" name="ZoneTexte 11"/>
          <p:cNvSpPr txBox="1"/>
          <p:nvPr/>
        </p:nvSpPr>
        <p:spPr>
          <a:xfrm>
            <a:off x="125262" y="2196357"/>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The satisfaction of requirements composed with logical operators is given by</a:t>
            </a:r>
            <a:endParaRPr lang="en-US" sz="1600" dirty="0" smtClean="0">
              <a:latin typeface="Calibri" panose="020F0502020204030204" pitchFamily="34" charset="0"/>
              <a:cs typeface="Calibri" panose="020F0502020204030204" pitchFamily="34" charset="0"/>
            </a:endParaRPr>
          </a:p>
        </p:txBody>
      </p:sp>
      <p:sp>
        <p:nvSpPr>
          <p:cNvPr id="14" name="ZoneTexte 13"/>
          <p:cNvSpPr txBox="1"/>
          <p:nvPr/>
        </p:nvSpPr>
        <p:spPr>
          <a:xfrm>
            <a:off x="725555" y="1670179"/>
            <a:ext cx="3381153" cy="307777"/>
          </a:xfrm>
          <a:prstGeom prst="rect">
            <a:avLst/>
          </a:prstGeom>
          <a:noFill/>
        </p:spPr>
        <p:txBody>
          <a:bodyPr wrap="square" lIns="36000" tIns="0" rIns="36000" bIns="0" rtlCol="0">
            <a:spAutoFit/>
          </a:bodyPr>
          <a:lstStyle/>
          <a:p>
            <a:r>
              <a:rPr lang="fr-FR" sz="2000" dirty="0" smtClean="0"/>
              <a:t>P</a:t>
            </a:r>
            <a:r>
              <a:rPr lang="fr-FR" sz="2000" dirty="0" smtClean="0">
                <a:latin typeface="Times New Roman" panose="02020603050405020304" pitchFamily="18" charset="0"/>
                <a:cs typeface="Times New Roman" panose="02020603050405020304" pitchFamily="18" charset="0"/>
              </a:rPr>
              <a:t>╞ </a:t>
            </a:r>
            <a:r>
              <a:rPr lang="el-GR" sz="2000" dirty="0" smtClean="0">
                <a:latin typeface="Calibri" panose="020F0502020204030204" pitchFamily="34" charset="0"/>
              </a:rPr>
              <a:t>ϕ</a:t>
            </a:r>
            <a:r>
              <a:rPr lang="fr-FR" sz="2000" dirty="0">
                <a:latin typeface="Calibri" panose="020F0502020204030204" pitchFamily="34" charset="0"/>
              </a:rPr>
              <a:t> </a:t>
            </a:r>
            <a:r>
              <a:rPr lang="fr-FR" sz="2000" dirty="0" smtClean="0">
                <a:latin typeface="Calibri" panose="020F0502020204030204" pitchFamily="34" charset="0"/>
              </a:rPr>
              <a:t>:=</a:t>
            </a:r>
            <a:r>
              <a:rPr lang="fr-FR" sz="2000" dirty="0" smtClean="0">
                <a:latin typeface="Calibri" panose="020F0502020204030204" pitchFamily="34" charset="0"/>
                <a:sym typeface="Symbol" panose="05050102010706020507" pitchFamily="18" charset="2"/>
              </a:rPr>
              <a:t>  val</a:t>
            </a:r>
            <a:r>
              <a:rPr lang="fr-FR" sz="2000" dirty="0" smtClean="0">
                <a:latin typeface="Calibri" panose="020F0502020204030204" pitchFamily="34" charset="0"/>
              </a:rPr>
              <a:t>(</a:t>
            </a:r>
            <a:r>
              <a:rPr lang="fr-FR" sz="2000" dirty="0">
                <a:latin typeface="Calibri" panose="020F0502020204030204" pitchFamily="34" charset="0"/>
              </a:rPr>
              <a:t>R</a:t>
            </a:r>
            <a:r>
              <a:rPr lang="fr-FR" sz="2000" dirty="0" smtClean="0">
                <a:latin typeface="Calibri" panose="020F0502020204030204" pitchFamily="34" charset="0"/>
              </a:rPr>
              <a:t>) = </a:t>
            </a:r>
            <a:r>
              <a:rPr lang="fr-FR" sz="2000" i="1" dirty="0" err="1" smtClean="0">
                <a:latin typeface="Calibri" panose="020F0502020204030204" pitchFamily="34" charset="0"/>
              </a:rPr>
              <a:t>true</a:t>
            </a:r>
            <a:r>
              <a:rPr lang="fr-FR" sz="2000" i="1" dirty="0" smtClean="0"/>
              <a:t> </a:t>
            </a:r>
          </a:p>
        </p:txBody>
      </p:sp>
    </p:spTree>
    <p:extLst>
      <p:ext uri="{BB962C8B-B14F-4D97-AF65-F5344CB8AC3E}">
        <p14:creationId xmlns:p14="http://schemas.microsoft.com/office/powerpoint/2010/main" val="11341949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Logical operations on requirements</a:t>
            </a:r>
            <a:endParaRPr lang="en-US" dirty="0"/>
          </a:p>
        </p:txBody>
      </p:sp>
      <p:sp>
        <p:nvSpPr>
          <p:cNvPr id="3" name="Espace réservé du contenu 2"/>
          <p:cNvSpPr>
            <a:spLocks noGrp="1"/>
          </p:cNvSpPr>
          <p:nvPr>
            <p:ph idx="1"/>
          </p:nvPr>
        </p:nvSpPr>
        <p:spPr/>
        <p:txBody>
          <a:bodyPr/>
          <a:lstStyle/>
          <a:p>
            <a:r>
              <a:rPr lang="en-US" b="0" dirty="0" smtClean="0"/>
              <a:t>As</a:t>
            </a:r>
          </a:p>
          <a:p>
            <a:endParaRPr lang="en-US" b="0" dirty="0"/>
          </a:p>
          <a:p>
            <a:endParaRPr lang="en-US" b="0" dirty="0" smtClean="0"/>
          </a:p>
          <a:p>
            <a:r>
              <a:rPr lang="en-US" b="0" dirty="0"/>
              <a:t>L</a:t>
            </a:r>
            <a:r>
              <a:rPr lang="en-US" b="0" dirty="0" smtClean="0"/>
              <a:t>ogical operations on requirements can be defined as follows:</a:t>
            </a:r>
            <a:endParaRPr lang="en-US" b="0" dirty="0"/>
          </a:p>
        </p:txBody>
      </p:sp>
      <p:sp>
        <p:nvSpPr>
          <p:cNvPr id="4" name="ZoneTexte 8"/>
          <p:cNvSpPr txBox="1">
            <a:spLocks noChangeArrowheads="1"/>
          </p:cNvSpPr>
          <p:nvPr/>
        </p:nvSpPr>
        <p:spPr bwMode="auto">
          <a:xfrm>
            <a:off x="683568" y="1628800"/>
            <a:ext cx="698502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3600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spcAft>
                <a:spcPts val="1200"/>
              </a:spcAft>
            </a:pPr>
            <a:r>
              <a:rPr lang="en-US" altLang="fr-FR" sz="2000" b="0" dirty="0" smtClean="0">
                <a:latin typeface="Calibri" panose="020F0502020204030204" pitchFamily="34" charset="0"/>
              </a:rPr>
              <a:t>P</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b="0" dirty="0">
                <a:latin typeface="Calibri" panose="020F0502020204030204" pitchFamily="34" charset="0"/>
              </a:rPr>
              <a:t> </a:t>
            </a:r>
            <a:r>
              <a:rPr lang="en-US" altLang="fr-FR" sz="2000" b="0" dirty="0" smtClean="0">
                <a:latin typeface="Calibri" panose="020F0502020204030204" pitchFamily="34" charset="0"/>
              </a:rPr>
              <a:t>ϕ</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ᴧ </a:t>
            </a:r>
            <a:r>
              <a:rPr lang="en-US" altLang="fr-FR" sz="2000" b="0" dirty="0" smtClean="0">
                <a:latin typeface="Calibri" panose="020F0502020204030204" pitchFamily="34" charset="0"/>
              </a:rPr>
              <a:t>P</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a:t>
            </a:r>
            <a:r>
              <a:rPr lang="fr-FR" altLang="fr-FR" b="0" dirty="0">
                <a:latin typeface="Times New Roman" panose="02020603050405020304" pitchFamily="18" charset="0"/>
                <a:cs typeface="Times New Roman" panose="02020603050405020304" pitchFamily="18" charset="0"/>
              </a:rPr>
              <a:t>╞</a:t>
            </a:r>
            <a:r>
              <a:rPr lang="en-US" altLang="fr-FR" b="0" dirty="0">
                <a:latin typeface="Calibri" panose="020F0502020204030204" pitchFamily="34" charset="0"/>
              </a:rPr>
              <a:t> </a:t>
            </a:r>
            <a:r>
              <a:rPr lang="en-US" altLang="fr-FR" sz="2000" b="0" dirty="0" smtClean="0">
                <a:latin typeface="Calibri" panose="020F0502020204030204" pitchFamily="34" charset="0"/>
              </a:rPr>
              <a:t>ϕ</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(ϕ</a:t>
            </a:r>
            <a:r>
              <a:rPr lang="en-US" altLang="fr-FR" sz="2400" baseline="-25000" dirty="0">
                <a:latin typeface="Calibri" panose="020F0502020204030204" pitchFamily="34" charset="0"/>
              </a:rPr>
              <a:t>1</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400" baseline="-25000" dirty="0">
                <a:latin typeface="Calibri" panose="020F0502020204030204" pitchFamily="34" charset="0"/>
              </a:rPr>
              <a:t>1</a:t>
            </a:r>
            <a:r>
              <a:rPr lang="en-US" altLang="fr-FR" sz="2000" b="0" dirty="0">
                <a:latin typeface="Calibri" panose="020F0502020204030204" pitchFamily="34" charset="0"/>
              </a:rPr>
              <a:t>) ᴧ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(ϕ</a:t>
            </a:r>
            <a:r>
              <a:rPr lang="en-US" altLang="fr-FR" sz="2400" baseline="-25000" dirty="0">
                <a:latin typeface="Calibri" panose="020F0502020204030204" pitchFamily="34" charset="0"/>
              </a:rPr>
              <a:t>2</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400" baseline="-25000" dirty="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a:t>
            </a:r>
            <a:r>
              <a:rPr lang="en-US" altLang="fr-FR" sz="2000" b="0" i="1" dirty="0">
                <a:latin typeface="Calibri" panose="020F0502020204030204" pitchFamily="34" charset="0"/>
              </a:rPr>
              <a:t>true</a:t>
            </a:r>
            <a:endParaRPr lang="fr-FR" altLang="fr-FR" sz="2000" b="0" i="1" dirty="0">
              <a:latin typeface="Calibri" panose="020F0502020204030204" pitchFamily="34" charset="0"/>
            </a:endParaRPr>
          </a:p>
          <a:p>
            <a:pPr>
              <a:spcAft>
                <a:spcPts val="1200"/>
              </a:spcAft>
            </a:pPr>
            <a:r>
              <a:rPr lang="en-US" altLang="fr-FR" sz="2000" b="0" dirty="0" smtClean="0">
                <a:latin typeface="Calibri" panose="020F0502020204030204" pitchFamily="34" charset="0"/>
              </a:rPr>
              <a:t>¬(P </a:t>
            </a:r>
            <a:r>
              <a:rPr lang="fr-FR" altLang="fr-FR" b="0" dirty="0">
                <a:latin typeface="Times New Roman" panose="02020603050405020304" pitchFamily="18" charset="0"/>
                <a:cs typeface="Times New Roman" panose="02020603050405020304" pitchFamily="18" charset="0"/>
              </a:rPr>
              <a:t>╞</a:t>
            </a:r>
            <a:r>
              <a:rPr lang="en-US" altLang="fr-FR" sz="2000" b="0" dirty="0">
                <a:latin typeface="Calibri" panose="020F0502020204030204" pitchFamily="34" charset="0"/>
              </a:rPr>
              <a:t> </a:t>
            </a:r>
            <a:r>
              <a:rPr lang="en-US" altLang="fr-FR" sz="2000" b="0" dirty="0" smtClean="0">
                <a:latin typeface="Calibri" panose="020F0502020204030204" pitchFamily="34" charset="0"/>
              </a:rPr>
              <a:t>ϕ)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a:t>
            </a:r>
            <a:r>
              <a:rPr lang="en-US" altLang="fr-FR" sz="2000" b="0" dirty="0" err="1" smtClean="0">
                <a:latin typeface="Calibri" panose="020F0502020204030204" pitchFamily="34" charset="0"/>
              </a:rPr>
              <a:t>ϕ</a:t>
            </a:r>
            <a:r>
              <a:rPr lang="en-US" altLang="fr-FR" sz="2000" b="0" dirty="0" err="1" smtClean="0">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dirty="0">
                <a:latin typeface="Calibri" panose="020F0502020204030204" pitchFamily="34" charset="0"/>
              </a:rPr>
              <a:t>) = </a:t>
            </a:r>
            <a:r>
              <a:rPr lang="en-US" altLang="fr-FR" sz="2000" b="0" i="1" dirty="0" smtClean="0">
                <a:latin typeface="Calibri" panose="020F0502020204030204" pitchFamily="34" charset="0"/>
              </a:rPr>
              <a:t>true</a:t>
            </a:r>
          </a:p>
        </p:txBody>
      </p:sp>
      <p:sp>
        <p:nvSpPr>
          <p:cNvPr id="5" name="ZoneTexte 8"/>
          <p:cNvSpPr txBox="1">
            <a:spLocks noChangeArrowheads="1"/>
          </p:cNvSpPr>
          <p:nvPr/>
        </p:nvSpPr>
        <p:spPr bwMode="auto">
          <a:xfrm>
            <a:off x="755576" y="3212976"/>
            <a:ext cx="6985024" cy="292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tIns="0" rIns="36000" bIns="0">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pPr>
              <a:spcAft>
                <a:spcPts val="1200"/>
              </a:spcAft>
            </a:pPr>
            <a:r>
              <a:rPr lang="en-US" altLang="fr-FR" sz="2000" b="0" dirty="0">
                <a:latin typeface="Calibri" panose="020F0502020204030204" pitchFamily="34" charset="0"/>
              </a:rPr>
              <a:t>R</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ᴧ </a:t>
            </a:r>
            <a:r>
              <a:rPr lang="en-US" altLang="fr-FR" sz="2000" b="0" dirty="0">
                <a:latin typeface="Calibri" panose="020F0502020204030204" pitchFamily="34" charset="0"/>
              </a:rPr>
              <a:t>R</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a:t>
            </a:r>
            <a:r>
              <a:rPr lang="en-US" altLang="fr-FR" sz="2000" b="0" dirty="0" smtClean="0">
                <a:latin typeface="Calibri" panose="020F0502020204030204" pitchFamily="34" charset="0"/>
                <a:sym typeface="Symbol" panose="05050102010706020507" pitchFamily="18" charset="2"/>
              </a:rPr>
              <a:t>R</a:t>
            </a:r>
            <a:r>
              <a:rPr lang="en-US" altLang="fr-FR" sz="2400" baseline="-25000" dirty="0" smtClean="0">
                <a:latin typeface="Calibri" panose="020F0502020204030204" pitchFamily="34" charset="0"/>
              </a:rPr>
              <a:t>1</a:t>
            </a:r>
            <a:r>
              <a:rPr lang="en-US" altLang="fr-FR" sz="2000" b="0" dirty="0">
                <a:latin typeface="Calibri" panose="020F0502020204030204" pitchFamily="34" charset="0"/>
              </a:rPr>
              <a:t>) ᴧ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a:t>
            </a:r>
            <a:r>
              <a:rPr lang="en-US" altLang="fr-FR" sz="2000" b="0" dirty="0" smtClean="0">
                <a:latin typeface="Calibri" panose="020F0502020204030204" pitchFamily="34" charset="0"/>
                <a:sym typeface="Symbol" panose="05050102010706020507" pitchFamily="18" charset="2"/>
              </a:rPr>
              <a:t>R</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a:t>
            </a:r>
            <a:endParaRPr lang="fr-FR" altLang="fr-FR" sz="2000" b="0" i="1" dirty="0">
              <a:latin typeface="Calibri" panose="020F0502020204030204" pitchFamily="34" charset="0"/>
            </a:endParaRPr>
          </a:p>
          <a:p>
            <a:pPr>
              <a:spcAft>
                <a:spcPts val="1200"/>
              </a:spcAft>
            </a:pPr>
            <a:r>
              <a:rPr lang="en-US" altLang="fr-FR" sz="2000" b="0" dirty="0" smtClean="0">
                <a:latin typeface="Calibri" panose="020F0502020204030204" pitchFamily="34" charset="0"/>
              </a:rPr>
              <a:t>¬R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(R)</a:t>
            </a:r>
          </a:p>
          <a:p>
            <a:pPr>
              <a:spcAft>
                <a:spcPts val="1200"/>
              </a:spcAft>
            </a:pPr>
            <a:endParaRPr lang="en-US" altLang="fr-FR" sz="2000" b="0" i="1" dirty="0">
              <a:latin typeface="Calibri" panose="020F0502020204030204" pitchFamily="34" charset="0"/>
            </a:endParaRPr>
          </a:p>
          <a:p>
            <a:pPr>
              <a:spcAft>
                <a:spcPts val="1200"/>
              </a:spcAft>
            </a:pP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ᴠ R</a:t>
            </a:r>
            <a:r>
              <a:rPr lang="en-US" altLang="fr-FR" sz="2400" baseline="-25000" dirty="0" smtClean="0">
                <a:latin typeface="Calibri" panose="020F0502020204030204" pitchFamily="34" charset="0"/>
              </a:rPr>
              <a:t>2</a:t>
            </a:r>
            <a:r>
              <a:rPr lang="en-US" altLang="fr-FR" sz="2000" b="0" dirty="0">
                <a:latin typeface="Calibri" panose="020F0502020204030204" pitchFamily="34" charset="0"/>
              </a:rPr>
              <a:t> </a:t>
            </a:r>
            <a:r>
              <a:rPr lang="en-US" altLang="fr-FR" sz="2000" b="0" dirty="0" smtClean="0">
                <a:latin typeface="Calibri" panose="020F0502020204030204" pitchFamily="34" charset="0"/>
              </a:rPr>
              <a:t> </a:t>
            </a:r>
            <a:r>
              <a:rPr lang="en-US" altLang="fr-FR" sz="2000" b="0" dirty="0">
                <a:latin typeface="Calibri" panose="020F0502020204030204" pitchFamily="34" charset="0"/>
              </a:rPr>
              <a:t>:=  </a:t>
            </a: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ᴧ </a:t>
            </a: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a:t>
            </a:r>
            <a:endParaRPr lang="fr-FR" altLang="fr-FR" sz="2000" b="0" dirty="0">
              <a:latin typeface="Calibri" panose="020F0502020204030204" pitchFamily="34" charset="0"/>
            </a:endParaRPr>
          </a:p>
          <a:p>
            <a:pPr>
              <a:spcAft>
                <a:spcPts val="600"/>
              </a:spcAft>
            </a:pP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R</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  </a:t>
            </a: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ᴠ </a:t>
            </a: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2</a:t>
            </a:r>
            <a:endParaRPr lang="en-US" altLang="fr-FR" sz="2400" baseline="-25000" dirty="0">
              <a:latin typeface="Calibri" panose="020F0502020204030204" pitchFamily="34" charset="0"/>
            </a:endParaRPr>
          </a:p>
          <a:p>
            <a:pPr>
              <a:spcAft>
                <a:spcPts val="600"/>
              </a:spcAft>
            </a:pP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R</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  </a:t>
            </a: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ᴠ </a:t>
            </a: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ᴧ </a:t>
            </a: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ᴧ </a:t>
            </a:r>
            <a:r>
              <a:rPr lang="en-US" altLang="fr-FR" sz="2000" b="0" dirty="0" smtClean="0">
                <a:latin typeface="Calibri" panose="020F0502020204030204" pitchFamily="34" charset="0"/>
              </a:rPr>
              <a:t>R</a:t>
            </a:r>
            <a:r>
              <a:rPr lang="en-US" altLang="fr-FR" sz="2400" baseline="-25000" dirty="0" smtClean="0">
                <a:latin typeface="Calibri" panose="020F0502020204030204" pitchFamily="34" charset="0"/>
              </a:rPr>
              <a:t>2</a:t>
            </a:r>
            <a:r>
              <a:rPr lang="en-US" altLang="fr-FR" sz="2000" b="0" dirty="0" smtClean="0">
                <a:latin typeface="Calibri" panose="020F0502020204030204" pitchFamily="34" charset="0"/>
              </a:rPr>
              <a:t>) </a:t>
            </a:r>
            <a:endParaRPr lang="fr-FR" altLang="fr-FR" sz="2000" b="0" dirty="0">
              <a:latin typeface="Calibri" panose="020F0502020204030204" pitchFamily="34" charset="0"/>
            </a:endParaRPr>
          </a:p>
          <a:p>
            <a:pPr>
              <a:spcAft>
                <a:spcPts val="1200"/>
              </a:spcAft>
            </a:pPr>
            <a:endParaRPr lang="en-US" altLang="fr-FR" sz="2000" b="0" i="1" dirty="0" smtClean="0">
              <a:latin typeface="Calibri" panose="020F0502020204030204" pitchFamily="34" charset="0"/>
            </a:endParaRPr>
          </a:p>
        </p:txBody>
      </p:sp>
    </p:spTree>
    <p:extLst>
      <p:ext uri="{BB962C8B-B14F-4D97-AF65-F5344CB8AC3E}">
        <p14:creationId xmlns:p14="http://schemas.microsoft.com/office/powerpoint/2010/main" val="8128906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125262" y="1125538"/>
                <a:ext cx="8353425" cy="4857750"/>
              </a:xfrm>
            </p:spPr>
            <p:txBody>
              <a:bodyPr/>
              <a:lstStyle/>
              <a:p>
                <a:r>
                  <a:rPr lang="en-US" b="0" dirty="0" smtClean="0"/>
                  <a:t>There is one continuous clock denoted </a:t>
                </a:r>
                <a14:m>
                  <m:oMath xmlns:m="http://schemas.openxmlformats.org/officeDocument/2006/math">
                    <m:r>
                      <a:rPr lang="en-US" b="0" i="1" smtClean="0">
                        <a:latin typeface="Cambria Math" panose="02040503050406030204" pitchFamily="18" charset="0"/>
                        <a:ea typeface="Cambria Math" panose="02040503050406030204" pitchFamily="18" charset="0"/>
                      </a:rPr>
                      <m:t>ℭ</m:t>
                    </m:r>
                  </m:oMath>
                </a14:m>
                <a:r>
                  <a:rPr lang="en-US" b="0" dirty="0" smtClean="0"/>
                  <a:t>. It represents the Newtonian time. All time instants t </a:t>
                </a:r>
                <a:r>
                  <a:rPr lang="en-US" b="0" dirty="0" smtClean="0">
                    <a:sym typeface="Symbol" panose="05050102010706020507" pitchFamily="18" charset="2"/>
                  </a:rPr>
                  <a:t> </a:t>
                </a:r>
                <a14:m>
                  <m:oMath xmlns:m="http://schemas.openxmlformats.org/officeDocument/2006/math">
                    <m:r>
                      <a:rPr lang="en-US" b="0" i="1" smtClean="0">
                        <a:latin typeface="Cambria Math" panose="02040503050406030204" pitchFamily="18" charset="0"/>
                        <a:ea typeface="Cambria Math" panose="02040503050406030204" pitchFamily="18" charset="0"/>
                        <a:sym typeface="Symbol" panose="05050102010706020507" pitchFamily="18" charset="2"/>
                      </a:rPr>
                      <m:t>ℝ</m:t>
                    </m:r>
                  </m:oMath>
                </a14:m>
                <a:r>
                  <a:rPr lang="en-US" b="0" dirty="0" smtClean="0"/>
                  <a:t>.</a:t>
                </a:r>
              </a:p>
              <a:p>
                <a:r>
                  <a:rPr lang="en-US" b="0" dirty="0" smtClean="0"/>
                  <a:t>All time instants t in </a:t>
                </a:r>
                <a14:m>
                  <m:oMath xmlns:m="http://schemas.openxmlformats.org/officeDocument/2006/math">
                    <m:r>
                      <a:rPr lang="en-US" b="0" i="1">
                        <a:latin typeface="Cambria Math" panose="02040503050406030204" pitchFamily="18" charset="0"/>
                        <a:ea typeface="Cambria Math" panose="02040503050406030204" pitchFamily="18" charset="0"/>
                      </a:rPr>
                      <m:t>ℭ</m:t>
                    </m:r>
                  </m:oMath>
                </a14:m>
                <a:r>
                  <a:rPr lang="en-US" b="0" dirty="0" smtClean="0"/>
                  <a:t> have a value which depends on an arbitrary time origin t</a:t>
                </a:r>
                <a:r>
                  <a:rPr lang="en-US" b="0" baseline="-25000" dirty="0" smtClean="0"/>
                  <a:t>0</a:t>
                </a:r>
                <a:r>
                  <a:rPr lang="en-US" b="0" dirty="0" smtClean="0"/>
                  <a:t>. Therefore, only time differences (or delays) t</a:t>
                </a:r>
                <a:r>
                  <a:rPr lang="en-US" b="0" baseline="-25000" dirty="0" smtClean="0"/>
                  <a:t>2 </a:t>
                </a:r>
                <a:r>
                  <a:rPr lang="en-US" b="0" dirty="0" smtClean="0">
                    <a:sym typeface="Symbol" panose="05050102010706020507" pitchFamily="18" charset="2"/>
                  </a:rPr>
                  <a:t> </a:t>
                </a:r>
                <a:r>
                  <a:rPr lang="en-US" b="0" dirty="0" smtClean="0"/>
                  <a:t>t</a:t>
                </a:r>
                <a:r>
                  <a:rPr lang="en-US" b="0" baseline="-25000" dirty="0" smtClean="0"/>
                  <a:t>1  </a:t>
                </a:r>
                <a:r>
                  <a:rPr lang="en-US" b="0" dirty="0" smtClean="0"/>
                  <a:t>are meaningful.</a:t>
                </a:r>
              </a:p>
              <a:p>
                <a:r>
                  <a:rPr lang="en-US" b="0" dirty="0">
                    <a:sym typeface="Symbol" panose="05050102010706020507" pitchFamily="18" charset="2"/>
                  </a:rPr>
                  <a:t>Events always occur in the continuous time domain.</a:t>
                </a:r>
                <a:endParaRPr lang="en-US" b="0" dirty="0" smtClean="0"/>
              </a:p>
              <a:p>
                <a:r>
                  <a:rPr lang="en-US" b="0" dirty="0" smtClean="0"/>
                  <a:t>If R</a:t>
                </a:r>
                <a:r>
                  <a:rPr lang="en-US" b="0" baseline="-25000" dirty="0" smtClean="0"/>
                  <a:t>1</a:t>
                </a:r>
                <a:r>
                  <a:rPr lang="en-US" b="0" dirty="0" smtClean="0">
                    <a:sym typeface="Symbol" panose="05050102010706020507" pitchFamily="18" charset="2"/>
                  </a:rPr>
                  <a:t> occurs at time t</a:t>
                </a:r>
                <a:r>
                  <a:rPr lang="en-US" b="0" baseline="-25000" dirty="0" smtClean="0">
                    <a:sym typeface="Symbol" panose="05050102010706020507" pitchFamily="18" charset="2"/>
                  </a:rPr>
                  <a:t>1</a:t>
                </a:r>
                <a:r>
                  <a:rPr lang="en-US" b="0" dirty="0" smtClean="0">
                    <a:sym typeface="Symbol" panose="05050102010706020507" pitchFamily="18" charset="2"/>
                  </a:rPr>
                  <a:t>, and </a:t>
                </a:r>
                <a:r>
                  <a:rPr lang="en-US" b="0" dirty="0" smtClean="0"/>
                  <a:t>R</a:t>
                </a:r>
                <a:r>
                  <a:rPr lang="en-US" b="0" baseline="-25000" dirty="0" smtClean="0"/>
                  <a:t>2</a:t>
                </a:r>
                <a:r>
                  <a:rPr lang="en-US" b="0" dirty="0" smtClean="0">
                    <a:sym typeface="Symbol" panose="05050102010706020507" pitchFamily="18" charset="2"/>
                  </a:rPr>
                  <a:t> </a:t>
                </a:r>
                <a:r>
                  <a:rPr lang="en-US" b="0" dirty="0">
                    <a:sym typeface="Symbol" panose="05050102010706020507" pitchFamily="18" charset="2"/>
                  </a:rPr>
                  <a:t>occurs at time </a:t>
                </a:r>
                <a:r>
                  <a:rPr lang="en-US" b="0" dirty="0" smtClean="0">
                    <a:sym typeface="Symbol" panose="05050102010706020507" pitchFamily="18" charset="2"/>
                  </a:rPr>
                  <a:t>t</a:t>
                </a:r>
                <a:r>
                  <a:rPr lang="en-US" b="0" baseline="-25000" dirty="0" smtClean="0">
                    <a:sym typeface="Symbol" panose="05050102010706020507" pitchFamily="18" charset="2"/>
                  </a:rPr>
                  <a:t>2</a:t>
                </a:r>
                <a:r>
                  <a:rPr lang="en-US" b="0" dirty="0" smtClean="0">
                    <a:sym typeface="Symbol" panose="05050102010706020507" pitchFamily="18" charset="2"/>
                  </a:rPr>
                  <a:t>, then the delay between the two events is given by </a:t>
                </a:r>
                <a:r>
                  <a:rPr lang="en-US" b="0" dirty="0"/>
                  <a:t>R</a:t>
                </a:r>
                <a:r>
                  <a:rPr lang="en-US" b="0" baseline="-25000" dirty="0"/>
                  <a:t>2</a:t>
                </a:r>
                <a:r>
                  <a:rPr lang="en-US" b="0" dirty="0" smtClean="0">
                    <a:sym typeface="Symbol" panose="05050102010706020507" pitchFamily="18" charset="2"/>
                  </a:rPr>
                  <a:t>  </a:t>
                </a:r>
                <a:r>
                  <a:rPr lang="en-US" b="0" dirty="0" smtClean="0"/>
                  <a:t>R</a:t>
                </a:r>
                <a:r>
                  <a:rPr lang="en-US" b="0" baseline="-25000" dirty="0" smtClean="0"/>
                  <a:t>1</a:t>
                </a:r>
                <a:r>
                  <a:rPr lang="en-US" b="0" dirty="0" smtClean="0">
                    <a:sym typeface="Symbol" panose="05050102010706020507" pitchFamily="18" charset="2"/>
                  </a:rPr>
                  <a:t>. There is no need to get the values of t</a:t>
                </a:r>
                <a:r>
                  <a:rPr lang="en-US" b="0" baseline="-25000" dirty="0" smtClean="0">
                    <a:sym typeface="Symbol" panose="05050102010706020507" pitchFamily="18" charset="2"/>
                  </a:rPr>
                  <a:t>1</a:t>
                </a:r>
                <a:r>
                  <a:rPr lang="en-US" b="0" dirty="0" smtClean="0">
                    <a:sym typeface="Symbol" panose="05050102010706020507" pitchFamily="18" charset="2"/>
                  </a:rPr>
                  <a:t> and t</a:t>
                </a:r>
                <a:r>
                  <a:rPr lang="en-US" b="0" baseline="-25000" dirty="0" smtClean="0">
                    <a:sym typeface="Symbol" panose="05050102010706020507" pitchFamily="18" charset="2"/>
                  </a:rPr>
                  <a:t>2</a:t>
                </a:r>
                <a:r>
                  <a:rPr lang="en-US" b="0" dirty="0" smtClean="0">
                    <a:sym typeface="Symbol" panose="05050102010706020507" pitchFamily="18" charset="2"/>
                  </a:rPr>
                  <a:t> which are meaningless. The time difference is given by t</a:t>
                </a:r>
                <a:r>
                  <a:rPr lang="en-US" b="0" baseline="-25000" dirty="0" smtClean="0">
                    <a:sym typeface="Symbol" panose="05050102010706020507" pitchFamily="18" charset="2"/>
                  </a:rPr>
                  <a:t>2 </a:t>
                </a:r>
                <a:r>
                  <a:rPr lang="en-US" b="0" dirty="0" smtClean="0">
                    <a:sym typeface="Symbol" panose="05050102010706020507" pitchFamily="18" charset="2"/>
                  </a:rPr>
                  <a:t> t</a:t>
                </a:r>
                <a:r>
                  <a:rPr lang="en-US" b="0" baseline="-25000" dirty="0" smtClean="0">
                    <a:sym typeface="Symbol" panose="05050102010706020507" pitchFamily="18" charset="2"/>
                  </a:rPr>
                  <a:t>1</a:t>
                </a:r>
                <a:r>
                  <a:rPr lang="en-US" b="0" dirty="0" smtClean="0">
                    <a:sym typeface="Symbol" panose="05050102010706020507" pitchFamily="18" charset="2"/>
                  </a:rPr>
                  <a:t> = </a:t>
                </a:r>
                <a:r>
                  <a:rPr lang="en-US" b="0" dirty="0"/>
                  <a:t>R</a:t>
                </a:r>
                <a:r>
                  <a:rPr lang="en-US" b="0" baseline="-25000" dirty="0"/>
                  <a:t>2</a:t>
                </a:r>
                <a:r>
                  <a:rPr lang="en-US" b="0" dirty="0">
                    <a:sym typeface="Symbol" panose="05050102010706020507" pitchFamily="18" charset="2"/>
                  </a:rPr>
                  <a:t>  </a:t>
                </a:r>
                <a:r>
                  <a:rPr lang="en-US" b="0" dirty="0"/>
                  <a:t>R</a:t>
                </a:r>
                <a:r>
                  <a:rPr lang="en-US" b="0" baseline="-25000" dirty="0"/>
                  <a:t>1</a:t>
                </a:r>
                <a:r>
                  <a:rPr lang="en-US" b="0" dirty="0" smtClean="0">
                    <a:sym typeface="Symbol" panose="05050102010706020507" pitchFamily="18" charset="2"/>
                  </a:rPr>
                  <a:t>.</a:t>
                </a:r>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125262" y="1125538"/>
                <a:ext cx="8353425" cy="4857750"/>
              </a:xfrm>
              <a:blipFill rotWithShape="0">
                <a:blip r:embed="rId2"/>
                <a:stretch>
                  <a:fillRect l="-1022" t="-1380" r="-219"/>
                </a:stretch>
              </a:blipFill>
            </p:spPr>
            <p:txBody>
              <a:bodyPr/>
              <a:lstStyle/>
              <a:p>
                <a:r>
                  <a:rPr lang="fr-FR">
                    <a:noFill/>
                  </a:rPr>
                  <a:t> </a:t>
                </a:r>
              </a:p>
            </p:txBody>
          </p:sp>
        </mc:Fallback>
      </mc:AlternateContent>
      <p:sp>
        <p:nvSpPr>
          <p:cNvPr id="2" name="Titre 1"/>
          <p:cNvSpPr>
            <a:spLocks noGrp="1"/>
          </p:cNvSpPr>
          <p:nvPr>
            <p:ph type="title"/>
          </p:nvPr>
        </p:nvSpPr>
        <p:spPr/>
        <p:txBody>
          <a:bodyPr/>
          <a:lstStyle/>
          <a:p>
            <a:r>
              <a:rPr lang="en-US" dirty="0" smtClean="0"/>
              <a:t>Definition of The continuous clock</a:t>
            </a:r>
            <a:endParaRPr lang="en-US" dirty="0"/>
          </a:p>
        </p:txBody>
      </p:sp>
    </p:spTree>
    <p:extLst>
      <p:ext uri="{BB962C8B-B14F-4D97-AF65-F5344CB8AC3E}">
        <p14:creationId xmlns:p14="http://schemas.microsoft.com/office/powerpoint/2010/main" val="5724824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708920"/>
            <a:ext cx="8353425" cy="850900"/>
          </a:xfrm>
        </p:spPr>
        <p:txBody>
          <a:bodyPr/>
          <a:lstStyle/>
          <a:p>
            <a:pPr algn="ctr"/>
            <a:r>
              <a:rPr lang="en-US" dirty="0" smtClean="0"/>
              <a:t>Introduction</a:t>
            </a:r>
            <a:endParaRPr lang="en-US" dirty="0"/>
          </a:p>
        </p:txBody>
      </p:sp>
    </p:spTree>
    <p:extLst>
      <p:ext uri="{BB962C8B-B14F-4D97-AF65-F5344CB8AC3E}">
        <p14:creationId xmlns:p14="http://schemas.microsoft.com/office/powerpoint/2010/main" val="367706672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137731" y="1125538"/>
                <a:ext cx="8353425" cy="5040907"/>
              </a:xfrm>
            </p:spPr>
            <p:txBody>
              <a:bodyPr/>
              <a:lstStyle/>
              <a:p>
                <a:r>
                  <a:rPr lang="en-US" b="0" dirty="0" smtClean="0">
                    <a:sym typeface="Symbol" panose="05050102010706020507" pitchFamily="18" charset="2"/>
                  </a:rPr>
                  <a:t>Many functions take events as arguments. Example: delay(</a:t>
                </a:r>
                <a:r>
                  <a:rPr lang="en-US" b="0" dirty="0" smtClean="0"/>
                  <a:t>R</a:t>
                </a:r>
                <a:r>
                  <a:rPr lang="en-US" b="0" baseline="-25000" dirty="0" smtClean="0"/>
                  <a:t>2</a:t>
                </a:r>
                <a:r>
                  <a:rPr lang="en-US" b="0" dirty="0" smtClean="0">
                    <a:sym typeface="Symbol" panose="05050102010706020507" pitchFamily="18" charset="2"/>
                  </a:rPr>
                  <a:t>, </a:t>
                </a:r>
                <a:r>
                  <a:rPr lang="en-US" b="0" dirty="0" smtClean="0"/>
                  <a:t>R</a:t>
                </a:r>
                <a:r>
                  <a:rPr lang="en-US" b="0" baseline="-25000" dirty="0" smtClean="0"/>
                  <a:t>1</a:t>
                </a:r>
                <a:r>
                  <a:rPr lang="en-US" b="0" dirty="0" smtClean="0">
                    <a:sym typeface="Symbol" panose="05050102010706020507" pitchFamily="18" charset="2"/>
                  </a:rPr>
                  <a:t>) = </a:t>
                </a:r>
                <a:r>
                  <a:rPr lang="en-US" b="0" dirty="0"/>
                  <a:t>R</a:t>
                </a:r>
                <a:r>
                  <a:rPr lang="en-US" b="0" baseline="-25000" dirty="0"/>
                  <a:t>2</a:t>
                </a:r>
                <a:r>
                  <a:rPr lang="en-US" b="0" dirty="0">
                    <a:sym typeface="Symbol" panose="05050102010706020507" pitchFamily="18" charset="2"/>
                  </a:rPr>
                  <a:t>  </a:t>
                </a:r>
                <a:r>
                  <a:rPr lang="en-US" b="0" dirty="0"/>
                  <a:t>R</a:t>
                </a:r>
                <a:r>
                  <a:rPr lang="en-US" b="0" baseline="-25000" dirty="0"/>
                  <a:t>1</a:t>
                </a:r>
                <a:r>
                  <a:rPr lang="en-US" b="0" dirty="0" smtClean="0">
                    <a:sym typeface="Symbol" panose="05050102010706020507" pitchFamily="18" charset="2"/>
                  </a:rPr>
                  <a:t></a:t>
                </a:r>
              </a:p>
              <a:p>
                <a:r>
                  <a:rPr lang="en-US" b="0" dirty="0"/>
                  <a:t>Let </a:t>
                </a:r>
                <a:r>
                  <a:rPr lang="en-US" b="0" dirty="0" smtClean="0">
                    <a:sym typeface="Symbol" panose="05050102010706020507" pitchFamily="18" charset="2"/>
                  </a:rPr>
                  <a:t>f(</a:t>
                </a:r>
                <a:r>
                  <a:rPr lang="en-US" b="0" dirty="0" smtClean="0"/>
                  <a:t>R</a:t>
                </a:r>
                <a:r>
                  <a:rPr lang="en-US" b="0" dirty="0">
                    <a:sym typeface="Symbol" panose="05050102010706020507" pitchFamily="18" charset="2"/>
                  </a:rPr>
                  <a:t>)</a:t>
                </a:r>
                <a:r>
                  <a:rPr lang="en-US" b="0" dirty="0" smtClean="0"/>
                  <a:t> </a:t>
                </a:r>
                <a:r>
                  <a:rPr lang="en-US" b="0" dirty="0"/>
                  <a:t>be a function that takes event R</a:t>
                </a:r>
                <a:r>
                  <a:rPr lang="en-US" b="0" dirty="0" smtClean="0">
                    <a:sym typeface="Symbol" panose="05050102010706020507" pitchFamily="18" charset="2"/>
                  </a:rPr>
                  <a:t> as argument. </a:t>
                </a:r>
              </a:p>
              <a:p>
                <a:endParaRPr lang="en-US" b="0" dirty="0">
                  <a:sym typeface="Symbol" panose="05050102010706020507" pitchFamily="18" charset="2"/>
                </a:endParaRPr>
              </a:p>
              <a:p>
                <a:r>
                  <a:rPr lang="en-US" b="0" dirty="0" smtClean="0">
                    <a:sym typeface="Symbol" panose="05050102010706020507" pitchFamily="18" charset="2"/>
                  </a:rPr>
                  <a:t>Although </a:t>
                </a:r>
                <a:r>
                  <a:rPr lang="en-US" b="0" dirty="0"/>
                  <a:t>R</a:t>
                </a:r>
                <a:r>
                  <a:rPr lang="en-US" b="0" dirty="0" smtClean="0">
                    <a:sym typeface="Symbol" panose="05050102010706020507" pitchFamily="18" charset="2"/>
                  </a:rPr>
                  <a:t> occurs at time instants when R becomes true, f is defined for any time instant </a:t>
                </a:r>
                <a:r>
                  <a:rPr lang="en-US" b="0" dirty="0"/>
                  <a:t>t </a:t>
                </a:r>
                <a:r>
                  <a:rPr lang="en-US" b="0" dirty="0">
                    <a:sym typeface="Symbol" panose="05050102010706020507" pitchFamily="18" charset="2"/>
                  </a:rPr>
                  <a:t> </a:t>
                </a:r>
                <a14:m>
                  <m:oMath xmlns:m="http://schemas.openxmlformats.org/officeDocument/2006/math">
                    <m:r>
                      <a:rPr lang="en-US" b="0" i="1">
                        <a:latin typeface="Cambria Math" panose="02040503050406030204" pitchFamily="18" charset="0"/>
                        <a:ea typeface="Cambria Math" panose="02040503050406030204" pitchFamily="18" charset="0"/>
                        <a:sym typeface="Symbol" panose="05050102010706020507" pitchFamily="18" charset="2"/>
                      </a:rPr>
                      <m:t>ℝ</m:t>
                    </m:r>
                  </m:oMath>
                </a14:m>
                <a:r>
                  <a:rPr lang="en-US" b="0" dirty="0" smtClean="0">
                    <a:sym typeface="Symbol" panose="05050102010706020507" pitchFamily="18" charset="2"/>
                  </a:rPr>
                  <a:t> as follows: the value of </a:t>
                </a:r>
                <a:r>
                  <a:rPr lang="en-US" b="0" dirty="0">
                    <a:sym typeface="Symbol" panose="05050102010706020507" pitchFamily="18" charset="2"/>
                  </a:rPr>
                  <a:t>f(</a:t>
                </a:r>
                <a:r>
                  <a:rPr lang="en-US" b="0" dirty="0"/>
                  <a:t>R</a:t>
                </a:r>
                <a:r>
                  <a:rPr lang="en-US" b="0" dirty="0">
                    <a:sym typeface="Symbol" panose="05050102010706020507" pitchFamily="18" charset="2"/>
                  </a:rPr>
                  <a:t></a:t>
                </a:r>
                <a:r>
                  <a:rPr lang="en-US" b="0" dirty="0" smtClean="0">
                    <a:sym typeface="Symbol" panose="05050102010706020507" pitchFamily="18" charset="2"/>
                  </a:rPr>
                  <a:t>) at instant t is equal to the value of </a:t>
                </a:r>
                <a:r>
                  <a:rPr lang="en-US" b="0" dirty="0">
                    <a:sym typeface="Symbol" panose="05050102010706020507" pitchFamily="18" charset="2"/>
                  </a:rPr>
                  <a:t>f(</a:t>
                </a:r>
                <a:r>
                  <a:rPr lang="en-US" b="0" dirty="0"/>
                  <a:t>R</a:t>
                </a:r>
                <a:r>
                  <a:rPr lang="en-US" b="0" dirty="0">
                    <a:sym typeface="Symbol" panose="05050102010706020507" pitchFamily="18" charset="2"/>
                  </a:rPr>
                  <a:t></a:t>
                </a:r>
                <a:r>
                  <a:rPr lang="en-US" b="0" dirty="0" smtClean="0">
                    <a:sym typeface="Symbol" panose="05050102010706020507" pitchFamily="18" charset="2"/>
                  </a:rPr>
                  <a:t>) at instant </a:t>
                </a:r>
                <a:r>
                  <a:rPr lang="en-US" b="0" dirty="0" err="1" smtClean="0">
                    <a:sym typeface="Symbol" panose="05050102010706020507" pitchFamily="18" charset="2"/>
                  </a:rPr>
                  <a:t>t</a:t>
                </a:r>
                <a:r>
                  <a:rPr lang="en-US" b="0" baseline="-25000" dirty="0" err="1" smtClean="0">
                    <a:sym typeface="Symbol" panose="05050102010706020507" pitchFamily="18" charset="2"/>
                  </a:rPr>
                  <a:t>i</a:t>
                </a:r>
                <a:r>
                  <a:rPr lang="en-US" b="0" baseline="-25000" dirty="0" smtClean="0">
                    <a:sym typeface="Symbol" panose="05050102010706020507" pitchFamily="18" charset="2"/>
                  </a:rPr>
                  <a:t> </a:t>
                </a:r>
                <a:r>
                  <a:rPr lang="en-US" b="0" dirty="0" smtClean="0">
                    <a:sym typeface="Symbol" panose="05050102010706020507" pitchFamily="18" charset="2"/>
                  </a:rPr>
                  <a:t>where </a:t>
                </a:r>
                <a:r>
                  <a:rPr lang="en-US" b="0" dirty="0" err="1">
                    <a:sym typeface="Symbol" panose="05050102010706020507" pitchFamily="18" charset="2"/>
                  </a:rPr>
                  <a:t>t</a:t>
                </a:r>
                <a:r>
                  <a:rPr lang="en-US" b="0" baseline="-25000" dirty="0" err="1">
                    <a:sym typeface="Symbol" panose="05050102010706020507" pitchFamily="18" charset="2"/>
                  </a:rPr>
                  <a:t>i</a:t>
                </a:r>
                <a:r>
                  <a:rPr lang="en-US" b="0" baseline="-25000" dirty="0">
                    <a:sym typeface="Symbol" panose="05050102010706020507" pitchFamily="18" charset="2"/>
                  </a:rPr>
                  <a:t> </a:t>
                </a:r>
                <a:r>
                  <a:rPr lang="en-US" b="0" dirty="0" smtClean="0">
                    <a:sym typeface="Symbol" panose="05050102010706020507" pitchFamily="18" charset="2"/>
                  </a:rPr>
                  <a:t> is the instant of the last occurrence of </a:t>
                </a:r>
                <a:r>
                  <a:rPr lang="en-US" b="0" dirty="0"/>
                  <a:t>R</a:t>
                </a:r>
                <a:r>
                  <a:rPr lang="en-US" b="0" dirty="0" smtClean="0">
                    <a:sym typeface="Symbol" panose="05050102010706020507" pitchFamily="18" charset="2"/>
                  </a:rPr>
                  <a:t>. Before the first occurrence of </a:t>
                </a:r>
                <a:r>
                  <a:rPr lang="en-US" b="0" dirty="0"/>
                  <a:t>R</a:t>
                </a:r>
                <a:r>
                  <a:rPr lang="en-US" b="0" dirty="0" smtClean="0">
                    <a:sym typeface="Symbol" panose="05050102010706020507" pitchFamily="18" charset="2"/>
                  </a:rPr>
                  <a:t>, the value of </a:t>
                </a:r>
                <a:r>
                  <a:rPr lang="en-US" b="0" dirty="0">
                    <a:sym typeface="Symbol" panose="05050102010706020507" pitchFamily="18" charset="2"/>
                  </a:rPr>
                  <a:t>f(</a:t>
                </a:r>
                <a:r>
                  <a:rPr lang="en-US" b="0" dirty="0"/>
                  <a:t>R</a:t>
                </a:r>
                <a:r>
                  <a:rPr lang="en-US" b="0" dirty="0">
                    <a:sym typeface="Symbol" panose="05050102010706020507" pitchFamily="18" charset="2"/>
                  </a:rPr>
                  <a:t>)</a:t>
                </a:r>
                <a:r>
                  <a:rPr lang="en-US" b="0" dirty="0" smtClean="0">
                    <a:sym typeface="Symbol" panose="05050102010706020507" pitchFamily="18" charset="2"/>
                  </a:rPr>
                  <a:t> is undefined.</a:t>
                </a:r>
              </a:p>
              <a:p>
                <a:endParaRPr lang="en-US" b="0" baseline="-25000" dirty="0">
                  <a:sym typeface="Symbol" panose="05050102010706020507" pitchFamily="18" charset="2"/>
                </a:endParaRPr>
              </a:p>
              <a:p>
                <a:endParaRPr lang="en-US" b="0" baseline="-25000" dirty="0" smtClean="0">
                  <a:sym typeface="Symbol" panose="05050102010706020507" pitchFamily="18" charset="2"/>
                </a:endParaRPr>
              </a:p>
              <a:p>
                <a:endParaRPr lang="en-US" b="0" baseline="-25000" dirty="0">
                  <a:sym typeface="Symbol" panose="05050102010706020507" pitchFamily="18" charset="2"/>
                </a:endParaRPr>
              </a:p>
              <a:p>
                <a:endParaRPr lang="en-US" b="0" baseline="-25000" dirty="0" smtClean="0">
                  <a:sym typeface="Symbol" panose="05050102010706020507" pitchFamily="18" charset="2"/>
                </a:endParaRPr>
              </a:p>
              <a:p>
                <a:r>
                  <a:rPr lang="en-US" b="0" dirty="0" smtClean="0">
                    <a:sym typeface="Symbol" panose="05050102010706020507" pitchFamily="18" charset="2"/>
                  </a:rPr>
                  <a:t>The </a:t>
                </a:r>
                <a:r>
                  <a:rPr lang="en-US" b="0" dirty="0">
                    <a:sym typeface="Symbol" panose="05050102010706020507" pitchFamily="18" charset="2"/>
                  </a:rPr>
                  <a:t>definition is similar </a:t>
                </a:r>
                <a:r>
                  <a:rPr lang="en-US" b="0" dirty="0" smtClean="0">
                    <a:sym typeface="Symbol" panose="05050102010706020507" pitchFamily="18" charset="2"/>
                  </a:rPr>
                  <a:t>for functions f taking several events as arguments: the value of f is undefined before the first occurrence of all the events in arguments, and does not change between events.</a:t>
                </a:r>
                <a:endParaRPr lang="en-US" b="0" baseline="-25000" dirty="0" smtClean="0">
                  <a:sym typeface="Symbol" panose="05050102010706020507" pitchFamily="18" charset="2"/>
                </a:endParaRPr>
              </a:p>
              <a:p>
                <a:endParaRPr lang="en-US" b="0" dirty="0">
                  <a:sym typeface="Symbol" panose="05050102010706020507" pitchFamily="18" charset="2"/>
                </a:endParaRPr>
              </a:p>
              <a:p>
                <a:endParaRPr lang="en-US" b="0"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137731" y="1125538"/>
                <a:ext cx="8353425" cy="5040907"/>
              </a:xfrm>
              <a:blipFill rotWithShape="0">
                <a:blip r:embed="rId2"/>
                <a:stretch>
                  <a:fillRect l="-949" t="-1451" r="-1460"/>
                </a:stretch>
              </a:blipFill>
            </p:spPr>
            <p:txBody>
              <a:bodyPr/>
              <a:lstStyle/>
              <a:p>
                <a:r>
                  <a:rPr lang="fr-FR">
                    <a:noFill/>
                  </a:rPr>
                  <a:t> </a:t>
                </a:r>
              </a:p>
            </p:txBody>
          </p:sp>
        </mc:Fallback>
      </mc:AlternateContent>
      <p:sp>
        <p:nvSpPr>
          <p:cNvPr id="2" name="Titre 1"/>
          <p:cNvSpPr>
            <a:spLocks noGrp="1"/>
          </p:cNvSpPr>
          <p:nvPr>
            <p:ph type="title"/>
          </p:nvPr>
        </p:nvSpPr>
        <p:spPr/>
        <p:txBody>
          <a:bodyPr/>
          <a:lstStyle/>
          <a:p>
            <a:r>
              <a:rPr lang="en-US" dirty="0" smtClean="0"/>
              <a:t>Functions of events</a:t>
            </a:r>
            <a:endParaRPr lang="en-US" dirty="0"/>
          </a:p>
        </p:txBody>
      </p:sp>
      <mc:AlternateContent xmlns:mc="http://schemas.openxmlformats.org/markup-compatibility/2006" xmlns:a14="http://schemas.microsoft.com/office/drawing/2010/main">
        <mc:Choice Requires="a14">
          <p:sp>
            <p:nvSpPr>
              <p:cNvPr id="4" name="ZoneTexte 3"/>
              <p:cNvSpPr txBox="1"/>
              <p:nvPr/>
            </p:nvSpPr>
            <p:spPr>
              <a:xfrm>
                <a:off x="2874532" y="1928842"/>
                <a:ext cx="2016224" cy="492443"/>
              </a:xfrm>
              <a:prstGeom prst="rect">
                <a:avLst/>
              </a:prstGeom>
              <a:noFill/>
            </p:spPr>
            <p:txBody>
              <a:bodyPr wrap="square" lIns="36000" tIns="0" rIns="36000" bIns="0" rtlCol="0">
                <a:spAutoFit/>
              </a:bodyPr>
              <a:lstStyle/>
              <a:p>
                <a:pPr algn="ctr"/>
                <a:r>
                  <a:rPr lang="fr-FR" sz="1600" dirty="0" smtClean="0">
                    <a:sym typeface="Symbol" panose="05050102010706020507" pitchFamily="18" charset="2"/>
                  </a:rPr>
                  <a:t>(R)    </a:t>
                </a:r>
                <a14:m>
                  <m:oMath xmlns:m="http://schemas.openxmlformats.org/officeDocument/2006/math">
                    <m:r>
                      <a:rPr lang="fr-FR" sz="1600" i="1" smtClean="0">
                        <a:latin typeface="Cambria Math" panose="02040503050406030204" pitchFamily="18" charset="0"/>
                        <a:ea typeface="Cambria Math" panose="02040503050406030204" pitchFamily="18" charset="0"/>
                        <a:sym typeface="Symbol" panose="05050102010706020507" pitchFamily="18" charset="2"/>
                      </a:rPr>
                      <m:t>𝔻</m:t>
                    </m:r>
                  </m:oMath>
                </a14:m>
                <a:endParaRPr lang="fr-FR" sz="1600" dirty="0" smtClean="0">
                  <a:ea typeface="Cambria Math" panose="02040503050406030204" pitchFamily="18" charset="0"/>
                  <a:sym typeface="Symbol" panose="05050102010706020507" pitchFamily="18" charset="2"/>
                </a:endParaRPr>
              </a:p>
              <a:p>
                <a:pPr algn="ctr"/>
                <a:r>
                  <a:rPr lang="en-US" sz="1600" dirty="0" smtClean="0"/>
                  <a:t>      R</a:t>
                </a:r>
                <a:r>
                  <a:rPr lang="en-US" sz="1600" dirty="0" smtClean="0">
                    <a:sym typeface="Symbol" panose="05050102010706020507" pitchFamily="18" charset="2"/>
                  </a:rPr>
                  <a:t></a:t>
                </a:r>
                <a:r>
                  <a:rPr lang="fr-FR" sz="1600" dirty="0" smtClean="0">
                    <a:sym typeface="Symbol" panose="05050102010706020507" pitchFamily="18" charset="2"/>
                  </a:rPr>
                  <a:t>    </a:t>
                </a:r>
                <a:r>
                  <a:rPr lang="en-US" sz="1600" dirty="0">
                    <a:sym typeface="Symbol" panose="05050102010706020507" pitchFamily="18" charset="2"/>
                  </a:rPr>
                  <a:t>f(</a:t>
                </a:r>
                <a:r>
                  <a:rPr lang="en-US" sz="1600" dirty="0"/>
                  <a:t>R</a:t>
                </a:r>
                <a:r>
                  <a:rPr lang="en-US" sz="1600" dirty="0">
                    <a:sym typeface="Symbol" panose="05050102010706020507" pitchFamily="18" charset="2"/>
                  </a:rPr>
                  <a:t>)</a:t>
                </a:r>
                <a:endParaRPr lang="fr-FR" sz="1600" dirty="0" smtClean="0"/>
              </a:p>
            </p:txBody>
          </p:sp>
        </mc:Choice>
        <mc:Fallback xmlns="">
          <p:sp>
            <p:nvSpPr>
              <p:cNvPr id="4" name="ZoneTexte 3"/>
              <p:cNvSpPr txBox="1">
                <a:spLocks noRot="1" noChangeAspect="1" noMove="1" noResize="1" noEditPoints="1" noAdjustHandles="1" noChangeArrowheads="1" noChangeShapeType="1" noTextEdit="1"/>
              </p:cNvSpPr>
              <p:nvPr/>
            </p:nvSpPr>
            <p:spPr>
              <a:xfrm>
                <a:off x="2874532" y="1928842"/>
                <a:ext cx="2016224" cy="492443"/>
              </a:xfrm>
              <a:prstGeom prst="rect">
                <a:avLst/>
              </a:prstGeom>
              <a:blipFill rotWithShape="0">
                <a:blip r:embed="rId3"/>
                <a:stretch>
                  <a:fillRect t="-13580" b="-24691"/>
                </a:stretch>
              </a:blipFill>
            </p:spPr>
            <p:txBody>
              <a:bodyPr/>
              <a:lstStyle/>
              <a:p>
                <a:r>
                  <a:rPr lang="fr-FR">
                    <a:noFill/>
                  </a:rPr>
                  <a:t> </a:t>
                </a:r>
              </a:p>
            </p:txBody>
          </p:sp>
        </mc:Fallback>
      </mc:AlternateContent>
      <p:grpSp>
        <p:nvGrpSpPr>
          <p:cNvPr id="71" name="Groupe 70"/>
          <p:cNvGrpSpPr/>
          <p:nvPr/>
        </p:nvGrpSpPr>
        <p:grpSpPr>
          <a:xfrm>
            <a:off x="300290" y="3501008"/>
            <a:ext cx="8190866" cy="1772550"/>
            <a:chOff x="251520" y="3573016"/>
            <a:chExt cx="8190866" cy="1772550"/>
          </a:xfrm>
        </p:grpSpPr>
        <p:grpSp>
          <p:nvGrpSpPr>
            <p:cNvPr id="67" name="Groupe 66"/>
            <p:cNvGrpSpPr/>
            <p:nvPr/>
          </p:nvGrpSpPr>
          <p:grpSpPr>
            <a:xfrm>
              <a:off x="251520" y="3573016"/>
              <a:ext cx="8190866" cy="1772550"/>
              <a:chOff x="251520" y="3573016"/>
              <a:chExt cx="8190866" cy="1772550"/>
            </a:xfrm>
          </p:grpSpPr>
          <p:grpSp>
            <p:nvGrpSpPr>
              <p:cNvPr id="62" name="Groupe 61"/>
              <p:cNvGrpSpPr/>
              <p:nvPr/>
            </p:nvGrpSpPr>
            <p:grpSpPr>
              <a:xfrm>
                <a:off x="251520" y="3573016"/>
                <a:ext cx="8190866" cy="1441114"/>
                <a:chOff x="269566" y="4365104"/>
                <a:chExt cx="8190866" cy="1441114"/>
              </a:xfrm>
            </p:grpSpPr>
            <p:cxnSp>
              <p:nvCxnSpPr>
                <p:cNvPr id="5" name="Connecteur droit 4"/>
                <p:cNvCxnSpPr/>
                <p:nvPr/>
              </p:nvCxnSpPr>
              <p:spPr>
                <a:xfrm>
                  <a:off x="971600" y="5805264"/>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flipV="1">
                  <a:off x="1955535" y="551723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V="1">
                  <a:off x="3923928" y="551723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V="1">
                  <a:off x="7432493" y="551723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6400728" y="551723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V="1">
                  <a:off x="3203848" y="551723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2483768" y="5517230"/>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5220072" y="5517230"/>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69566" y="5498441"/>
                  <a:ext cx="570990" cy="307777"/>
                </a:xfrm>
                <a:prstGeom prst="rect">
                  <a:avLst/>
                </a:prstGeom>
              </p:spPr>
              <p:txBody>
                <a:bodyPr wrap="none">
                  <a:spAutoFit/>
                </a:bodyPr>
                <a:lstStyle/>
                <a:p>
                  <a:r>
                    <a:rPr lang="en-US" sz="1400" dirty="0" smtClean="0">
                      <a:sym typeface="Symbol" panose="05050102010706020507" pitchFamily="18" charset="2"/>
                    </a:rPr>
                    <a:t>(R)</a:t>
                  </a:r>
                  <a:endParaRPr lang="fr-FR" sz="1400" dirty="0"/>
                </a:p>
              </p:txBody>
            </p:sp>
            <p:sp>
              <p:nvSpPr>
                <p:cNvPr id="14" name="Rectangle 13"/>
                <p:cNvSpPr/>
                <p:nvPr/>
              </p:nvSpPr>
              <p:spPr>
                <a:xfrm>
                  <a:off x="269566" y="4965338"/>
                  <a:ext cx="591829" cy="307777"/>
                </a:xfrm>
                <a:prstGeom prst="rect">
                  <a:avLst/>
                </a:prstGeom>
              </p:spPr>
              <p:txBody>
                <a:bodyPr wrap="none">
                  <a:spAutoFit/>
                </a:bodyPr>
                <a:lstStyle/>
                <a:p>
                  <a:r>
                    <a:rPr lang="en-US" sz="1400" dirty="0" smtClean="0">
                      <a:solidFill>
                        <a:schemeClr val="accent1"/>
                      </a:solidFill>
                      <a:sym typeface="Symbol" panose="05050102010706020507" pitchFamily="18" charset="2"/>
                    </a:rPr>
                    <a:t>f(R</a:t>
                  </a:r>
                  <a:r>
                    <a:rPr lang="en-US" sz="1400" dirty="0">
                      <a:solidFill>
                        <a:schemeClr val="accent1"/>
                      </a:solidFill>
                      <a:sym typeface="Symbol" panose="05050102010706020507" pitchFamily="18" charset="2"/>
                    </a:rPr>
                    <a:t>)</a:t>
                  </a:r>
                  <a:endParaRPr lang="fr-FR" sz="1400" dirty="0">
                    <a:solidFill>
                      <a:schemeClr val="accent1"/>
                    </a:solidFill>
                  </a:endParaRPr>
                </a:p>
              </p:txBody>
            </p:sp>
            <p:cxnSp>
              <p:nvCxnSpPr>
                <p:cNvPr id="16" name="Connecteur droit 15"/>
                <p:cNvCxnSpPr/>
                <p:nvPr/>
              </p:nvCxnSpPr>
              <p:spPr>
                <a:xfrm>
                  <a:off x="1955535" y="5273115"/>
                  <a:ext cx="5282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flipV="1">
                  <a:off x="2483768" y="5013176"/>
                  <a:ext cx="0" cy="259939"/>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a:off x="2483768" y="5013176"/>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flipV="1">
                  <a:off x="3203848" y="4653136"/>
                  <a:ext cx="0" cy="3600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3203848" y="4653136"/>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3923928" y="4653136"/>
                  <a:ext cx="0" cy="490009"/>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a:off x="3923928" y="5143145"/>
                  <a:ext cx="12961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flipV="1">
                  <a:off x="5220072" y="4365104"/>
                  <a:ext cx="0" cy="778041"/>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a:off x="5220072" y="4365104"/>
                  <a:ext cx="11806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Connecteur droit 54"/>
                <p:cNvCxnSpPr/>
                <p:nvPr/>
              </p:nvCxnSpPr>
              <p:spPr>
                <a:xfrm>
                  <a:off x="6400728" y="4365104"/>
                  <a:ext cx="0" cy="288032"/>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Connecteur droit 56"/>
                <p:cNvCxnSpPr/>
                <p:nvPr/>
              </p:nvCxnSpPr>
              <p:spPr>
                <a:xfrm>
                  <a:off x="6400728" y="4653136"/>
                  <a:ext cx="103176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nvCxnSpPr>
              <p:spPr>
                <a:xfrm>
                  <a:off x="7432493" y="4653136"/>
                  <a:ext cx="0" cy="245004"/>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Connecteur droit 60"/>
                <p:cNvCxnSpPr/>
                <p:nvPr/>
              </p:nvCxnSpPr>
              <p:spPr>
                <a:xfrm>
                  <a:off x="7432493" y="4898140"/>
                  <a:ext cx="955931"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63" name="ZoneTexte 62"/>
              <p:cNvSpPr txBox="1"/>
              <p:nvPr/>
            </p:nvSpPr>
            <p:spPr>
              <a:xfrm>
                <a:off x="1686863" y="5099345"/>
                <a:ext cx="501252" cy="246221"/>
              </a:xfrm>
              <a:prstGeom prst="rect">
                <a:avLst/>
              </a:prstGeom>
              <a:noFill/>
            </p:spPr>
            <p:txBody>
              <a:bodyPr wrap="square" lIns="36000" tIns="0" rIns="36000" bIns="0" rtlCol="0">
                <a:spAutoFit/>
              </a:bodyPr>
              <a:lstStyle/>
              <a:p>
                <a:pPr algn="ctr"/>
                <a:r>
                  <a:rPr lang="fr-FR" sz="1600" dirty="0" smtClean="0"/>
                  <a:t>t</a:t>
                </a:r>
                <a:r>
                  <a:rPr lang="fr-FR" sz="1600" baseline="-25000" dirty="0" smtClean="0"/>
                  <a:t>0</a:t>
                </a:r>
              </a:p>
            </p:txBody>
          </p:sp>
          <p:sp>
            <p:nvSpPr>
              <p:cNvPr id="64" name="ZoneTexte 63"/>
              <p:cNvSpPr txBox="1"/>
              <p:nvPr/>
            </p:nvSpPr>
            <p:spPr>
              <a:xfrm>
                <a:off x="3655256" y="5099344"/>
                <a:ext cx="501252" cy="246221"/>
              </a:xfrm>
              <a:prstGeom prst="rect">
                <a:avLst/>
              </a:prstGeom>
              <a:noFill/>
            </p:spPr>
            <p:txBody>
              <a:bodyPr wrap="square" lIns="36000" tIns="0" rIns="36000" bIns="0" rtlCol="0">
                <a:spAutoFit/>
              </a:bodyPr>
              <a:lstStyle/>
              <a:p>
                <a:pPr algn="ctr"/>
                <a:r>
                  <a:rPr lang="fr-FR" sz="1600" dirty="0" smtClean="0"/>
                  <a:t>t</a:t>
                </a:r>
                <a:r>
                  <a:rPr lang="fr-FR" sz="1600" baseline="-25000" dirty="0"/>
                  <a:t>i</a:t>
                </a:r>
                <a:endParaRPr lang="fr-FR" sz="1600" baseline="-25000" dirty="0" smtClean="0"/>
              </a:p>
            </p:txBody>
          </p:sp>
          <p:sp>
            <p:nvSpPr>
              <p:cNvPr id="65" name="ZoneTexte 64"/>
              <p:cNvSpPr txBox="1"/>
              <p:nvPr/>
            </p:nvSpPr>
            <p:spPr>
              <a:xfrm>
                <a:off x="4943708" y="5086757"/>
                <a:ext cx="501252" cy="246221"/>
              </a:xfrm>
              <a:prstGeom prst="rect">
                <a:avLst/>
              </a:prstGeom>
              <a:noFill/>
            </p:spPr>
            <p:txBody>
              <a:bodyPr wrap="square" lIns="36000" tIns="0" rIns="36000" bIns="0" rtlCol="0">
                <a:spAutoFit/>
              </a:bodyPr>
              <a:lstStyle/>
              <a:p>
                <a:pPr algn="ctr"/>
                <a:r>
                  <a:rPr lang="fr-FR" sz="1600" dirty="0" smtClean="0"/>
                  <a:t>t</a:t>
                </a:r>
                <a:r>
                  <a:rPr lang="fr-FR" sz="1600" baseline="-25000" dirty="0" smtClean="0"/>
                  <a:t>i+1</a:t>
                </a:r>
              </a:p>
            </p:txBody>
          </p:sp>
          <p:sp>
            <p:nvSpPr>
              <p:cNvPr id="66" name="ZoneTexte 65"/>
              <p:cNvSpPr txBox="1"/>
              <p:nvPr/>
            </p:nvSpPr>
            <p:spPr>
              <a:xfrm>
                <a:off x="2936998" y="5099344"/>
                <a:ext cx="501252" cy="246221"/>
              </a:xfrm>
              <a:prstGeom prst="rect">
                <a:avLst/>
              </a:prstGeom>
              <a:noFill/>
            </p:spPr>
            <p:txBody>
              <a:bodyPr wrap="square" lIns="36000" tIns="0" rIns="36000" bIns="0" rtlCol="0">
                <a:spAutoFit/>
              </a:bodyPr>
              <a:lstStyle/>
              <a:p>
                <a:pPr algn="ctr"/>
                <a:r>
                  <a:rPr lang="fr-FR" sz="1600" dirty="0" smtClean="0"/>
                  <a:t>t</a:t>
                </a:r>
                <a:r>
                  <a:rPr lang="fr-FR" sz="1600" baseline="-25000" dirty="0" smtClean="0"/>
                  <a:t>i</a:t>
                </a:r>
                <a:r>
                  <a:rPr lang="fr-FR" sz="1600" baseline="-25000" dirty="0" smtClean="0">
                    <a:sym typeface="Symbol" panose="05050102010706020507" pitchFamily="18" charset="2"/>
                  </a:rPr>
                  <a:t></a:t>
                </a:r>
                <a:r>
                  <a:rPr lang="fr-FR" sz="1600" baseline="-25000" dirty="0" smtClean="0"/>
                  <a:t>1</a:t>
                </a:r>
              </a:p>
            </p:txBody>
          </p:sp>
        </p:grpSp>
        <p:cxnSp>
          <p:nvCxnSpPr>
            <p:cNvPr id="69" name="Connecteur droit avec flèche 68"/>
            <p:cNvCxnSpPr/>
            <p:nvPr/>
          </p:nvCxnSpPr>
          <p:spPr>
            <a:xfrm flipV="1">
              <a:off x="953554" y="3717033"/>
              <a:ext cx="0" cy="1296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765126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Booleans in the continuous clock domain</a:t>
            </a:r>
            <a:endParaRPr lang="en-US" dirty="0"/>
          </a:p>
        </p:txBody>
      </p:sp>
      <p:grpSp>
        <p:nvGrpSpPr>
          <p:cNvPr id="35" name="Groupe 34"/>
          <p:cNvGrpSpPr/>
          <p:nvPr/>
        </p:nvGrpSpPr>
        <p:grpSpPr>
          <a:xfrm>
            <a:off x="611560" y="3573016"/>
            <a:ext cx="7563199" cy="2461462"/>
            <a:chOff x="611560" y="2996952"/>
            <a:chExt cx="7563199" cy="2461462"/>
          </a:xfrm>
        </p:grpSpPr>
        <p:grpSp>
          <p:nvGrpSpPr>
            <p:cNvPr id="36" name="Groupe 35"/>
            <p:cNvGrpSpPr/>
            <p:nvPr/>
          </p:nvGrpSpPr>
          <p:grpSpPr>
            <a:xfrm>
              <a:off x="611560" y="2996952"/>
              <a:ext cx="7563199" cy="1962379"/>
              <a:chOff x="611560" y="2564904"/>
              <a:chExt cx="7563199" cy="1962379"/>
            </a:xfrm>
          </p:grpSpPr>
          <p:grpSp>
            <p:nvGrpSpPr>
              <p:cNvPr id="38" name="Groupe 37"/>
              <p:cNvGrpSpPr/>
              <p:nvPr/>
            </p:nvGrpSpPr>
            <p:grpSpPr>
              <a:xfrm>
                <a:off x="685927" y="2564904"/>
                <a:ext cx="7488832" cy="1296143"/>
                <a:chOff x="755576" y="4077073"/>
                <a:chExt cx="7488832" cy="1296143"/>
              </a:xfrm>
            </p:grpSpPr>
            <p:cxnSp>
              <p:nvCxnSpPr>
                <p:cNvPr id="53" name="Connecteur droit 52"/>
                <p:cNvCxnSpPr/>
                <p:nvPr/>
              </p:nvCxnSpPr>
              <p:spPr>
                <a:xfrm>
                  <a:off x="755576" y="537321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a:off x="755576" y="4509120"/>
                  <a:ext cx="1295619"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Connecteur droit 54"/>
                <p:cNvCxnSpPr/>
                <p:nvPr/>
              </p:nvCxnSpPr>
              <p:spPr>
                <a:xfrm flipV="1">
                  <a:off x="2051195" y="4077073"/>
                  <a:ext cx="4104981" cy="1974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6" name="Connecteur droit 55"/>
                <p:cNvCxnSpPr/>
                <p:nvPr/>
              </p:nvCxnSpPr>
              <p:spPr>
                <a:xfrm flipV="1">
                  <a:off x="6156176" y="4077073"/>
                  <a:ext cx="0" cy="43204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7" name="Connecteur droit 56"/>
                <p:cNvCxnSpPr/>
                <p:nvPr/>
              </p:nvCxnSpPr>
              <p:spPr>
                <a:xfrm>
                  <a:off x="6156176" y="4509120"/>
                  <a:ext cx="200439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flipV="1">
                  <a:off x="2053737" y="4096815"/>
                  <a:ext cx="0" cy="412305"/>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nvCxnSpPr>
              <p:spPr>
                <a:xfrm>
                  <a:off x="755576" y="5055569"/>
                  <a:ext cx="20043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Connecteur droit 59"/>
                <p:cNvCxnSpPr/>
                <p:nvPr/>
              </p:nvCxnSpPr>
              <p:spPr>
                <a:xfrm flipV="1">
                  <a:off x="2759973" y="4623522"/>
                  <a:ext cx="4104981" cy="19742"/>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Connecteur droit 60"/>
                <p:cNvCxnSpPr/>
                <p:nvPr/>
              </p:nvCxnSpPr>
              <p:spPr>
                <a:xfrm flipV="1">
                  <a:off x="6864954" y="4623522"/>
                  <a:ext cx="0" cy="432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Connecteur droit 61"/>
                <p:cNvCxnSpPr/>
                <p:nvPr/>
              </p:nvCxnSpPr>
              <p:spPr>
                <a:xfrm>
                  <a:off x="6864954" y="5055569"/>
                  <a:ext cx="12956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Connecteur droit 62"/>
                <p:cNvCxnSpPr/>
                <p:nvPr/>
              </p:nvCxnSpPr>
              <p:spPr>
                <a:xfrm flipV="1">
                  <a:off x="2762515" y="4643264"/>
                  <a:ext cx="0" cy="412305"/>
                </a:xfrm>
                <a:prstGeom prst="line">
                  <a:avLst/>
                </a:prstGeom>
                <a:ln>
                  <a:prstDash val="solid"/>
                </a:ln>
              </p:spPr>
              <p:style>
                <a:lnRef idx="1">
                  <a:schemeClr val="accent1"/>
                </a:lnRef>
                <a:fillRef idx="0">
                  <a:schemeClr val="accent1"/>
                </a:fillRef>
                <a:effectRef idx="0">
                  <a:schemeClr val="accent1"/>
                </a:effectRef>
                <a:fontRef idx="minor">
                  <a:schemeClr val="tx1"/>
                </a:fontRef>
              </p:style>
            </p:cxnSp>
          </p:grpSp>
          <p:sp>
            <p:nvSpPr>
              <p:cNvPr id="39" name="ZoneTexte 38"/>
              <p:cNvSpPr txBox="1"/>
              <p:nvPr/>
            </p:nvSpPr>
            <p:spPr>
              <a:xfrm>
                <a:off x="1970244" y="3926432"/>
                <a:ext cx="720080" cy="184666"/>
              </a:xfrm>
              <a:prstGeom prst="rect">
                <a:avLst/>
              </a:prstGeom>
              <a:noFill/>
            </p:spPr>
            <p:txBody>
              <a:bodyPr wrap="square" lIns="36000" tIns="0" rIns="36000" bIns="0" rtlCol="0">
                <a:spAutoFit/>
              </a:bodyPr>
              <a:lstStyle/>
              <a:p>
                <a:pPr algn="ctr"/>
                <a:r>
                  <a:rPr lang="fr-FR" sz="1200" dirty="0" smtClean="0"/>
                  <a:t>duration</a:t>
                </a:r>
              </a:p>
            </p:txBody>
          </p:sp>
          <p:cxnSp>
            <p:nvCxnSpPr>
              <p:cNvPr id="40" name="Connecteur droit 39"/>
              <p:cNvCxnSpPr/>
              <p:nvPr/>
            </p:nvCxnSpPr>
            <p:spPr>
              <a:xfrm>
                <a:off x="1981546" y="2996950"/>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a:off x="2690324" y="3543400"/>
                <a:ext cx="0" cy="31764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42" name="ZoneTexte 41"/>
              <p:cNvSpPr txBox="1"/>
              <p:nvPr/>
            </p:nvSpPr>
            <p:spPr>
              <a:xfrm>
                <a:off x="6077700" y="3926431"/>
                <a:ext cx="720080" cy="184666"/>
              </a:xfrm>
              <a:prstGeom prst="rect">
                <a:avLst/>
              </a:prstGeom>
              <a:noFill/>
            </p:spPr>
            <p:txBody>
              <a:bodyPr wrap="square" lIns="36000" tIns="0" rIns="36000" bIns="0" rtlCol="0">
                <a:spAutoFit/>
              </a:bodyPr>
              <a:lstStyle/>
              <a:p>
                <a:pPr algn="ctr"/>
                <a:r>
                  <a:rPr lang="fr-FR" sz="1200" dirty="0" smtClean="0"/>
                  <a:t>duration</a:t>
                </a:r>
              </a:p>
            </p:txBody>
          </p:sp>
          <p:cxnSp>
            <p:nvCxnSpPr>
              <p:cNvPr id="43" name="Connecteur droit 42"/>
              <p:cNvCxnSpPr/>
              <p:nvPr/>
            </p:nvCxnSpPr>
            <p:spPr>
              <a:xfrm>
                <a:off x="6089002" y="2996949"/>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a:off x="6789071" y="3543399"/>
                <a:ext cx="0" cy="31764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a:off x="1981546" y="3716626"/>
                <a:ext cx="708778"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6086527" y="3716626"/>
                <a:ext cx="708778"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614429" y="3286146"/>
                <a:ext cx="1299262" cy="246221"/>
              </a:xfrm>
              <a:prstGeom prst="rect">
                <a:avLst/>
              </a:prstGeom>
              <a:noFill/>
            </p:spPr>
            <p:txBody>
              <a:bodyPr wrap="square" lIns="36000" tIns="0" rIns="36000" bIns="0" rtlCol="0">
                <a:spAutoFit/>
              </a:bodyPr>
              <a:lstStyle/>
              <a:p>
                <a:r>
                  <a:rPr lang="fr-FR" sz="1600" dirty="0" smtClean="0"/>
                  <a:t>R + duration</a:t>
                </a:r>
              </a:p>
            </p:txBody>
          </p:sp>
          <p:sp>
            <p:nvSpPr>
              <p:cNvPr id="48" name="ZoneTexte 47"/>
              <p:cNvSpPr txBox="1"/>
              <p:nvPr/>
            </p:nvSpPr>
            <p:spPr>
              <a:xfrm>
                <a:off x="611560" y="2732135"/>
                <a:ext cx="1299262" cy="246221"/>
              </a:xfrm>
              <a:prstGeom prst="rect">
                <a:avLst/>
              </a:prstGeom>
              <a:noFill/>
            </p:spPr>
            <p:txBody>
              <a:bodyPr wrap="square" lIns="36000" tIns="0" rIns="36000" bIns="0" rtlCol="0">
                <a:spAutoFit/>
              </a:bodyPr>
              <a:lstStyle/>
              <a:p>
                <a:r>
                  <a:rPr lang="fr-FR" sz="1600" dirty="0" smtClean="0"/>
                  <a:t>R </a:t>
                </a:r>
              </a:p>
            </p:txBody>
          </p:sp>
          <p:sp>
            <p:nvSpPr>
              <p:cNvPr id="49" name="Rectangle 48"/>
              <p:cNvSpPr/>
              <p:nvPr/>
            </p:nvSpPr>
            <p:spPr>
              <a:xfrm>
                <a:off x="1763732" y="4157951"/>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0" name="Rectangle 49"/>
              <p:cNvSpPr/>
              <p:nvPr/>
            </p:nvSpPr>
            <p:spPr>
              <a:xfrm>
                <a:off x="2435178" y="4132822"/>
                <a:ext cx="1418530"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r>
                  <a:rPr lang="fr-FR" dirty="0" smtClean="0">
                    <a:solidFill>
                      <a:schemeClr val="accent1"/>
                    </a:solidFill>
                    <a:latin typeface="Calibri" panose="020F0502020204030204" pitchFamily="34" charset="0"/>
                    <a:sym typeface="Symbol" panose="05050102010706020507" pitchFamily="18" charset="2"/>
                  </a:rPr>
                  <a:t>+ duration</a:t>
                </a:r>
                <a:endParaRPr lang="fr-FR" dirty="0">
                  <a:solidFill>
                    <a:schemeClr val="accent1"/>
                  </a:solidFill>
                </a:endParaRPr>
              </a:p>
            </p:txBody>
          </p:sp>
          <p:sp>
            <p:nvSpPr>
              <p:cNvPr id="51" name="Rectangle 50"/>
              <p:cNvSpPr/>
              <p:nvPr/>
            </p:nvSpPr>
            <p:spPr>
              <a:xfrm>
                <a:off x="5813845" y="4111097"/>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2" name="Rectangle 51"/>
              <p:cNvSpPr/>
              <p:nvPr/>
            </p:nvSpPr>
            <p:spPr>
              <a:xfrm>
                <a:off x="6479709" y="4091699"/>
                <a:ext cx="1471428"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r>
                  <a:rPr lang="fr-FR" dirty="0" smtClean="0">
                    <a:solidFill>
                      <a:schemeClr val="accent1"/>
                    </a:solidFill>
                    <a:latin typeface="Calibri" panose="020F0502020204030204" pitchFamily="34" charset="0"/>
                    <a:sym typeface="Symbol" panose="05050102010706020507" pitchFamily="18" charset="2"/>
                  </a:rPr>
                  <a:t> + duration</a:t>
                </a:r>
                <a:endParaRPr lang="fr-FR" dirty="0">
                  <a:solidFill>
                    <a:schemeClr val="accent1"/>
                  </a:solidFill>
                </a:endParaRPr>
              </a:p>
            </p:txBody>
          </p:sp>
        </p:grpSp>
        <p:sp>
          <p:nvSpPr>
            <p:cNvPr id="37" name="Rectangle 36"/>
            <p:cNvSpPr/>
            <p:nvPr/>
          </p:nvSpPr>
          <p:spPr>
            <a:xfrm>
              <a:off x="6040101" y="5089082"/>
              <a:ext cx="1175322" cy="369332"/>
            </a:xfrm>
            <a:prstGeom prst="rect">
              <a:avLst/>
            </a:prstGeom>
          </p:spPr>
          <p:txBody>
            <a:bodyPr wrap="none">
              <a:spAutoFit/>
            </a:bodyPr>
            <a:lstStyle/>
            <a:p>
              <a:r>
                <a:rPr lang="en-US" dirty="0"/>
                <a:t>R</a:t>
              </a:r>
              <a:r>
                <a:rPr lang="el-GR" dirty="0">
                  <a:sym typeface="Symbol" panose="05050102010706020507" pitchFamily="18" charset="2"/>
                </a:rPr>
                <a:t></a:t>
              </a:r>
              <a:r>
                <a:rPr lang="fr-FR" dirty="0">
                  <a:sym typeface="Symbol" panose="05050102010706020507" pitchFamily="18" charset="2"/>
                </a:rPr>
                <a:t> = </a:t>
              </a:r>
              <a:r>
                <a:rPr lang="en-US" dirty="0">
                  <a:latin typeface="Calibri" panose="020F0502020204030204" pitchFamily="34" charset="0"/>
                </a:rPr>
                <a:t>¬</a:t>
              </a:r>
              <a:r>
                <a:rPr lang="en-US" dirty="0"/>
                <a:t>R</a:t>
              </a:r>
              <a:r>
                <a:rPr lang="el-GR" dirty="0">
                  <a:sym typeface="Symbol" panose="05050102010706020507" pitchFamily="18" charset="2"/>
                </a:rPr>
                <a:t></a:t>
              </a:r>
              <a:endParaRPr lang="fr-FR" dirty="0"/>
            </a:p>
          </p:txBody>
        </p:sp>
      </p:grpSp>
      <p:sp>
        <p:nvSpPr>
          <p:cNvPr id="64" name="ZoneTexte 63"/>
          <p:cNvSpPr txBox="1"/>
          <p:nvPr/>
        </p:nvSpPr>
        <p:spPr>
          <a:xfrm>
            <a:off x="125262" y="1124744"/>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Delay: R  :=  R</a:t>
            </a:r>
            <a:r>
              <a:rPr lang="fr-FR" dirty="0" smtClean="0"/>
              <a:t> + duration </a:t>
            </a:r>
            <a:endParaRPr lang="en-US" sz="1600" dirty="0" smtClean="0"/>
          </a:p>
        </p:txBody>
      </p:sp>
      <p:sp>
        <p:nvSpPr>
          <p:cNvPr id="65" name="ZoneTexte 64"/>
          <p:cNvSpPr txBox="1"/>
          <p:nvPr/>
        </p:nvSpPr>
        <p:spPr>
          <a:xfrm>
            <a:off x="679558" y="1529784"/>
            <a:ext cx="5526858" cy="276999"/>
          </a:xfrm>
          <a:prstGeom prst="rect">
            <a:avLst/>
          </a:prstGeom>
          <a:noFill/>
        </p:spPr>
        <p:txBody>
          <a:bodyPr wrap="square" lIns="36000" tIns="0" rIns="36000" bIns="0" rtlCol="0">
            <a:spAutoFit/>
          </a:bodyPr>
          <a:lstStyle/>
          <a:p>
            <a:r>
              <a:rPr lang="en-US" dirty="0"/>
              <a:t>(R + duration)(t) </a:t>
            </a:r>
            <a:r>
              <a:rPr lang="en-US" dirty="0" smtClean="0"/>
              <a:t> :=  R(t </a:t>
            </a:r>
            <a:r>
              <a:rPr lang="en-US" dirty="0">
                <a:sym typeface="Symbol" panose="05050102010706020507" pitchFamily="18" charset="2"/>
              </a:rPr>
              <a:t></a:t>
            </a:r>
            <a:r>
              <a:rPr lang="en-US" dirty="0"/>
              <a:t> duration)</a:t>
            </a:r>
            <a:endParaRPr lang="en-US" sz="1600" dirty="0" smtClean="0"/>
          </a:p>
        </p:txBody>
      </p:sp>
      <p:sp>
        <p:nvSpPr>
          <p:cNvPr id="34" name="ZoneTexte 33"/>
          <p:cNvSpPr txBox="1"/>
          <p:nvPr/>
        </p:nvSpPr>
        <p:spPr>
          <a:xfrm>
            <a:off x="396721" y="2227655"/>
            <a:ext cx="8209226" cy="246221"/>
          </a:xfrm>
          <a:prstGeom prst="rect">
            <a:avLst/>
          </a:prstGeom>
          <a:noFill/>
        </p:spPr>
        <p:txBody>
          <a:bodyPr wrap="square" lIns="36000" tIns="0" rIns="36000" bIns="0" rtlCol="0">
            <a:spAutoFit/>
          </a:bodyPr>
          <a:lstStyle/>
          <a:p>
            <a:r>
              <a:rPr lang="fr-FR" sz="1600" dirty="0" smtClean="0"/>
              <a:t>The value of duration </a:t>
            </a:r>
            <a:r>
              <a:rPr lang="en-US" sz="1600" dirty="0" smtClean="0"/>
              <a:t>is taken </a:t>
            </a:r>
            <a:r>
              <a:rPr lang="fr-FR" sz="1600" dirty="0" smtClean="0"/>
              <a:t>at the instant of occurrence of</a:t>
            </a:r>
            <a:r>
              <a:rPr lang="en-US" sz="1600" dirty="0">
                <a:latin typeface="Calibri" panose="020F0502020204030204" pitchFamily="34" charset="0"/>
                <a:cs typeface="Calibri" panose="020F0502020204030204" pitchFamily="34" charset="0"/>
              </a:rPr>
              <a:t> R</a:t>
            </a:r>
            <a:r>
              <a:rPr lang="en-US" sz="1600" dirty="0" smtClean="0">
                <a:latin typeface="Calibri" panose="020F0502020204030204" pitchFamily="34" charset="0"/>
                <a:cs typeface="Calibri" panose="020F0502020204030204" pitchFamily="34" charset="0"/>
                <a:sym typeface="Symbol" panose="05050102010706020507" pitchFamily="18" charset="2"/>
              </a:rPr>
              <a:t>: duration := duration(</a:t>
            </a:r>
            <a:r>
              <a:rPr lang="en-US" sz="1600" dirty="0">
                <a:latin typeface="Calibri" panose="020F0502020204030204" pitchFamily="34" charset="0"/>
                <a:cs typeface="Calibri" panose="020F0502020204030204" pitchFamily="34" charset="0"/>
              </a:rPr>
              <a:t>R</a:t>
            </a:r>
            <a:r>
              <a:rPr lang="en-US" sz="1600" dirty="0">
                <a:latin typeface="Calibri" panose="020F0502020204030204" pitchFamily="34" charset="0"/>
                <a:cs typeface="Calibri" panose="020F0502020204030204" pitchFamily="34" charset="0"/>
                <a:sym typeface="Symbol" panose="05050102010706020507" pitchFamily="18" charset="2"/>
              </a:rPr>
              <a:t></a:t>
            </a:r>
            <a:r>
              <a:rPr lang="en-US" sz="1600" dirty="0" smtClean="0">
                <a:latin typeface="Calibri" panose="020F0502020204030204" pitchFamily="34" charset="0"/>
                <a:cs typeface="Calibri" panose="020F0502020204030204" pitchFamily="34" charset="0"/>
                <a:sym typeface="Symbol" panose="05050102010706020507" pitchFamily="18" charset="2"/>
              </a:rPr>
              <a:t>)</a:t>
            </a:r>
            <a:r>
              <a:rPr lang="fr-FR" sz="1600" dirty="0" smtClean="0"/>
              <a:t> </a:t>
            </a:r>
          </a:p>
        </p:txBody>
      </p:sp>
    </p:spTree>
    <p:extLst>
      <p:ext uri="{BB962C8B-B14F-4D97-AF65-F5344CB8AC3E}">
        <p14:creationId xmlns:p14="http://schemas.microsoft.com/office/powerpoint/2010/main" val="12656578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Operations on Booleans in the continuous clock domain</a:t>
            </a:r>
          </a:p>
        </p:txBody>
      </p:sp>
      <p:sp>
        <p:nvSpPr>
          <p:cNvPr id="3" name="Espace réservé du contenu 2"/>
          <p:cNvSpPr>
            <a:spLocks noGrp="1"/>
          </p:cNvSpPr>
          <p:nvPr>
            <p:ph idx="1"/>
          </p:nvPr>
        </p:nvSpPr>
        <p:spPr/>
        <p:txBody>
          <a:bodyPr/>
          <a:lstStyle/>
          <a:p>
            <a:r>
              <a:rPr lang="en-US" sz="1800" b="0" dirty="0" smtClean="0"/>
              <a:t>The duration of a Boolean </a:t>
            </a:r>
            <a:r>
              <a:rPr lang="el-GR" sz="2000" b="0" dirty="0">
                <a:latin typeface="Calibri" panose="020F0502020204030204" pitchFamily="34" charset="0"/>
                <a:cs typeface="Calibri" panose="020F0502020204030204" pitchFamily="34" charset="0"/>
              </a:rPr>
              <a:t>ϕ </a:t>
            </a:r>
            <a:r>
              <a:rPr lang="en-US" sz="1800" b="0" dirty="0" smtClean="0"/>
              <a:t>over a time period P </a:t>
            </a:r>
            <a:r>
              <a:rPr lang="en-US" sz="1800" b="0" dirty="0"/>
              <a:t>is the elapsed time </a:t>
            </a:r>
            <a:r>
              <a:rPr lang="el-GR" sz="2000" b="0" dirty="0">
                <a:latin typeface="Calibri" panose="020F0502020204030204" pitchFamily="34" charset="0"/>
                <a:cs typeface="Calibri" panose="020F0502020204030204" pitchFamily="34" charset="0"/>
              </a:rPr>
              <a:t>ϕ </a:t>
            </a:r>
            <a:r>
              <a:rPr lang="en-US" sz="1800" b="0" dirty="0" smtClean="0"/>
              <a:t>is </a:t>
            </a:r>
            <a:r>
              <a:rPr lang="en-US" sz="1800" b="0" dirty="0"/>
              <a:t>true inside </a:t>
            </a:r>
            <a:r>
              <a:rPr lang="fr-FR" sz="1800" b="0" dirty="0" smtClean="0"/>
              <a:t>P</a:t>
            </a:r>
          </a:p>
          <a:p>
            <a:endParaRPr lang="fr-FR" b="0" dirty="0"/>
          </a:p>
          <a:p>
            <a:endParaRPr lang="en-US" b="0" dirty="0"/>
          </a:p>
          <a:p>
            <a:r>
              <a:rPr lang="en-US" sz="1800" b="0" dirty="0" err="1">
                <a:sym typeface="Symbol" panose="05050102010706020507" pitchFamily="18" charset="2"/>
              </a:rPr>
              <a:t>int</a:t>
            </a:r>
            <a:r>
              <a:rPr lang="en-US" sz="1800" b="0" dirty="0">
                <a:sym typeface="Symbol" panose="05050102010706020507" pitchFamily="18" charset="2"/>
              </a:rPr>
              <a:t> is the function </a:t>
            </a:r>
            <a:endParaRPr lang="fr-FR" sz="1800" b="0" dirty="0"/>
          </a:p>
        </p:txBody>
      </p:sp>
      <p:grpSp>
        <p:nvGrpSpPr>
          <p:cNvPr id="8" name="Groupe 7"/>
          <p:cNvGrpSpPr/>
          <p:nvPr/>
        </p:nvGrpSpPr>
        <p:grpSpPr>
          <a:xfrm>
            <a:off x="827584" y="1913636"/>
            <a:ext cx="5206592" cy="723276"/>
            <a:chOff x="827584" y="1562308"/>
            <a:chExt cx="5206592" cy="723276"/>
          </a:xfrm>
        </p:grpSpPr>
        <p:sp>
          <p:nvSpPr>
            <p:cNvPr id="4" name="ZoneTexte 3"/>
            <p:cNvSpPr txBox="1"/>
            <p:nvPr/>
          </p:nvSpPr>
          <p:spPr>
            <a:xfrm>
              <a:off x="827584" y="1700808"/>
              <a:ext cx="5206592" cy="307777"/>
            </a:xfrm>
            <a:prstGeom prst="rect">
              <a:avLst/>
            </a:prstGeom>
            <a:noFill/>
          </p:spPr>
          <p:txBody>
            <a:bodyPr wrap="square" lIns="36000" tIns="0" rIns="36000" bIns="0" rtlCol="0">
              <a:spAutoFit/>
            </a:bodyPr>
            <a:lstStyle/>
            <a:p>
              <a:pPr>
                <a:spcAft>
                  <a:spcPts val="1200"/>
                </a:spcAft>
              </a:pPr>
              <a:r>
                <a:rPr lang="fr-FR" sz="2000" dirty="0" smtClean="0">
                  <a:latin typeface="Calibri" panose="020F0502020204030204" pitchFamily="34" charset="0"/>
                </a:rPr>
                <a:t>duration (</a:t>
              </a:r>
              <a:r>
                <a:rPr lang="el-GR" sz="2000" dirty="0" smtClean="0">
                  <a:latin typeface="Calibri" panose="020F0502020204030204" pitchFamily="34" charset="0"/>
                </a:rPr>
                <a:t>ϕ</a:t>
              </a:r>
              <a:r>
                <a:rPr lang="fr-FR" sz="2000" dirty="0" smtClean="0">
                  <a:latin typeface="Calibri" panose="020F0502020204030204" pitchFamily="34" charset="0"/>
                </a:rPr>
                <a:t>, P)</a:t>
              </a:r>
              <a:r>
                <a:rPr lang="el-GR" sz="2000" dirty="0" smtClean="0">
                  <a:latin typeface="Calibri" panose="020F0502020204030204" pitchFamily="34" charset="0"/>
                </a:rPr>
                <a:t> :=</a:t>
              </a:r>
              <a:r>
                <a:rPr lang="fr-FR" sz="2000" dirty="0" smtClean="0">
                  <a:latin typeface="Calibri" panose="020F0502020204030204" pitchFamily="34" charset="0"/>
                </a:rPr>
                <a:t>     </a:t>
              </a:r>
              <a:r>
                <a:rPr lang="fr-FR" sz="2000" dirty="0" err="1" smtClean="0">
                  <a:latin typeface="Calibri" panose="020F0502020204030204" pitchFamily="34" charset="0"/>
                </a:rPr>
                <a:t>int</a:t>
              </a:r>
              <a:r>
                <a:rPr lang="fr-FR" sz="2000" dirty="0" smtClean="0">
                  <a:latin typeface="Calibri" panose="020F0502020204030204" pitchFamily="34" charset="0"/>
                </a:rPr>
                <a:t>(</a:t>
              </a:r>
              <a:r>
                <a:rPr lang="el-GR" sz="2000" dirty="0" smtClean="0">
                  <a:latin typeface="Calibri" panose="020F0502020204030204" pitchFamily="34" charset="0"/>
                </a:rPr>
                <a:t>ϕ</a:t>
              </a:r>
              <a:r>
                <a:rPr lang="en-US" altLang="fr-FR" sz="2000" dirty="0" smtClean="0">
                  <a:latin typeface="Calibri" panose="020F0502020204030204" pitchFamily="34" charset="0"/>
                  <a:sym typeface="Symbol" panose="05050102010706020507" pitchFamily="18" charset="2"/>
                </a:rPr>
                <a:t>)</a:t>
              </a:r>
              <a:r>
                <a:rPr lang="fr-FR" sz="2000" dirty="0" smtClean="0">
                  <a:latin typeface="Calibri" panose="020F0502020204030204" pitchFamily="34" charset="0"/>
                  <a:sym typeface="Symbol" panose="05050102010706020507" pitchFamily="18" charset="2"/>
                </a:rPr>
                <a:t> </a:t>
              </a:r>
              <a:r>
                <a:rPr lang="fr-FR" sz="2000" dirty="0" err="1" smtClean="0">
                  <a:latin typeface="Calibri" panose="020F0502020204030204" pitchFamily="34" charset="0"/>
                  <a:sym typeface="Symbol" panose="05050102010706020507" pitchFamily="18" charset="2"/>
                </a:rPr>
                <a:t>dt</a:t>
              </a:r>
              <a:r>
                <a:rPr lang="fr-FR" sz="2000" dirty="0" smtClean="0">
                  <a:latin typeface="Calibri" panose="020F0502020204030204" pitchFamily="34" charset="0"/>
                </a:rPr>
                <a:t>  </a:t>
              </a:r>
              <a:r>
                <a:rPr lang="el-GR" sz="2000" dirty="0" smtClean="0">
                  <a:latin typeface="Calibri" panose="020F0502020204030204" pitchFamily="34" charset="0"/>
                </a:rPr>
                <a:t> </a:t>
              </a:r>
              <a:r>
                <a:rPr lang="fr-FR" sz="2000" dirty="0" smtClean="0">
                  <a:latin typeface="Calibri" panose="020F0502020204030204" pitchFamily="34" charset="0"/>
                </a:rPr>
                <a:t>   </a:t>
              </a:r>
            </a:p>
          </p:txBody>
        </p:sp>
        <p:grpSp>
          <p:nvGrpSpPr>
            <p:cNvPr id="7" name="Groupe 6"/>
            <p:cNvGrpSpPr/>
            <p:nvPr/>
          </p:nvGrpSpPr>
          <p:grpSpPr>
            <a:xfrm>
              <a:off x="2527442" y="1562308"/>
              <a:ext cx="460382" cy="723276"/>
              <a:chOff x="2527442" y="1562308"/>
              <a:chExt cx="460382" cy="723276"/>
            </a:xfrm>
          </p:grpSpPr>
          <p:sp>
            <p:nvSpPr>
              <p:cNvPr id="5" name="Rectangle 4"/>
              <p:cNvSpPr/>
              <p:nvPr/>
            </p:nvSpPr>
            <p:spPr>
              <a:xfrm>
                <a:off x="2624423" y="1562308"/>
                <a:ext cx="282450" cy="584775"/>
              </a:xfrm>
              <a:prstGeom prst="rect">
                <a:avLst/>
              </a:prstGeom>
            </p:spPr>
            <p:txBody>
              <a:bodyPr wrap="square">
                <a:spAutoFit/>
              </a:bodyPr>
              <a:lstStyle/>
              <a:p>
                <a:r>
                  <a:rPr lang="el-GR" sz="3200" dirty="0" smtClean="0">
                    <a:latin typeface="Calibri" panose="020F0502020204030204" pitchFamily="34" charset="0"/>
                    <a:sym typeface="Symbol" panose="05050102010706020507" pitchFamily="18" charset="2"/>
                  </a:rPr>
                  <a:t></a:t>
                </a:r>
                <a:r>
                  <a:rPr lang="fr-FR" sz="3200" dirty="0" smtClean="0">
                    <a:latin typeface="Calibri" panose="020F0502020204030204" pitchFamily="34" charset="0"/>
                    <a:sym typeface="Symbol" panose="05050102010706020507" pitchFamily="18" charset="2"/>
                  </a:rPr>
                  <a:t> </a:t>
                </a:r>
                <a:endParaRPr lang="fr-FR" sz="3200" baseline="-25000" dirty="0"/>
              </a:p>
            </p:txBody>
          </p:sp>
          <p:sp>
            <p:nvSpPr>
              <p:cNvPr id="6" name="Rectangle 5"/>
              <p:cNvSpPr/>
              <p:nvPr/>
            </p:nvSpPr>
            <p:spPr>
              <a:xfrm>
                <a:off x="2527442" y="2008585"/>
                <a:ext cx="460382" cy="276999"/>
              </a:xfrm>
              <a:prstGeom prst="rect">
                <a:avLst/>
              </a:prstGeom>
            </p:spPr>
            <p:txBody>
              <a:bodyPr wrap="none">
                <a:spAutoFit/>
              </a:bodyPr>
              <a:lstStyle/>
              <a:p>
                <a:r>
                  <a:rPr lang="fr-FR" sz="1200" dirty="0">
                    <a:latin typeface="Calibri" panose="020F0502020204030204" pitchFamily="34" charset="0"/>
                    <a:sym typeface="Symbol" panose="05050102010706020507" pitchFamily="18" charset="2"/>
                  </a:rPr>
                  <a:t>t</a:t>
                </a:r>
                <a:r>
                  <a:rPr lang="fr-FR" sz="1200" dirty="0" smtClean="0">
                    <a:latin typeface="Calibri" panose="020F0502020204030204" pitchFamily="34" charset="0"/>
                    <a:sym typeface="Symbol" panose="05050102010706020507" pitchFamily="18" charset="2"/>
                  </a:rPr>
                  <a:t> </a:t>
                </a:r>
                <a:r>
                  <a:rPr lang="fr-FR" sz="1200" dirty="0">
                    <a:latin typeface="Calibri" panose="020F0502020204030204" pitchFamily="34" charset="0"/>
                    <a:sym typeface="Symbol" panose="05050102010706020507" pitchFamily="18" charset="2"/>
                  </a:rPr>
                  <a:t>P</a:t>
                </a:r>
                <a:endParaRPr lang="fr-FR" sz="1200" dirty="0"/>
              </a:p>
            </p:txBody>
          </p:sp>
        </p:grpSp>
      </p:grpSp>
      <p:grpSp>
        <p:nvGrpSpPr>
          <p:cNvPr id="9" name="Groupe 8"/>
          <p:cNvGrpSpPr/>
          <p:nvPr/>
        </p:nvGrpSpPr>
        <p:grpSpPr>
          <a:xfrm>
            <a:off x="827584" y="3462390"/>
            <a:ext cx="2736304" cy="1190746"/>
            <a:chOff x="925719" y="1527243"/>
            <a:chExt cx="2736304" cy="1190746"/>
          </a:xfrm>
        </p:grpSpPr>
        <p:sp>
          <p:nvSpPr>
            <p:cNvPr id="10" name="Rectangle 5"/>
            <p:cNvSpPr>
              <a:spLocks noChangeArrowheads="1"/>
            </p:cNvSpPr>
            <p:nvPr/>
          </p:nvSpPr>
          <p:spPr bwMode="auto">
            <a:xfrm>
              <a:off x="925719" y="1904860"/>
              <a:ext cx="115212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err="1" smtClean="0">
                  <a:latin typeface="Calibri" panose="020F0502020204030204" pitchFamily="34" charset="0"/>
                </a:rPr>
                <a:t>int</a:t>
              </a:r>
              <a:r>
                <a:rPr lang="en-US" altLang="fr-FR" sz="2000" b="0" dirty="0" smtClean="0">
                  <a:latin typeface="Calibri" panose="020F0502020204030204" pitchFamily="34" charset="0"/>
                </a:rPr>
                <a:t>(</a:t>
              </a:r>
              <a:r>
                <a:rPr lang="el-GR" sz="2000" b="0" dirty="0" smtClean="0">
                  <a:latin typeface="Calibri" panose="020F0502020204030204" pitchFamily="34" charset="0"/>
                  <a:cs typeface="Calibri" panose="020F0502020204030204" pitchFamily="34" charset="0"/>
                </a:rPr>
                <a:t>ϕ</a:t>
              </a:r>
              <a:r>
                <a:rPr lang="fr-FR" sz="2000" b="0" dirty="0" smtClean="0">
                  <a:latin typeface="Calibri" panose="020F0502020204030204" pitchFamily="34" charset="0"/>
                  <a:cs typeface="Calibri" panose="020F0502020204030204" pitchFamily="34" charset="0"/>
                </a:rPr>
                <a:t>)</a:t>
              </a:r>
              <a:r>
                <a:rPr lang="en-US" altLang="fr-FR" sz="2000" b="0" dirty="0" smtClean="0">
                  <a:latin typeface="Calibri" panose="020F0502020204030204" pitchFamily="34" charset="0"/>
                  <a:sym typeface="Symbol" panose="05050102010706020507" pitchFamily="18" charset="2"/>
                </a:rPr>
                <a:t> :=</a:t>
              </a:r>
              <a:endParaRPr lang="en-US" altLang="fr-FR" sz="2000" b="0" dirty="0">
                <a:latin typeface="Calibri" panose="020F0502020204030204" pitchFamily="34" charset="0"/>
              </a:endParaRPr>
            </a:p>
          </p:txBody>
        </p:sp>
        <p:sp>
          <p:nvSpPr>
            <p:cNvPr id="11" name="Accolade ouvrante 10"/>
            <p:cNvSpPr/>
            <p:nvPr/>
          </p:nvSpPr>
          <p:spPr>
            <a:xfrm>
              <a:off x="2005839" y="1527243"/>
              <a:ext cx="288032" cy="1190746"/>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2" name="Rectangle 11"/>
            <p:cNvSpPr/>
            <p:nvPr/>
          </p:nvSpPr>
          <p:spPr>
            <a:xfrm>
              <a:off x="2293871" y="1684849"/>
              <a:ext cx="1368152"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1 if </a:t>
              </a:r>
              <a:r>
                <a:rPr lang="el-GR" dirty="0">
                  <a:latin typeface="Calibri" panose="020F0502020204030204" pitchFamily="34" charset="0"/>
                </a:rPr>
                <a:t>ϕ</a:t>
              </a:r>
              <a:r>
                <a:rPr lang="fr-FR" dirty="0">
                  <a:latin typeface="Calibri" panose="020F0502020204030204" pitchFamily="34" charset="0"/>
                </a:rPr>
                <a:t> = </a:t>
              </a:r>
              <a:r>
                <a:rPr lang="fr-FR" dirty="0" err="1">
                  <a:latin typeface="Calibri" panose="020F0502020204030204" pitchFamily="34" charset="0"/>
                </a:rPr>
                <a:t>true</a:t>
              </a:r>
              <a:r>
                <a:rPr lang="fr-FR" dirty="0">
                  <a:latin typeface="Calibri" panose="020F0502020204030204" pitchFamily="34" charset="0"/>
                </a:rPr>
                <a:t> </a:t>
              </a:r>
              <a:endParaRPr lang="fr-FR" dirty="0"/>
            </a:p>
          </p:txBody>
        </p:sp>
        <p:sp>
          <p:nvSpPr>
            <p:cNvPr id="16" name="Rectangle 15"/>
            <p:cNvSpPr/>
            <p:nvPr/>
          </p:nvSpPr>
          <p:spPr>
            <a:xfrm>
              <a:off x="2293871" y="2216115"/>
              <a:ext cx="1296392"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0 </a:t>
              </a:r>
              <a:r>
                <a:rPr lang="en-US" altLang="fr-FR" dirty="0">
                  <a:latin typeface="Calibri" panose="020F0502020204030204" pitchFamily="34" charset="0"/>
                  <a:sym typeface="Symbol" panose="05050102010706020507" pitchFamily="18" charset="2"/>
                </a:rPr>
                <a:t>if </a:t>
              </a:r>
              <a:r>
                <a:rPr lang="el-GR" dirty="0">
                  <a:latin typeface="Calibri" panose="020F0502020204030204" pitchFamily="34" charset="0"/>
                </a:rPr>
                <a:t>ϕ</a:t>
              </a:r>
              <a:r>
                <a:rPr lang="fr-FR" dirty="0">
                  <a:latin typeface="Calibri" panose="020F0502020204030204" pitchFamily="34" charset="0"/>
                </a:rPr>
                <a:t> </a:t>
              </a:r>
              <a:r>
                <a:rPr lang="en-US" altLang="fr-FR" dirty="0">
                  <a:latin typeface="Calibri" panose="020F0502020204030204" pitchFamily="34" charset="0"/>
                  <a:sym typeface="Symbol" panose="05050102010706020507" pitchFamily="18" charset="2"/>
                </a:rPr>
                <a:t></a:t>
              </a:r>
              <a:r>
                <a:rPr lang="fr-FR" dirty="0" smtClean="0">
                  <a:latin typeface="Calibri" panose="020F0502020204030204" pitchFamily="34" charset="0"/>
                </a:rPr>
                <a:t> </a:t>
              </a:r>
              <a:r>
                <a:rPr lang="fr-FR" dirty="0" err="1">
                  <a:latin typeface="Calibri" panose="020F0502020204030204" pitchFamily="34" charset="0"/>
                </a:rPr>
                <a:t>true</a:t>
              </a:r>
              <a:r>
                <a:rPr lang="fr-FR" dirty="0">
                  <a:latin typeface="Calibri" panose="020F0502020204030204" pitchFamily="34" charset="0"/>
                </a:rPr>
                <a:t> </a:t>
              </a:r>
              <a:endParaRPr lang="fr-FR" dirty="0"/>
            </a:p>
          </p:txBody>
        </p:sp>
      </p:grpSp>
    </p:spTree>
    <p:extLst>
      <p:ext uri="{BB962C8B-B14F-4D97-AF65-F5344CB8AC3E}">
        <p14:creationId xmlns:p14="http://schemas.microsoft.com/office/powerpoint/2010/main" val="385825637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events in the continuous clock domain</a:t>
            </a:r>
            <a:endParaRPr lang="en-US" dirty="0"/>
          </a:p>
        </p:txBody>
      </p:sp>
      <mc:AlternateContent xmlns:mc="http://schemas.openxmlformats.org/markup-compatibility/2006" xmlns:a14="http://schemas.microsoft.com/office/drawing/2010/main">
        <mc:Choice Requires="a14">
          <p:sp>
            <p:nvSpPr>
              <p:cNvPr id="4" name="ZoneTexte 3"/>
              <p:cNvSpPr txBox="1"/>
              <p:nvPr/>
            </p:nvSpPr>
            <p:spPr>
              <a:xfrm>
                <a:off x="125262" y="1124744"/>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Delay: </a:t>
                </a:r>
                <a:r>
                  <a:rPr lang="en-US" dirty="0"/>
                  <a:t>R</a:t>
                </a:r>
                <a:r>
                  <a:rPr lang="en-US" baseline="-25000" dirty="0"/>
                  <a:t>2</a:t>
                </a:r>
                <a:r>
                  <a:rPr lang="el-GR" dirty="0">
                    <a:sym typeface="Symbol" panose="05050102010706020507" pitchFamily="18" charset="2"/>
                  </a:rPr>
                  <a:t> </a:t>
                </a:r>
                <a:r>
                  <a:rPr lang="en-US" dirty="0" smtClean="0"/>
                  <a:t>:= R</a:t>
                </a:r>
                <a:r>
                  <a:rPr lang="en-US" baseline="-25000" dirty="0" smtClean="0"/>
                  <a:t>1</a:t>
                </a:r>
                <a:r>
                  <a:rPr lang="el-GR" dirty="0" smtClean="0">
                    <a:sym typeface="Symbol" panose="05050102010706020507" pitchFamily="18" charset="2"/>
                  </a:rPr>
                  <a:t> </a:t>
                </a:r>
                <a:r>
                  <a:rPr lang="fr-FR" dirty="0" smtClean="0"/>
                  <a:t>+ duration  </a:t>
                </a:r>
                <a:r>
                  <a:rPr lang="en-US" dirty="0" smtClean="0"/>
                  <a:t>with duration </a:t>
                </a:r>
                <a:r>
                  <a:rPr lang="en-US" dirty="0" smtClean="0">
                    <a:sym typeface="Symbol" panose="05050102010706020507" pitchFamily="18" charset="2"/>
                  </a:rPr>
                  <a:t> </a:t>
                </a:r>
                <a14:m>
                  <m:oMath xmlns:m="http://schemas.openxmlformats.org/officeDocument/2006/math">
                    <m:r>
                      <a:rPr lang="en-US" i="1">
                        <a:latin typeface="Cambria Math" panose="02040503050406030204" pitchFamily="18" charset="0"/>
                        <a:ea typeface="Cambria Math" panose="02040503050406030204" pitchFamily="18" charset="0"/>
                        <a:sym typeface="Symbol" panose="05050102010706020507" pitchFamily="18" charset="2"/>
                      </a:rPr>
                      <m:t>ℝ</m:t>
                    </m:r>
                  </m:oMath>
                </a14:m>
                <a:r>
                  <a:rPr lang="fr-FR" dirty="0" smtClean="0"/>
                  <a:t>  </a:t>
                </a:r>
                <a:endParaRPr lang="en-US" sz="1600" dirty="0" smtClean="0"/>
              </a:p>
            </p:txBody>
          </p:sp>
        </mc:Choice>
        <mc:Fallback xmlns="">
          <p:sp>
            <p:nvSpPr>
              <p:cNvPr id="4" name="ZoneTexte 3"/>
              <p:cNvSpPr txBox="1">
                <a:spLocks noRot="1" noChangeAspect="1" noMove="1" noResize="1" noEditPoints="1" noAdjustHandles="1" noChangeArrowheads="1" noChangeShapeType="1" noTextEdit="1"/>
              </p:cNvSpPr>
              <p:nvPr/>
            </p:nvSpPr>
            <p:spPr>
              <a:xfrm>
                <a:off x="125262" y="1124744"/>
                <a:ext cx="8551194" cy="276999"/>
              </a:xfrm>
              <a:prstGeom prst="rect">
                <a:avLst/>
              </a:prstGeom>
              <a:blipFill rotWithShape="0">
                <a:blip r:embed="rId2"/>
                <a:stretch>
                  <a:fillRect l="-1141" t="-28889" b="-53333"/>
                </a:stretch>
              </a:blipFill>
            </p:spPr>
            <p:txBody>
              <a:bodyPr/>
              <a:lstStyle/>
              <a:p>
                <a:r>
                  <a:rPr lang="fr-FR">
                    <a:noFill/>
                  </a:rPr>
                  <a:t> </a:t>
                </a:r>
              </a:p>
            </p:txBody>
          </p:sp>
        </mc:Fallback>
      </mc:AlternateContent>
      <p:grpSp>
        <p:nvGrpSpPr>
          <p:cNvPr id="6" name="Groupe 5"/>
          <p:cNvGrpSpPr/>
          <p:nvPr/>
        </p:nvGrpSpPr>
        <p:grpSpPr>
          <a:xfrm>
            <a:off x="449901" y="4004450"/>
            <a:ext cx="7901915" cy="2147399"/>
            <a:chOff x="611560" y="2996952"/>
            <a:chExt cx="7901915" cy="2147399"/>
          </a:xfrm>
        </p:grpSpPr>
        <p:grpSp>
          <p:nvGrpSpPr>
            <p:cNvPr id="7" name="Groupe 6"/>
            <p:cNvGrpSpPr/>
            <p:nvPr/>
          </p:nvGrpSpPr>
          <p:grpSpPr>
            <a:xfrm>
              <a:off x="611560" y="2996952"/>
              <a:ext cx="7563199" cy="1962379"/>
              <a:chOff x="611560" y="2564904"/>
              <a:chExt cx="7563199" cy="1962379"/>
            </a:xfrm>
          </p:grpSpPr>
          <p:grpSp>
            <p:nvGrpSpPr>
              <p:cNvPr id="9" name="Groupe 8"/>
              <p:cNvGrpSpPr/>
              <p:nvPr/>
            </p:nvGrpSpPr>
            <p:grpSpPr>
              <a:xfrm>
                <a:off x="685927" y="2564904"/>
                <a:ext cx="7488832" cy="1296143"/>
                <a:chOff x="755576" y="4077073"/>
                <a:chExt cx="7488832" cy="1296143"/>
              </a:xfrm>
            </p:grpSpPr>
            <p:cxnSp>
              <p:nvCxnSpPr>
                <p:cNvPr id="24" name="Connecteur droit 23"/>
                <p:cNvCxnSpPr/>
                <p:nvPr/>
              </p:nvCxnSpPr>
              <p:spPr>
                <a:xfrm>
                  <a:off x="755576" y="537321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755576" y="4509120"/>
                  <a:ext cx="1295619"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V="1">
                  <a:off x="2051195" y="4077073"/>
                  <a:ext cx="4104981" cy="1974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V="1">
                  <a:off x="6156176" y="4077073"/>
                  <a:ext cx="0" cy="43204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6156176" y="4509120"/>
                  <a:ext cx="200439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flipV="1">
                  <a:off x="2053737" y="4096815"/>
                  <a:ext cx="0" cy="412305"/>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755576" y="5055569"/>
                  <a:ext cx="20043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flipV="1">
                  <a:off x="2759973" y="4623522"/>
                  <a:ext cx="4104981" cy="19742"/>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flipV="1">
                  <a:off x="6864954" y="4623522"/>
                  <a:ext cx="0" cy="432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6864954" y="5055569"/>
                  <a:ext cx="12956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flipV="1">
                  <a:off x="2762515" y="4643264"/>
                  <a:ext cx="0" cy="412305"/>
                </a:xfrm>
                <a:prstGeom prst="line">
                  <a:avLst/>
                </a:prstGeom>
                <a:ln>
                  <a:prstDash val="solid"/>
                </a:ln>
              </p:spPr>
              <p:style>
                <a:lnRef idx="1">
                  <a:schemeClr val="accent1"/>
                </a:lnRef>
                <a:fillRef idx="0">
                  <a:schemeClr val="accent1"/>
                </a:fillRef>
                <a:effectRef idx="0">
                  <a:schemeClr val="accent1"/>
                </a:effectRef>
                <a:fontRef idx="minor">
                  <a:schemeClr val="tx1"/>
                </a:fontRef>
              </p:style>
            </p:cxnSp>
          </p:grpSp>
          <p:sp>
            <p:nvSpPr>
              <p:cNvPr id="10" name="ZoneTexte 9"/>
              <p:cNvSpPr txBox="1"/>
              <p:nvPr/>
            </p:nvSpPr>
            <p:spPr>
              <a:xfrm>
                <a:off x="1970244" y="3926432"/>
                <a:ext cx="720080" cy="184666"/>
              </a:xfrm>
              <a:prstGeom prst="rect">
                <a:avLst/>
              </a:prstGeom>
              <a:noFill/>
            </p:spPr>
            <p:txBody>
              <a:bodyPr wrap="square" lIns="36000" tIns="0" rIns="36000" bIns="0" rtlCol="0">
                <a:spAutoFit/>
              </a:bodyPr>
              <a:lstStyle/>
              <a:p>
                <a:pPr algn="ctr"/>
                <a:r>
                  <a:rPr lang="fr-FR" sz="1200" dirty="0" smtClean="0"/>
                  <a:t>duration</a:t>
                </a:r>
              </a:p>
            </p:txBody>
          </p:sp>
          <p:cxnSp>
            <p:nvCxnSpPr>
              <p:cNvPr id="11" name="Connecteur droit 10"/>
              <p:cNvCxnSpPr/>
              <p:nvPr/>
            </p:nvCxnSpPr>
            <p:spPr>
              <a:xfrm>
                <a:off x="1981546" y="2996950"/>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a:off x="2690324" y="3543400"/>
                <a:ext cx="0" cy="31764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6077700" y="3926431"/>
                <a:ext cx="720080" cy="184666"/>
              </a:xfrm>
              <a:prstGeom prst="rect">
                <a:avLst/>
              </a:prstGeom>
              <a:noFill/>
            </p:spPr>
            <p:txBody>
              <a:bodyPr wrap="square" lIns="36000" tIns="0" rIns="36000" bIns="0" rtlCol="0">
                <a:spAutoFit/>
              </a:bodyPr>
              <a:lstStyle/>
              <a:p>
                <a:pPr algn="ctr"/>
                <a:r>
                  <a:rPr lang="fr-FR" sz="1200" dirty="0" smtClean="0"/>
                  <a:t>duration</a:t>
                </a:r>
              </a:p>
            </p:txBody>
          </p:sp>
          <p:cxnSp>
            <p:nvCxnSpPr>
              <p:cNvPr id="14" name="Connecteur droit 13"/>
              <p:cNvCxnSpPr/>
              <p:nvPr/>
            </p:nvCxnSpPr>
            <p:spPr>
              <a:xfrm>
                <a:off x="6089002" y="2996949"/>
                <a:ext cx="0" cy="864096"/>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6789071" y="3543399"/>
                <a:ext cx="0" cy="31764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1981546" y="3716626"/>
                <a:ext cx="708778"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a:off x="6086527" y="3716626"/>
                <a:ext cx="708778"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ZoneTexte 17"/>
              <p:cNvSpPr txBox="1"/>
              <p:nvPr/>
            </p:nvSpPr>
            <p:spPr>
              <a:xfrm>
                <a:off x="614429" y="3286146"/>
                <a:ext cx="1299262" cy="246221"/>
              </a:xfrm>
              <a:prstGeom prst="rect">
                <a:avLst/>
              </a:prstGeom>
              <a:noFill/>
            </p:spPr>
            <p:txBody>
              <a:bodyPr wrap="square" lIns="36000" tIns="0" rIns="36000" bIns="0" rtlCol="0">
                <a:spAutoFit/>
              </a:bodyPr>
              <a:lstStyle/>
              <a:p>
                <a:r>
                  <a:rPr lang="fr-FR" sz="1600" dirty="0" smtClean="0"/>
                  <a:t>R + duration</a:t>
                </a:r>
              </a:p>
            </p:txBody>
          </p:sp>
          <p:sp>
            <p:nvSpPr>
              <p:cNvPr id="19" name="ZoneTexte 18"/>
              <p:cNvSpPr txBox="1"/>
              <p:nvPr/>
            </p:nvSpPr>
            <p:spPr>
              <a:xfrm>
                <a:off x="611560" y="2732135"/>
                <a:ext cx="1299262" cy="246221"/>
              </a:xfrm>
              <a:prstGeom prst="rect">
                <a:avLst/>
              </a:prstGeom>
              <a:noFill/>
            </p:spPr>
            <p:txBody>
              <a:bodyPr wrap="square" lIns="36000" tIns="0" rIns="36000" bIns="0" rtlCol="0">
                <a:spAutoFit/>
              </a:bodyPr>
              <a:lstStyle/>
              <a:p>
                <a:r>
                  <a:rPr lang="fr-FR" sz="1600" dirty="0" smtClean="0"/>
                  <a:t>R </a:t>
                </a:r>
              </a:p>
            </p:txBody>
          </p:sp>
          <p:sp>
            <p:nvSpPr>
              <p:cNvPr id="20" name="Rectangle 19"/>
              <p:cNvSpPr/>
              <p:nvPr/>
            </p:nvSpPr>
            <p:spPr>
              <a:xfrm>
                <a:off x="1763732" y="4157951"/>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21" name="Rectangle 20"/>
              <p:cNvSpPr/>
              <p:nvPr/>
            </p:nvSpPr>
            <p:spPr>
              <a:xfrm>
                <a:off x="2435178" y="4132822"/>
                <a:ext cx="1418530"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r>
                  <a:rPr lang="fr-FR" dirty="0" smtClean="0">
                    <a:solidFill>
                      <a:schemeClr val="accent1"/>
                    </a:solidFill>
                    <a:latin typeface="Calibri" panose="020F0502020204030204" pitchFamily="34" charset="0"/>
                    <a:sym typeface="Symbol" panose="05050102010706020507" pitchFamily="18" charset="2"/>
                  </a:rPr>
                  <a:t>+ duration</a:t>
                </a:r>
                <a:endParaRPr lang="fr-FR" dirty="0">
                  <a:solidFill>
                    <a:schemeClr val="accent1"/>
                  </a:solidFill>
                </a:endParaRPr>
              </a:p>
            </p:txBody>
          </p:sp>
          <p:sp>
            <p:nvSpPr>
              <p:cNvPr id="22" name="Rectangle 21"/>
              <p:cNvSpPr/>
              <p:nvPr/>
            </p:nvSpPr>
            <p:spPr>
              <a:xfrm>
                <a:off x="5813845" y="4111097"/>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23" name="Rectangle 22"/>
              <p:cNvSpPr/>
              <p:nvPr/>
            </p:nvSpPr>
            <p:spPr>
              <a:xfrm>
                <a:off x="6479709" y="4091699"/>
                <a:ext cx="1471428"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r>
                  <a:rPr lang="fr-FR" dirty="0" smtClean="0">
                    <a:solidFill>
                      <a:schemeClr val="accent1"/>
                    </a:solidFill>
                    <a:latin typeface="Calibri" panose="020F0502020204030204" pitchFamily="34" charset="0"/>
                    <a:sym typeface="Symbol" panose="05050102010706020507" pitchFamily="18" charset="2"/>
                  </a:rPr>
                  <a:t> + duration</a:t>
                </a:r>
                <a:endParaRPr lang="fr-FR" dirty="0">
                  <a:solidFill>
                    <a:schemeClr val="accent1"/>
                  </a:solidFill>
                </a:endParaRPr>
              </a:p>
            </p:txBody>
          </p:sp>
        </p:grpSp>
        <p:sp>
          <p:nvSpPr>
            <p:cNvPr id="8" name="Rectangle 7"/>
            <p:cNvSpPr/>
            <p:nvPr/>
          </p:nvSpPr>
          <p:spPr>
            <a:xfrm>
              <a:off x="7668372" y="4867352"/>
              <a:ext cx="845103" cy="276999"/>
            </a:xfrm>
            <a:prstGeom prst="rect">
              <a:avLst/>
            </a:prstGeom>
          </p:spPr>
          <p:txBody>
            <a:bodyPr wrap="none">
              <a:spAutoFit/>
            </a:bodyPr>
            <a:lstStyle/>
            <a:p>
              <a:r>
                <a:rPr lang="en-US" sz="1200" dirty="0"/>
                <a:t>R</a:t>
              </a:r>
              <a:r>
                <a:rPr lang="el-GR" sz="1200" dirty="0">
                  <a:sym typeface="Symbol" panose="05050102010706020507" pitchFamily="18" charset="2"/>
                </a:rPr>
                <a:t></a:t>
              </a:r>
              <a:r>
                <a:rPr lang="fr-FR" sz="1200" dirty="0">
                  <a:sym typeface="Symbol" panose="05050102010706020507" pitchFamily="18" charset="2"/>
                </a:rPr>
                <a:t> = </a:t>
              </a:r>
              <a:r>
                <a:rPr lang="en-US" sz="1200" dirty="0">
                  <a:latin typeface="Calibri" panose="020F0502020204030204" pitchFamily="34" charset="0"/>
                </a:rPr>
                <a:t>¬</a:t>
              </a:r>
              <a:r>
                <a:rPr lang="en-US" sz="1200" dirty="0"/>
                <a:t>R</a:t>
              </a:r>
              <a:r>
                <a:rPr lang="el-GR" sz="1200" dirty="0">
                  <a:sym typeface="Symbol" panose="05050102010706020507" pitchFamily="18" charset="2"/>
                </a:rPr>
                <a:t></a:t>
              </a:r>
              <a:endParaRPr lang="fr-FR" sz="1200" dirty="0"/>
            </a:p>
          </p:txBody>
        </p:sp>
      </p:grpSp>
      <p:sp>
        <p:nvSpPr>
          <p:cNvPr id="35" name="ZoneTexte 34"/>
          <p:cNvSpPr txBox="1"/>
          <p:nvPr/>
        </p:nvSpPr>
        <p:spPr>
          <a:xfrm>
            <a:off x="683073" y="1484784"/>
            <a:ext cx="5526858" cy="276999"/>
          </a:xfrm>
          <a:prstGeom prst="rect">
            <a:avLst/>
          </a:prstGeom>
          <a:noFill/>
        </p:spPr>
        <p:txBody>
          <a:bodyPr wrap="square" lIns="36000" tIns="0" rIns="36000" bIns="0" rtlCol="0">
            <a:spAutoFit/>
          </a:bodyPr>
          <a:lstStyle/>
          <a:p>
            <a:r>
              <a:rPr lang="en-US" dirty="0" smtClean="0"/>
              <a:t>R</a:t>
            </a:r>
            <a:r>
              <a:rPr lang="el-GR" dirty="0">
                <a:sym typeface="Symbol" panose="05050102010706020507" pitchFamily="18" charset="2"/>
              </a:rPr>
              <a:t></a:t>
            </a:r>
            <a:r>
              <a:rPr lang="en-US" dirty="0"/>
              <a:t> + duration </a:t>
            </a:r>
            <a:r>
              <a:rPr lang="en-US" dirty="0" smtClean="0"/>
              <a:t> :=  (</a:t>
            </a:r>
            <a:r>
              <a:rPr lang="en-US" dirty="0"/>
              <a:t>R + duration)</a:t>
            </a:r>
            <a:r>
              <a:rPr lang="el-GR" dirty="0">
                <a:sym typeface="Symbol" panose="05050102010706020507" pitchFamily="18" charset="2"/>
              </a:rPr>
              <a:t></a:t>
            </a:r>
            <a:endParaRPr lang="en-US" sz="1600" dirty="0" smtClean="0"/>
          </a:p>
        </p:txBody>
      </p:sp>
      <p:sp>
        <p:nvSpPr>
          <p:cNvPr id="36" name="ZoneTexte 35"/>
          <p:cNvSpPr txBox="1"/>
          <p:nvPr/>
        </p:nvSpPr>
        <p:spPr>
          <a:xfrm>
            <a:off x="683073" y="2339315"/>
            <a:ext cx="5526858" cy="276999"/>
          </a:xfrm>
          <a:prstGeom prst="rect">
            <a:avLst/>
          </a:prstGeom>
          <a:noFill/>
        </p:spPr>
        <p:txBody>
          <a:bodyPr wrap="square" lIns="36000" tIns="0" rIns="36000" bIns="0" rtlCol="0">
            <a:spAutoFit/>
          </a:bodyPr>
          <a:lstStyle/>
          <a:p>
            <a:r>
              <a:rPr lang="en-US" dirty="0" smtClean="0"/>
              <a:t>duration = (</a:t>
            </a:r>
            <a:r>
              <a:rPr lang="en-US" dirty="0"/>
              <a:t>R + duration)</a:t>
            </a:r>
            <a:r>
              <a:rPr lang="el-GR" dirty="0" smtClean="0">
                <a:sym typeface="Symbol" panose="05050102010706020507" pitchFamily="18" charset="2"/>
              </a:rPr>
              <a:t></a:t>
            </a:r>
            <a:r>
              <a:rPr lang="fr-FR" dirty="0" smtClean="0">
                <a:sym typeface="Symbol" panose="05050102010706020507" pitchFamily="18" charset="2"/>
              </a:rPr>
              <a:t> </a:t>
            </a:r>
            <a:r>
              <a:rPr lang="fr-FR" sz="1600" dirty="0">
                <a:sym typeface="Symbol" panose="05050102010706020507" pitchFamily="18" charset="2"/>
              </a:rPr>
              <a:t> </a:t>
            </a:r>
            <a:r>
              <a:rPr lang="en-US" sz="1600" dirty="0"/>
              <a:t>R</a:t>
            </a:r>
            <a:r>
              <a:rPr lang="el-GR" sz="1600" dirty="0">
                <a:sym typeface="Symbol" panose="05050102010706020507" pitchFamily="18" charset="2"/>
              </a:rPr>
              <a:t></a:t>
            </a:r>
            <a:endParaRPr lang="en-US" sz="1600" dirty="0" smtClean="0"/>
          </a:p>
        </p:txBody>
      </p:sp>
      <p:sp>
        <p:nvSpPr>
          <p:cNvPr id="37" name="ZoneTexte 36"/>
          <p:cNvSpPr txBox="1"/>
          <p:nvPr/>
        </p:nvSpPr>
        <p:spPr>
          <a:xfrm>
            <a:off x="395288" y="3429000"/>
            <a:ext cx="8209226" cy="246221"/>
          </a:xfrm>
          <a:prstGeom prst="rect">
            <a:avLst/>
          </a:prstGeom>
          <a:noFill/>
        </p:spPr>
        <p:txBody>
          <a:bodyPr wrap="square" lIns="36000" tIns="0" rIns="36000" bIns="0" rtlCol="0">
            <a:spAutoFit/>
          </a:bodyPr>
          <a:lstStyle/>
          <a:p>
            <a:r>
              <a:rPr lang="fr-FR" sz="1600" dirty="0" smtClean="0"/>
              <a:t>The value of duration </a:t>
            </a:r>
            <a:r>
              <a:rPr lang="en-US" sz="1600" dirty="0" smtClean="0"/>
              <a:t>is taken </a:t>
            </a:r>
            <a:r>
              <a:rPr lang="fr-FR" sz="1600" dirty="0" smtClean="0"/>
              <a:t>at the instant of occurrence of</a:t>
            </a:r>
            <a:r>
              <a:rPr lang="en-US" sz="1600" dirty="0">
                <a:latin typeface="Calibri" panose="020F0502020204030204" pitchFamily="34" charset="0"/>
                <a:cs typeface="Calibri" panose="020F0502020204030204" pitchFamily="34" charset="0"/>
              </a:rPr>
              <a:t> R</a:t>
            </a:r>
            <a:r>
              <a:rPr lang="en-US" sz="1600" dirty="0" smtClean="0">
                <a:latin typeface="Calibri" panose="020F0502020204030204" pitchFamily="34" charset="0"/>
                <a:cs typeface="Calibri" panose="020F0502020204030204" pitchFamily="34" charset="0"/>
                <a:sym typeface="Symbol" panose="05050102010706020507" pitchFamily="18" charset="2"/>
              </a:rPr>
              <a:t>: duration := duration(</a:t>
            </a:r>
            <a:r>
              <a:rPr lang="en-US" sz="1600" dirty="0">
                <a:latin typeface="Calibri" panose="020F0502020204030204" pitchFamily="34" charset="0"/>
                <a:cs typeface="Calibri" panose="020F0502020204030204" pitchFamily="34" charset="0"/>
              </a:rPr>
              <a:t>R</a:t>
            </a:r>
            <a:r>
              <a:rPr lang="en-US" sz="1600" dirty="0">
                <a:latin typeface="Calibri" panose="020F0502020204030204" pitchFamily="34" charset="0"/>
                <a:cs typeface="Calibri" panose="020F0502020204030204" pitchFamily="34" charset="0"/>
                <a:sym typeface="Symbol" panose="05050102010706020507" pitchFamily="18" charset="2"/>
              </a:rPr>
              <a:t></a:t>
            </a:r>
            <a:r>
              <a:rPr lang="en-US" sz="1600" dirty="0" smtClean="0">
                <a:latin typeface="Calibri" panose="020F0502020204030204" pitchFamily="34" charset="0"/>
                <a:cs typeface="Calibri" panose="020F0502020204030204" pitchFamily="34" charset="0"/>
                <a:sym typeface="Symbol" panose="05050102010706020507" pitchFamily="18" charset="2"/>
              </a:rPr>
              <a:t>)</a:t>
            </a:r>
            <a:r>
              <a:rPr lang="fr-FR" sz="1600" dirty="0" smtClean="0"/>
              <a:t> </a:t>
            </a:r>
          </a:p>
        </p:txBody>
      </p:sp>
      <mc:AlternateContent xmlns:mc="http://schemas.openxmlformats.org/markup-compatibility/2006" xmlns:a14="http://schemas.microsoft.com/office/drawing/2010/main">
        <mc:Choice Requires="a14">
          <p:sp>
            <p:nvSpPr>
              <p:cNvPr id="38" name="ZoneTexte 37"/>
              <p:cNvSpPr txBox="1"/>
              <p:nvPr/>
            </p:nvSpPr>
            <p:spPr>
              <a:xfrm>
                <a:off x="125262" y="1988839"/>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sym typeface="Symbol" panose="05050102010706020507" pitchFamily="18" charset="2"/>
                  </a:rPr>
                  <a:t>Elapsed</a:t>
                </a:r>
                <a:r>
                  <a:rPr lang="fr-FR" dirty="0" smtClean="0">
                    <a:sym typeface="Symbol" panose="05050102010706020507" pitchFamily="18" charset="2"/>
                  </a:rPr>
                  <a:t> time: </a:t>
                </a:r>
                <a:r>
                  <a:rPr lang="en-US" dirty="0" smtClean="0"/>
                  <a:t>duration := R</a:t>
                </a:r>
                <a:r>
                  <a:rPr lang="en-US" baseline="-25000" dirty="0" smtClean="0"/>
                  <a:t>2</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a:t>1</a:t>
                </a:r>
                <a:r>
                  <a:rPr lang="el-GR" dirty="0" smtClean="0">
                    <a:sym typeface="Symbol" panose="05050102010706020507" pitchFamily="18" charset="2"/>
                  </a:rPr>
                  <a:t></a:t>
                </a:r>
                <a:r>
                  <a:rPr lang="fr-FR" dirty="0" smtClean="0">
                    <a:sym typeface="Symbol" panose="05050102010706020507" pitchFamily="18" charset="2"/>
                  </a:rPr>
                  <a:t> </a:t>
                </a:r>
                <a:r>
                  <a:rPr lang="en-US" sz="1600" dirty="0"/>
                  <a:t>with duration </a:t>
                </a:r>
                <a:r>
                  <a:rPr lang="en-US" sz="1600" dirty="0">
                    <a:sym typeface="Symbol" panose="05050102010706020507" pitchFamily="18" charset="2"/>
                  </a:rPr>
                  <a:t> </a:t>
                </a:r>
                <a14:m>
                  <m:oMath xmlns:m="http://schemas.openxmlformats.org/officeDocument/2006/math">
                    <m:r>
                      <a:rPr lang="en-US" sz="1600" i="1">
                        <a:latin typeface="Cambria Math" panose="02040503050406030204" pitchFamily="18" charset="0"/>
                        <a:ea typeface="Cambria Math" panose="02040503050406030204" pitchFamily="18" charset="0"/>
                        <a:sym typeface="Symbol" panose="05050102010706020507" pitchFamily="18" charset="2"/>
                      </a:rPr>
                      <m:t>ℝ</m:t>
                    </m:r>
                  </m:oMath>
                </a14:m>
                <a:r>
                  <a:rPr lang="fr-FR" sz="1600" dirty="0"/>
                  <a:t> </a:t>
                </a:r>
                <a:endParaRPr lang="en-US" sz="1600" dirty="0"/>
              </a:p>
            </p:txBody>
          </p:sp>
        </mc:Choice>
        <mc:Fallback xmlns="">
          <p:sp>
            <p:nvSpPr>
              <p:cNvPr id="38" name="ZoneTexte 37"/>
              <p:cNvSpPr txBox="1">
                <a:spLocks noRot="1" noChangeAspect="1" noMove="1" noResize="1" noEditPoints="1" noAdjustHandles="1" noChangeArrowheads="1" noChangeShapeType="1" noTextEdit="1"/>
              </p:cNvSpPr>
              <p:nvPr/>
            </p:nvSpPr>
            <p:spPr>
              <a:xfrm>
                <a:off x="125262" y="1988839"/>
                <a:ext cx="8551194" cy="276999"/>
              </a:xfrm>
              <a:prstGeom prst="rect">
                <a:avLst/>
              </a:prstGeom>
              <a:blipFill rotWithShape="0">
                <a:blip r:embed="rId3"/>
                <a:stretch>
                  <a:fillRect l="-1141" t="-28261" b="-52174"/>
                </a:stretch>
              </a:blipFill>
            </p:spPr>
            <p:txBody>
              <a:bodyPr/>
              <a:lstStyle/>
              <a:p>
                <a:r>
                  <a:rPr lang="fr-FR">
                    <a:noFill/>
                  </a:rPr>
                  <a:t> </a:t>
                </a:r>
              </a:p>
            </p:txBody>
          </p:sp>
        </mc:Fallback>
      </mc:AlternateContent>
    </p:spTree>
    <p:extLst>
      <p:ext uri="{BB962C8B-B14F-4D97-AF65-F5344CB8AC3E}">
        <p14:creationId xmlns:p14="http://schemas.microsoft.com/office/powerpoint/2010/main" val="21320958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events in the continuous clock domain</a:t>
            </a:r>
            <a:endParaRPr lang="en-US" dirty="0"/>
          </a:p>
        </p:txBody>
      </p:sp>
      <p:sp>
        <p:nvSpPr>
          <p:cNvPr id="4" name="ZoneTexte 3"/>
          <p:cNvSpPr txBox="1"/>
          <p:nvPr/>
        </p:nvSpPr>
        <p:spPr>
          <a:xfrm>
            <a:off x="125262" y="1124744"/>
            <a:ext cx="8551194" cy="2492990"/>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sym typeface="Symbol" panose="05050102010706020507" pitchFamily="18" charset="2"/>
              </a:rPr>
              <a:t>First</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endParaRPr lang="fr-FR" dirty="0" smtClean="0">
              <a:sym typeface="Symbol" panose="05050102010706020507" pitchFamily="18" charset="2"/>
            </a:endParaRPr>
          </a:p>
          <a:p>
            <a:pPr marL="285750" indent="-285750">
              <a:buClr>
                <a:schemeClr val="accent1"/>
              </a:buClr>
              <a:buFont typeface="Wingdings" panose="05000000000000000000" pitchFamily="2" charset="2"/>
              <a:buChar char="§"/>
            </a:pPr>
            <a:endParaRPr lang="fr-FR" dirty="0">
              <a:sym typeface="Symbol" panose="05050102010706020507" pitchFamily="18" charset="2"/>
            </a:endParaRPr>
          </a:p>
          <a:p>
            <a:pPr marL="285750" indent="-285750">
              <a:buClr>
                <a:schemeClr val="accent1"/>
              </a:buClr>
              <a:buFont typeface="Wingdings" panose="05000000000000000000" pitchFamily="2" charset="2"/>
              <a:buChar char="§"/>
            </a:pPr>
            <a:endParaRPr lang="fr-FR" dirty="0" smtClean="0">
              <a:sym typeface="Symbol" panose="05050102010706020507" pitchFamily="18" charset="2"/>
            </a:endParaRPr>
          </a:p>
          <a:p>
            <a:pPr marL="285750" indent="-285750">
              <a:buClr>
                <a:schemeClr val="accent1"/>
              </a:buClr>
              <a:buFont typeface="Wingdings" panose="05000000000000000000" pitchFamily="2" charset="2"/>
              <a:buChar char="§"/>
            </a:pPr>
            <a:endParaRPr lang="fr-FR" dirty="0">
              <a:sym typeface="Symbol" panose="05050102010706020507" pitchFamily="18" charset="2"/>
            </a:endParaRPr>
          </a:p>
          <a:p>
            <a:pPr marL="285750" indent="-285750">
              <a:buClr>
                <a:schemeClr val="accent1"/>
              </a:buClr>
              <a:buFont typeface="Wingdings" panose="05000000000000000000" pitchFamily="2" charset="2"/>
              <a:buChar char="§"/>
            </a:pPr>
            <a:endParaRPr lang="fr-FR" dirty="0" smtClean="0">
              <a:sym typeface="Symbol" panose="05050102010706020507" pitchFamily="18" charset="2"/>
            </a:endParaRPr>
          </a:p>
          <a:p>
            <a:pPr marL="285750" indent="-285750">
              <a:buClr>
                <a:schemeClr val="accent1"/>
              </a:buClr>
              <a:buFont typeface="Wingdings" panose="05000000000000000000" pitchFamily="2" charset="2"/>
              <a:buChar char="§"/>
            </a:pPr>
            <a:endParaRPr lang="fr-FR" dirty="0">
              <a:sym typeface="Symbol" panose="05050102010706020507" pitchFamily="18" charset="2"/>
            </a:endParaRPr>
          </a:p>
          <a:p>
            <a:pPr marL="285750" indent="-285750">
              <a:buClr>
                <a:schemeClr val="accent1"/>
              </a:buClr>
              <a:buFont typeface="Wingdings" panose="05000000000000000000" pitchFamily="2" charset="2"/>
              <a:buChar char="§"/>
            </a:pPr>
            <a:endParaRPr lang="en-US" dirty="0" smtClean="0">
              <a:sym typeface="Symbol" panose="05050102010706020507" pitchFamily="18" charset="2"/>
            </a:endParaRPr>
          </a:p>
          <a:p>
            <a:pPr marL="285750" indent="-285750">
              <a:buClr>
                <a:schemeClr val="accent1"/>
              </a:buClr>
              <a:buFont typeface="Wingdings" panose="05000000000000000000" pitchFamily="2" charset="2"/>
              <a:buChar char="§"/>
            </a:pPr>
            <a:r>
              <a:rPr lang="en-US" dirty="0" smtClean="0">
                <a:sym typeface="Symbol" panose="05050102010706020507" pitchFamily="18" charset="2"/>
              </a:rPr>
              <a:t>Definition using clocks:</a:t>
            </a:r>
          </a:p>
          <a:p>
            <a:pPr marL="285750" indent="-285750">
              <a:buClr>
                <a:schemeClr val="accent1"/>
              </a:buClr>
              <a:buFont typeface="Wingdings" panose="05000000000000000000" pitchFamily="2" charset="2"/>
              <a:buChar char="§"/>
            </a:pPr>
            <a:endParaRPr lang="fr-FR" dirty="0">
              <a:sym typeface="Symbol" panose="05050102010706020507" pitchFamily="18" charset="2"/>
            </a:endParaRPr>
          </a:p>
        </p:txBody>
      </p:sp>
      <p:grpSp>
        <p:nvGrpSpPr>
          <p:cNvPr id="18" name="Groupe 17"/>
          <p:cNvGrpSpPr/>
          <p:nvPr/>
        </p:nvGrpSpPr>
        <p:grpSpPr>
          <a:xfrm>
            <a:off x="833073" y="5157538"/>
            <a:ext cx="6840760" cy="760730"/>
            <a:chOff x="1043608" y="5373216"/>
            <a:chExt cx="6840760" cy="760730"/>
          </a:xfrm>
        </p:grpSpPr>
        <p:cxnSp>
          <p:nvCxnSpPr>
            <p:cNvPr id="5" name="Connecteur droit avec flèche 4"/>
            <p:cNvCxnSpPr/>
            <p:nvPr/>
          </p:nvCxnSpPr>
          <p:spPr>
            <a:xfrm>
              <a:off x="1043608" y="5661248"/>
              <a:ext cx="684076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2845953" y="537321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4932040"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627784" y="5764614"/>
              <a:ext cx="527709" cy="369332"/>
            </a:xfrm>
            <a:prstGeom prst="rect">
              <a:avLst/>
            </a:prstGeom>
          </p:spPr>
          <p:txBody>
            <a:bodyPr wrap="none">
              <a:spAutoFit/>
            </a:bodyPr>
            <a:lstStyle/>
            <a:p>
              <a:r>
                <a:rPr lang="fr-FR" dirty="0">
                  <a:solidFill>
                    <a:schemeClr val="tx2"/>
                  </a:solidFill>
                  <a:latin typeface="Calibri" panose="020F0502020204030204" pitchFamily="34" charset="0"/>
                  <a:sym typeface="Symbol" panose="05050102010706020507" pitchFamily="18" charset="2"/>
                </a:rPr>
                <a:t>R</a:t>
              </a:r>
              <a:r>
                <a:rPr lang="fr-FR" baseline="-25000" dirty="0" smtClean="0">
                  <a:solidFill>
                    <a:schemeClr val="tx2"/>
                  </a:solidFill>
                  <a:latin typeface="Calibri" panose="020F0502020204030204" pitchFamily="34" charset="0"/>
                  <a:sym typeface="Symbol" panose="05050102010706020507" pitchFamily="18" charset="2"/>
                </a:rPr>
                <a:t>1</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sp>
          <p:nvSpPr>
            <p:cNvPr id="13" name="Rectangle 12"/>
            <p:cNvSpPr/>
            <p:nvPr/>
          </p:nvSpPr>
          <p:spPr>
            <a:xfrm>
              <a:off x="4674597" y="5764614"/>
              <a:ext cx="527709" cy="369332"/>
            </a:xfrm>
            <a:prstGeom prst="rect">
              <a:avLst/>
            </a:prstGeom>
          </p:spPr>
          <p:txBody>
            <a:bodyPr wrap="none">
              <a:spAutoFit/>
            </a:bodyPr>
            <a:lstStyle/>
            <a:p>
              <a:r>
                <a:rPr lang="fr-FR" dirty="0">
                  <a:solidFill>
                    <a:schemeClr val="tx2"/>
                  </a:solidFill>
                  <a:latin typeface="Calibri" panose="020F0502020204030204" pitchFamily="34" charset="0"/>
                  <a:sym typeface="Symbol" panose="05050102010706020507" pitchFamily="18" charset="2"/>
                </a:rPr>
                <a:t>R</a:t>
              </a:r>
              <a:r>
                <a:rPr lang="fr-FR" baseline="-25000" dirty="0" smtClean="0">
                  <a:solidFill>
                    <a:schemeClr val="tx2"/>
                  </a:solidFill>
                  <a:latin typeface="Calibri" panose="020F0502020204030204" pitchFamily="34" charset="0"/>
                  <a:sym typeface="Symbol" panose="05050102010706020507" pitchFamily="18" charset="2"/>
                </a:rPr>
                <a:t>2</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grpSp>
      <p:grpSp>
        <p:nvGrpSpPr>
          <p:cNvPr id="22" name="Groupe 21"/>
          <p:cNvGrpSpPr/>
          <p:nvPr/>
        </p:nvGrpSpPr>
        <p:grpSpPr>
          <a:xfrm>
            <a:off x="1010969" y="1508350"/>
            <a:ext cx="4702407" cy="1190746"/>
            <a:chOff x="1111157" y="1527243"/>
            <a:chExt cx="4702407" cy="1190746"/>
          </a:xfrm>
        </p:grpSpPr>
        <p:sp>
          <p:nvSpPr>
            <p:cNvPr id="23" name="Rectangle 5"/>
            <p:cNvSpPr>
              <a:spLocks noChangeArrowheads="1"/>
            </p:cNvSpPr>
            <p:nvPr/>
          </p:nvSpPr>
          <p:spPr bwMode="auto">
            <a:xfrm>
              <a:off x="1111157" y="1894642"/>
              <a:ext cx="16701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R</a:t>
              </a:r>
              <a:r>
                <a:rPr lang="en-US" altLang="fr-FR" b="0" baseline="-25000" dirty="0" smtClean="0"/>
                <a:t>1</a:t>
              </a:r>
              <a:r>
                <a:rPr lang="el-GR" sz="2000" b="0" dirty="0" smtClean="0">
                  <a:latin typeface="Calibri" panose="020F0502020204030204" pitchFamily="34" charset="0"/>
                  <a:sym typeface="Symbol" panose="05050102010706020507" pitchFamily="18" charset="2"/>
                </a:rPr>
                <a:t></a:t>
              </a:r>
              <a:r>
                <a:rPr lang="fr-FR" sz="2000" dirty="0">
                  <a:sym typeface="Symbol" panose="05050102010706020507" pitchFamily="18" charset="2"/>
                </a:rPr>
                <a:t> </a:t>
              </a:r>
              <a:r>
                <a:rPr lang="en-US" altLang="fr-FR" sz="2000" b="0" dirty="0" smtClean="0">
                  <a:latin typeface="Calibri" panose="020F0502020204030204" pitchFamily="34" charset="0"/>
                </a:rPr>
                <a:t> R</a:t>
              </a:r>
              <a:r>
                <a:rPr lang="en-US" altLang="fr-FR" b="0" baseline="-25000" dirty="0" smtClean="0"/>
                <a:t>2</a:t>
              </a:r>
              <a:r>
                <a:rPr lang="el-G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sym typeface="Symbol" panose="05050102010706020507" pitchFamily="18" charset="2"/>
                </a:rPr>
                <a:t> :=</a:t>
              </a:r>
              <a:endParaRPr lang="en-US" altLang="fr-FR" sz="2000" b="0" dirty="0">
                <a:latin typeface="Calibri" panose="020F0502020204030204" pitchFamily="34" charset="0"/>
              </a:endParaRPr>
            </a:p>
          </p:txBody>
        </p:sp>
        <p:sp>
          <p:nvSpPr>
            <p:cNvPr id="24" name="Accolade ouvrante 23"/>
            <p:cNvSpPr/>
            <p:nvPr/>
          </p:nvSpPr>
          <p:spPr>
            <a:xfrm>
              <a:off x="2720997" y="1527243"/>
              <a:ext cx="288032" cy="1190746"/>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5" name="Rectangle 24"/>
            <p:cNvSpPr/>
            <p:nvPr/>
          </p:nvSpPr>
          <p:spPr>
            <a:xfrm>
              <a:off x="2893719" y="1725254"/>
              <a:ext cx="2919845" cy="369332"/>
            </a:xfrm>
            <a:prstGeom prst="rect">
              <a:avLst/>
            </a:prstGeom>
          </p:spPr>
          <p:txBody>
            <a:bodyPr wrap="square">
              <a:spAutoFit/>
            </a:bodyPr>
            <a:lstStyle/>
            <a:p>
              <a:r>
                <a:rPr lang="en-US" altLang="fr-FR" dirty="0" smtClean="0">
                  <a:latin typeface="Calibri" panose="020F0502020204030204" pitchFamily="34" charset="0"/>
                </a:rPr>
                <a:t>R</a:t>
              </a:r>
              <a:r>
                <a:rPr lang="en-US" altLang="fr-FR" baseline="-25000" dirty="0" smtClean="0"/>
                <a:t>1</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if </a:t>
              </a:r>
              <a:r>
                <a:rPr lang="en-US" altLang="fr-FR" dirty="0">
                  <a:latin typeface="Calibri" panose="020F0502020204030204" pitchFamily="34" charset="0"/>
                </a:rPr>
                <a:t>R</a:t>
              </a:r>
              <a:r>
                <a:rPr lang="en-US" altLang="fr-FR" baseline="-25000" dirty="0"/>
                <a:t>1</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dirty="0" smtClean="0">
                  <a:latin typeface="Calibri" panose="020F0502020204030204" pitchFamily="34" charset="0"/>
                  <a:sym typeface="Symbol" panose="05050102010706020507" pitchFamily="18" charset="2"/>
                </a:rPr>
                <a:t>occurs</a:t>
              </a:r>
              <a:r>
                <a:rPr lang="fr-FR" dirty="0" smtClean="0">
                  <a:latin typeface="Calibri" panose="020F0502020204030204" pitchFamily="34" charset="0"/>
                  <a:sym typeface="Symbol" panose="05050102010706020507" pitchFamily="18" charset="2"/>
                </a:rPr>
                <a:t> </a:t>
              </a:r>
              <a:r>
                <a:rPr lang="en-US" dirty="0" smtClean="0">
                  <a:latin typeface="Calibri" panose="020F0502020204030204" pitchFamily="34" charset="0"/>
                  <a:sym typeface="Symbol" panose="05050102010706020507" pitchFamily="18" charset="2"/>
                </a:rPr>
                <a:t>before</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endParaRPr lang="fr-FR" dirty="0"/>
            </a:p>
          </p:txBody>
        </p:sp>
        <p:sp>
          <p:nvSpPr>
            <p:cNvPr id="31" name="Rectangle 30"/>
            <p:cNvSpPr/>
            <p:nvPr/>
          </p:nvSpPr>
          <p:spPr>
            <a:xfrm>
              <a:off x="2893719" y="2163992"/>
              <a:ext cx="2919845" cy="369332"/>
            </a:xfrm>
            <a:prstGeom prst="rect">
              <a:avLst/>
            </a:prstGeom>
          </p:spPr>
          <p:txBody>
            <a:bodyPr wrap="square">
              <a:spAutoFit/>
            </a:bodyPr>
            <a:lstStyle/>
            <a:p>
              <a:r>
                <a:rPr lang="en-US" altLang="fr-FR" dirty="0" smtClean="0">
                  <a:latin typeface="Calibri" panose="020F0502020204030204" pitchFamily="34" charset="0"/>
                </a:rPr>
                <a:t>R</a:t>
              </a:r>
              <a:r>
                <a:rPr lang="en-US" altLang="fr-FR" baseline="-25000" dirty="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if </a:t>
              </a:r>
              <a:r>
                <a:rPr lang="en-US" altLang="fr-FR" dirty="0" smtClean="0">
                  <a:latin typeface="Calibri" panose="020F0502020204030204" pitchFamily="34" charset="0"/>
                </a:rPr>
                <a:t>R</a:t>
              </a:r>
              <a:r>
                <a:rPr lang="en-US" altLang="fr-FR" baseline="-25000" dirty="0" smtClean="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dirty="0" smtClean="0">
                  <a:latin typeface="Calibri" panose="020F0502020204030204" pitchFamily="34" charset="0"/>
                  <a:sym typeface="Symbol" panose="05050102010706020507" pitchFamily="18" charset="2"/>
                </a:rPr>
                <a:t>occurs</a:t>
              </a:r>
              <a:r>
                <a:rPr lang="fr-FR" dirty="0" smtClean="0">
                  <a:latin typeface="Calibri" panose="020F0502020204030204" pitchFamily="34" charset="0"/>
                  <a:sym typeface="Symbol" panose="05050102010706020507" pitchFamily="18" charset="2"/>
                </a:rPr>
                <a:t> </a:t>
              </a:r>
              <a:r>
                <a:rPr lang="en-US" dirty="0" smtClean="0">
                  <a:latin typeface="Calibri" panose="020F0502020204030204" pitchFamily="34" charset="0"/>
                  <a:sym typeface="Symbol" panose="05050102010706020507" pitchFamily="18" charset="2"/>
                </a:rPr>
                <a:t>before</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a:t>1</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endParaRPr lang="fr-FR" dirty="0"/>
            </a:p>
          </p:txBody>
        </p:sp>
      </p:grpSp>
      <p:sp>
        <p:nvSpPr>
          <p:cNvPr id="3" name="Rectangle 2"/>
          <p:cNvSpPr/>
          <p:nvPr/>
        </p:nvSpPr>
        <p:spPr>
          <a:xfrm>
            <a:off x="2148745" y="5973482"/>
            <a:ext cx="1064715" cy="307777"/>
          </a:xfrm>
          <a:prstGeom prst="rect">
            <a:avLst/>
          </a:prstGeom>
        </p:spPr>
        <p:txBody>
          <a:bodyPr wrap="none">
            <a:spAutoFit/>
          </a:bodyPr>
          <a:lstStyle/>
          <a:p>
            <a:pPr>
              <a:buClr>
                <a:schemeClr val="accent1"/>
              </a:buClr>
            </a:pPr>
            <a:r>
              <a:rPr lang="en-US" sz="1400" dirty="0">
                <a:solidFill>
                  <a:srgbClr val="FF0000"/>
                </a:solidFill>
              </a:rPr>
              <a:t>R</a:t>
            </a:r>
            <a:r>
              <a:rPr lang="en-US" sz="1400" baseline="-25000" dirty="0">
                <a:solidFill>
                  <a:srgbClr val="FF0000"/>
                </a:solidFill>
              </a:rPr>
              <a:t>1</a:t>
            </a:r>
            <a:r>
              <a:rPr lang="el-GR" sz="1400" dirty="0">
                <a:solidFill>
                  <a:srgbClr val="FF0000"/>
                </a:solidFill>
                <a:sym typeface="Symbol" panose="05050102010706020507" pitchFamily="18" charset="2"/>
              </a:rPr>
              <a:t> </a:t>
            </a:r>
            <a:r>
              <a:rPr lang="fr-FR" sz="1400" dirty="0">
                <a:solidFill>
                  <a:srgbClr val="FF0000"/>
                </a:solidFill>
                <a:sym typeface="Symbol" panose="05050102010706020507" pitchFamily="18" charset="2"/>
              </a:rPr>
              <a:t>  </a:t>
            </a:r>
            <a:r>
              <a:rPr lang="en-US" sz="1400" dirty="0">
                <a:solidFill>
                  <a:srgbClr val="FF0000"/>
                </a:solidFill>
              </a:rPr>
              <a:t>R</a:t>
            </a:r>
            <a:r>
              <a:rPr lang="en-US" sz="1400" baseline="-25000" dirty="0">
                <a:solidFill>
                  <a:srgbClr val="FF0000"/>
                </a:solidFill>
              </a:rPr>
              <a:t>2</a:t>
            </a:r>
            <a:r>
              <a:rPr lang="el-GR" sz="1400" dirty="0">
                <a:solidFill>
                  <a:srgbClr val="FF0000"/>
                </a:solidFill>
                <a:sym typeface="Symbol" panose="05050102010706020507" pitchFamily="18" charset="2"/>
              </a:rPr>
              <a:t></a:t>
            </a:r>
            <a:endParaRPr lang="fr-FR" sz="1400" dirty="0">
              <a:solidFill>
                <a:srgbClr val="FF0000"/>
              </a:solidFill>
              <a:sym typeface="Symbol" panose="05050102010706020507" pitchFamily="18" charset="2"/>
            </a:endParaRPr>
          </a:p>
        </p:txBody>
      </p:sp>
      <p:sp>
        <p:nvSpPr>
          <p:cNvPr id="32" name="Rectangle 5"/>
          <p:cNvSpPr>
            <a:spLocks noChangeArrowheads="1"/>
          </p:cNvSpPr>
          <p:nvPr/>
        </p:nvSpPr>
        <p:spPr bwMode="auto">
          <a:xfrm>
            <a:off x="1010969" y="3490194"/>
            <a:ext cx="38525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R</a:t>
            </a:r>
            <a:r>
              <a:rPr lang="en-US" altLang="fr-FR" b="0" baseline="-25000" dirty="0" smtClean="0"/>
              <a:t>1</a:t>
            </a:r>
            <a:r>
              <a:rPr lang="el-GR" sz="2000" b="0" dirty="0" smtClean="0">
                <a:latin typeface="Calibri" panose="020F0502020204030204" pitchFamily="34" charset="0"/>
                <a:sym typeface="Symbol" panose="05050102010706020507" pitchFamily="18" charset="2"/>
              </a:rPr>
              <a:t></a:t>
            </a:r>
            <a:r>
              <a:rPr lang="fr-FR" sz="2000" b="0" dirty="0">
                <a:sym typeface="Symbol" panose="05050102010706020507" pitchFamily="18" charset="2"/>
              </a:rPr>
              <a:t> </a:t>
            </a:r>
            <a:r>
              <a:rPr lang="en-US" altLang="fr-FR" sz="2000" b="0" dirty="0" smtClean="0">
                <a:latin typeface="Calibri" panose="020F0502020204030204" pitchFamily="34" charset="0"/>
              </a:rPr>
              <a:t> R</a:t>
            </a:r>
            <a:r>
              <a:rPr lang="en-US" altLang="fr-FR" b="0" baseline="-25000" dirty="0" smtClean="0"/>
              <a:t>2</a:t>
            </a:r>
            <a:r>
              <a:rPr lang="el-G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sym typeface="Symbol" panose="05050102010706020507" pitchFamily="18" charset="2"/>
              </a:rPr>
              <a:t> :=  </a:t>
            </a:r>
            <a:r>
              <a:rPr lang="en-US"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R1</a:t>
            </a:r>
            <a:r>
              <a:rPr lang="el-GR" sz="2000" b="0" dirty="0" smtClean="0">
                <a:latin typeface="Calibri" panose="020F0502020204030204" pitchFamily="34" charset="0"/>
                <a:sym typeface="Symbol" panose="05050102010706020507" pitchFamily="18" charset="2"/>
              </a:rPr>
              <a:t></a:t>
            </a:r>
            <a:r>
              <a:rPr lang="fr-FR" sz="2000" b="0" dirty="0" smtClean="0">
                <a:latin typeface="Calibri" panose="020F0502020204030204" pitchFamily="34" charset="0"/>
                <a:sym typeface="Symbol" panose="05050102010706020507" pitchFamily="18" charset="2"/>
              </a:rPr>
              <a:t> </a:t>
            </a:r>
            <a:r>
              <a:rPr lang="en-US" altLang="fr-FR" sz="2000" b="0" dirty="0">
                <a:latin typeface="Calibri" panose="020F0502020204030204" pitchFamily="34" charset="0"/>
              </a:rPr>
              <a:t>R2</a:t>
            </a:r>
            <a:r>
              <a:rPr lang="el-GR" sz="2000" b="0" dirty="0">
                <a:latin typeface="Calibri" panose="020F0502020204030204" pitchFamily="34" charset="0"/>
                <a:sym typeface="Symbol" panose="05050102010706020507" pitchFamily="18" charset="2"/>
              </a:rPr>
              <a:t></a:t>
            </a:r>
            <a:r>
              <a:rPr lang="en-US" sz="2000" b="0" dirty="0">
                <a:latin typeface="Calibri" panose="020F0502020204030204" pitchFamily="34" charset="0"/>
                <a:sym typeface="Symbol" panose="05050102010706020507" pitchFamily="18" charset="2"/>
              </a:rPr>
              <a:t>)( </a:t>
            </a:r>
            <a:r>
              <a:rPr lang="en-US" sz="2000" b="0" dirty="0" smtClean="0">
                <a:latin typeface="Calibri" panose="020F0502020204030204" pitchFamily="34" charset="0"/>
                <a:sym typeface="Symbol" panose="05050102010706020507" pitchFamily="18" charset="2"/>
              </a:rPr>
              <a:t>== </a:t>
            </a:r>
            <a:r>
              <a:rPr lang="en-US" sz="2000" b="0" dirty="0">
                <a:latin typeface="Calibri" panose="020F0502020204030204" pitchFamily="34" charset="0"/>
                <a:sym typeface="Symbol" panose="05050102010706020507" pitchFamily="18" charset="2"/>
              </a:rPr>
              <a:t>1</a:t>
            </a:r>
            <a:r>
              <a:rPr lang="en-US" sz="2000" b="0" dirty="0" smtClean="0">
                <a:latin typeface="Calibri" panose="020F0502020204030204" pitchFamily="34" charset="0"/>
                <a:sym typeface="Symbol" panose="05050102010706020507" pitchFamily="18" charset="2"/>
              </a:rPr>
              <a:t>) </a:t>
            </a:r>
            <a:endParaRPr lang="fr-FR" sz="2000" b="0" dirty="0">
              <a:latin typeface="Calibri" panose="020F0502020204030204" pitchFamily="34" charset="0"/>
            </a:endParaRPr>
          </a:p>
        </p:txBody>
      </p:sp>
    </p:spTree>
    <p:extLst>
      <p:ext uri="{BB962C8B-B14F-4D97-AF65-F5344CB8AC3E}">
        <p14:creationId xmlns:p14="http://schemas.microsoft.com/office/powerpoint/2010/main" val="37477873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events in the continuous clock domain</a:t>
            </a:r>
            <a:endParaRPr lang="en-US" dirty="0"/>
          </a:p>
        </p:txBody>
      </p:sp>
      <p:sp>
        <p:nvSpPr>
          <p:cNvPr id="4" name="ZoneTexte 3"/>
          <p:cNvSpPr txBox="1"/>
          <p:nvPr/>
        </p:nvSpPr>
        <p:spPr>
          <a:xfrm>
            <a:off x="125262" y="1124744"/>
            <a:ext cx="8551194" cy="1107996"/>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sym typeface="Symbol" panose="05050102010706020507" pitchFamily="18" charset="2"/>
              </a:rPr>
              <a:t>Strictly before</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a:t>
            </a:r>
          </a:p>
          <a:p>
            <a:pPr marL="285750" indent="-285750">
              <a:buClr>
                <a:schemeClr val="accent1"/>
              </a:buClr>
              <a:buFont typeface="Wingdings" panose="05000000000000000000" pitchFamily="2" charset="2"/>
              <a:buChar char="§"/>
            </a:pPr>
            <a:endParaRPr lang="fr-FR" dirty="0">
              <a:sym typeface="Symbol" panose="05050102010706020507" pitchFamily="18" charset="2"/>
            </a:endParaRPr>
          </a:p>
          <a:p>
            <a:pPr marL="285750" indent="-285750">
              <a:buClr>
                <a:schemeClr val="accent1"/>
              </a:buClr>
              <a:buFont typeface="Wingdings" panose="05000000000000000000" pitchFamily="2" charset="2"/>
              <a:buChar char="§"/>
            </a:pPr>
            <a:r>
              <a:rPr lang="en-US" dirty="0" smtClean="0">
                <a:sym typeface="Symbol" panose="05050102010706020507" pitchFamily="18" charset="2"/>
              </a:rPr>
              <a:t>The value of </a:t>
            </a:r>
            <a:r>
              <a:rPr lang="en-US" dirty="0"/>
              <a:t>R</a:t>
            </a:r>
            <a:r>
              <a:rPr lang="en-US" baseline="-25000" dirty="0"/>
              <a:t>1</a:t>
            </a:r>
            <a:r>
              <a:rPr lang="el-GR" dirty="0">
                <a:sym typeface="Symbol" panose="05050102010706020507" pitchFamily="18" charset="2"/>
              </a:rPr>
              <a:t> </a:t>
            </a:r>
            <a:r>
              <a:rPr lang="fr-FR" dirty="0">
                <a:sym typeface="Symbol" panose="05050102010706020507" pitchFamily="18" charset="2"/>
              </a:rPr>
              <a:t>  </a:t>
            </a:r>
            <a:r>
              <a:rPr lang="en-US" dirty="0"/>
              <a:t>R</a:t>
            </a:r>
            <a:r>
              <a:rPr lang="en-US" baseline="-25000" dirty="0"/>
              <a:t>2</a:t>
            </a:r>
            <a:r>
              <a:rPr lang="el-GR" dirty="0">
                <a:sym typeface="Symbol" panose="05050102010706020507" pitchFamily="18" charset="2"/>
              </a:rPr>
              <a:t> </a:t>
            </a:r>
            <a:r>
              <a:rPr lang="en-US" dirty="0" smtClean="0">
                <a:sym typeface="Symbol" panose="05050102010706020507" pitchFamily="18" charset="2"/>
              </a:rPr>
              <a:t>is decided at time instants when</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or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have </a:t>
            </a:r>
            <a:r>
              <a:rPr lang="en-US" dirty="0" smtClean="0">
                <a:sym typeface="Symbol" panose="05050102010706020507" pitchFamily="18" charset="2"/>
              </a:rPr>
              <a:t>occurred. </a:t>
            </a:r>
            <a:r>
              <a:rPr lang="fr-FR" dirty="0" smtClean="0">
                <a:sym typeface="Symbol" panose="05050102010706020507" pitchFamily="18" charset="2"/>
              </a:rPr>
              <a:t>If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and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have </a:t>
            </a:r>
            <a:r>
              <a:rPr lang="en-US" dirty="0" smtClean="0">
                <a:sym typeface="Symbol" panose="05050102010706020507" pitchFamily="18" charset="2"/>
              </a:rPr>
              <a:t>occurred, then </a:t>
            </a:r>
            <a:r>
              <a:rPr lang="en-US" dirty="0" smtClean="0"/>
              <a:t>R</a:t>
            </a:r>
            <a:r>
              <a:rPr lang="en-US" baseline="-25000" dirty="0" smtClean="0"/>
              <a:t>1</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  </a:t>
            </a:r>
            <a:r>
              <a:rPr lang="en-US" dirty="0" smtClean="0"/>
              <a:t>R</a:t>
            </a:r>
            <a:r>
              <a:rPr lang="en-US" baseline="-25000" dirty="0" smtClean="0"/>
              <a:t>2</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 0   </a:t>
            </a:r>
            <a:endParaRPr lang="en-US" sz="1600" dirty="0"/>
          </a:p>
        </p:txBody>
      </p:sp>
      <p:grpSp>
        <p:nvGrpSpPr>
          <p:cNvPr id="18" name="Groupe 17"/>
          <p:cNvGrpSpPr/>
          <p:nvPr/>
        </p:nvGrpSpPr>
        <p:grpSpPr>
          <a:xfrm>
            <a:off x="1043608" y="4508774"/>
            <a:ext cx="6840760" cy="1625172"/>
            <a:chOff x="1043608" y="4508774"/>
            <a:chExt cx="6840760" cy="1625172"/>
          </a:xfrm>
        </p:grpSpPr>
        <p:sp>
          <p:nvSpPr>
            <p:cNvPr id="20" name="Rectangle 19"/>
            <p:cNvSpPr/>
            <p:nvPr/>
          </p:nvSpPr>
          <p:spPr>
            <a:xfrm>
              <a:off x="4938451" y="4509117"/>
              <a:ext cx="2873909" cy="1151785"/>
            </a:xfrm>
            <a:prstGeom prst="rect">
              <a:avLst/>
            </a:prstGeom>
            <a:pattFill prst="ltDnDiag">
              <a:fgClr>
                <a:schemeClr val="accent4">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14" name="Rectangle 13"/>
            <p:cNvSpPr/>
            <p:nvPr/>
          </p:nvSpPr>
          <p:spPr>
            <a:xfrm>
              <a:off x="1043608" y="4509118"/>
              <a:ext cx="1802345" cy="1151785"/>
            </a:xfrm>
            <a:prstGeom prst="rect">
              <a:avLst/>
            </a:prstGeom>
            <a:pattFill prst="ltDn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cxnSp>
          <p:nvCxnSpPr>
            <p:cNvPr id="5" name="Connecteur droit avec flèche 4"/>
            <p:cNvCxnSpPr/>
            <p:nvPr/>
          </p:nvCxnSpPr>
          <p:spPr>
            <a:xfrm>
              <a:off x="1043608" y="5661248"/>
              <a:ext cx="684076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2845953"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4932040"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627784" y="5764614"/>
              <a:ext cx="527709"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fr-FR" baseline="-25000" dirty="0" smtClean="0">
                  <a:solidFill>
                    <a:schemeClr val="accent1"/>
                  </a:solidFill>
                  <a:latin typeface="Calibri" panose="020F0502020204030204" pitchFamily="34" charset="0"/>
                  <a:sym typeface="Symbol" panose="05050102010706020507" pitchFamily="18" charset="2"/>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13" name="Rectangle 12"/>
            <p:cNvSpPr/>
            <p:nvPr/>
          </p:nvSpPr>
          <p:spPr>
            <a:xfrm>
              <a:off x="4674597" y="5764614"/>
              <a:ext cx="527709"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fr-FR" baseline="-25000" dirty="0" smtClean="0">
                  <a:solidFill>
                    <a:schemeClr val="accent1"/>
                  </a:solidFill>
                  <a:latin typeface="Calibri" panose="020F0502020204030204" pitchFamily="34" charset="0"/>
                  <a:sym typeface="Symbol" panose="05050102010706020507" pitchFamily="18" charset="2"/>
                </a:rPr>
                <a:t>2</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7" name="Connecteur droit 6"/>
            <p:cNvCxnSpPr/>
            <p:nvPr/>
          </p:nvCxnSpPr>
          <p:spPr>
            <a:xfrm flipV="1">
              <a:off x="2845953" y="4509120"/>
              <a:ext cx="0" cy="115212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43608" y="4825858"/>
              <a:ext cx="1620957"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en-US" sz="1200" dirty="0">
                  <a:latin typeface="Calibri" panose="020F0502020204030204" pitchFamily="34" charset="0"/>
                </a:rPr>
                <a:t>undecided</a:t>
              </a:r>
              <a:endParaRPr lang="en-US" sz="1200" dirty="0"/>
            </a:p>
          </p:txBody>
        </p:sp>
        <p:sp>
          <p:nvSpPr>
            <p:cNvPr id="17" name="Rectangle 16"/>
            <p:cNvSpPr/>
            <p:nvPr/>
          </p:nvSpPr>
          <p:spPr>
            <a:xfrm>
              <a:off x="2990233" y="4827167"/>
              <a:ext cx="1776448"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en-US" sz="1200" dirty="0" smtClean="0">
                  <a:sym typeface="Symbol" panose="05050102010706020507" pitchFamily="18" charset="2"/>
                </a:rPr>
                <a:t>true or false</a:t>
              </a:r>
              <a:endParaRPr lang="en-US" sz="1200" dirty="0"/>
            </a:p>
          </p:txBody>
        </p:sp>
        <p:cxnSp>
          <p:nvCxnSpPr>
            <p:cNvPr id="21" name="Connecteur droit 20"/>
            <p:cNvCxnSpPr/>
            <p:nvPr/>
          </p:nvCxnSpPr>
          <p:spPr>
            <a:xfrm flipV="1">
              <a:off x="4932040" y="4508774"/>
              <a:ext cx="0" cy="1152128"/>
            </a:xfrm>
            <a:prstGeom prst="line">
              <a:avLst/>
            </a:prstGeom>
            <a:ln>
              <a:solidFill>
                <a:schemeClr val="accent4">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202306" y="4825858"/>
              <a:ext cx="2135521"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a:sym typeface="Symbol" panose="05050102010706020507" pitchFamily="18" charset="2"/>
                </a:rPr>
                <a:t></a:t>
              </a:r>
              <a:r>
                <a:rPr lang="fr-FR" sz="1200" dirty="0">
                  <a:sym typeface="Symbol" panose="05050102010706020507" pitchFamily="18" charset="2"/>
                </a:rPr>
                <a:t> =  </a:t>
              </a:r>
              <a:r>
                <a:rPr lang="en-US" sz="1200" dirty="0"/>
                <a:t>R</a:t>
              </a:r>
              <a:r>
                <a:rPr lang="en-US" sz="1200" baseline="-25000" dirty="0"/>
                <a:t>2</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1</a:t>
              </a:r>
              <a:r>
                <a:rPr lang="el-GR" sz="1200" dirty="0">
                  <a:sym typeface="Symbol" panose="05050102010706020507" pitchFamily="18" charset="2"/>
                </a:rPr>
                <a:t></a:t>
              </a:r>
              <a:r>
                <a:rPr lang="fr-FR" sz="1200" dirty="0">
                  <a:sym typeface="Symbol" panose="05050102010706020507" pitchFamily="18" charset="2"/>
                </a:rPr>
                <a:t>  0 </a:t>
              </a:r>
              <a:endParaRPr lang="fr-FR" sz="1200" dirty="0"/>
            </a:p>
          </p:txBody>
        </p:sp>
      </p:grpSp>
      <p:grpSp>
        <p:nvGrpSpPr>
          <p:cNvPr id="22" name="Groupe 21"/>
          <p:cNvGrpSpPr/>
          <p:nvPr/>
        </p:nvGrpSpPr>
        <p:grpSpPr>
          <a:xfrm>
            <a:off x="536353" y="2542002"/>
            <a:ext cx="7918213" cy="1190746"/>
            <a:chOff x="1354934" y="1527243"/>
            <a:chExt cx="7918213" cy="1190746"/>
          </a:xfrm>
        </p:grpSpPr>
        <p:sp>
          <p:nvSpPr>
            <p:cNvPr id="23" name="Rectangle 5"/>
            <p:cNvSpPr>
              <a:spLocks noChangeArrowheads="1"/>
            </p:cNvSpPr>
            <p:nvPr/>
          </p:nvSpPr>
          <p:spPr bwMode="auto">
            <a:xfrm>
              <a:off x="1354934" y="1898578"/>
              <a:ext cx="15153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R</a:t>
              </a:r>
              <a:r>
                <a:rPr lang="en-US" altLang="fr-FR" b="0" baseline="-25000" dirty="0" smtClean="0"/>
                <a:t>1</a:t>
              </a:r>
              <a:r>
                <a:rPr lang="el-G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R</a:t>
              </a:r>
              <a:r>
                <a:rPr lang="en-US" altLang="fr-FR" b="0" baseline="-25000" dirty="0" smtClean="0"/>
                <a:t>2</a:t>
              </a:r>
              <a:r>
                <a:rPr lang="el-G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sym typeface="Symbol" panose="05050102010706020507" pitchFamily="18" charset="2"/>
                </a:rPr>
                <a:t> :=</a:t>
              </a:r>
              <a:endParaRPr lang="en-US" altLang="fr-FR" sz="2000" b="0" dirty="0">
                <a:latin typeface="Calibri" panose="020F0502020204030204" pitchFamily="34" charset="0"/>
              </a:endParaRPr>
            </a:p>
          </p:txBody>
        </p:sp>
        <p:sp>
          <p:nvSpPr>
            <p:cNvPr id="24" name="Accolade ouvrante 23"/>
            <p:cNvSpPr/>
            <p:nvPr/>
          </p:nvSpPr>
          <p:spPr>
            <a:xfrm>
              <a:off x="2720997" y="1527243"/>
              <a:ext cx="288032" cy="1190746"/>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5" name="Rectangle 24"/>
            <p:cNvSpPr/>
            <p:nvPr/>
          </p:nvSpPr>
          <p:spPr>
            <a:xfrm>
              <a:off x="2893720" y="1725254"/>
              <a:ext cx="2460490"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 </a:t>
              </a:r>
              <a:r>
                <a:rPr lang="en-US" alt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1</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a:latin typeface="Calibri" panose="020F0502020204030204" pitchFamily="34" charset="0"/>
                </a:rPr>
                <a:t>R</a:t>
              </a:r>
              <a:r>
                <a:rPr lang="en-US" altLang="fr-FR" baseline="-25000" dirty="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  </a:t>
              </a:r>
              <a:r>
                <a:rPr lang="en-US" altLang="fr-FR" dirty="0" smtClean="0">
                  <a:latin typeface="Calibri" panose="020F0502020204030204" pitchFamily="34" charset="0"/>
                  <a:sym typeface="Symbol" panose="05050102010706020507" pitchFamily="18" charset="2"/>
                </a:rPr>
                <a:t>[</a:t>
              </a:r>
              <a:endParaRPr lang="fr-FR" dirty="0"/>
            </a:p>
          </p:txBody>
        </p:sp>
        <p:sp>
          <p:nvSpPr>
            <p:cNvPr id="26" name="Rectangle 25"/>
            <p:cNvSpPr/>
            <p:nvPr/>
          </p:nvSpPr>
          <p:spPr>
            <a:xfrm>
              <a:off x="5652091" y="1546344"/>
              <a:ext cx="3621056" cy="369332"/>
            </a:xfrm>
            <a:prstGeom prst="rect">
              <a:avLst/>
            </a:prstGeom>
          </p:spPr>
          <p:txBody>
            <a:bodyPr wrap="none">
              <a:spAutoFit/>
            </a:bodyPr>
            <a:lstStyle/>
            <a:p>
              <a:r>
                <a:rPr lang="en-US" altLang="fr-FR" dirty="0">
                  <a:latin typeface="Calibri" panose="020F0502020204030204" pitchFamily="34" charset="0"/>
                  <a:sym typeface="Symbol" panose="05050102010706020507" pitchFamily="18" charset="2"/>
                </a:rPr>
                <a:t>true </a:t>
              </a:r>
              <a:r>
                <a:rPr lang="en-US" altLang="fr-FR" dirty="0" smtClean="0">
                  <a:latin typeface="Calibri" panose="020F0502020204030204" pitchFamily="34" charset="0"/>
                  <a:sym typeface="Symbol" panose="05050102010706020507" pitchFamily="18" charset="2"/>
                </a:rPr>
                <a:t>if R</a:t>
              </a:r>
              <a:r>
                <a:rPr lang="en-US" altLang="fr-FR" baseline="-25000" dirty="0" smtClean="0">
                  <a:sym typeface="Symbol" panose="05050102010706020507" pitchFamily="18" charset="2"/>
                </a:rPr>
                <a:t>1</a:t>
              </a:r>
              <a:r>
                <a:rPr lang="en-US" altLang="fr-FR" dirty="0" smtClean="0">
                  <a:latin typeface="Calibri" panose="020F0502020204030204" pitchFamily="34" charset="0"/>
                  <a:sym typeface="Symbol" panose="05050102010706020507" pitchFamily="18" charset="2"/>
                </a:rPr>
                <a:t> occurs strictly before </a:t>
              </a:r>
              <a:r>
                <a:rPr lang="en-US" altLang="fr-FR" dirty="0">
                  <a:latin typeface="Calibri" panose="020F0502020204030204" pitchFamily="34" charset="0"/>
                </a:rPr>
                <a:t>R</a:t>
              </a:r>
              <a:r>
                <a:rPr lang="en-US" altLang="fr-FR" baseline="-25000" dirty="0"/>
                <a:t>2</a:t>
              </a:r>
              <a:r>
                <a:rPr lang="el-GR" dirty="0">
                  <a:latin typeface="Calibri" panose="020F0502020204030204" pitchFamily="34" charset="0"/>
                  <a:sym typeface="Symbol" panose="05050102010706020507" pitchFamily="18" charset="2"/>
                </a:rPr>
                <a:t></a:t>
              </a:r>
              <a:r>
                <a:rPr lang="en-US" altLang="fr-FR" dirty="0" smtClean="0">
                  <a:latin typeface="Calibri" panose="020F0502020204030204" pitchFamily="34" charset="0"/>
                  <a:sym typeface="Symbol" panose="05050102010706020507" pitchFamily="18" charset="2"/>
                </a:rPr>
                <a:t> </a:t>
              </a:r>
              <a:endParaRPr lang="fr-FR" dirty="0"/>
            </a:p>
          </p:txBody>
        </p:sp>
        <p:sp>
          <p:nvSpPr>
            <p:cNvPr id="27" name="Accolade ouvrante 26"/>
            <p:cNvSpPr/>
            <p:nvPr/>
          </p:nvSpPr>
          <p:spPr>
            <a:xfrm>
              <a:off x="5326131" y="1565103"/>
              <a:ext cx="288032" cy="714621"/>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8" name="Rectangle 27"/>
            <p:cNvSpPr/>
            <p:nvPr/>
          </p:nvSpPr>
          <p:spPr>
            <a:xfrm>
              <a:off x="5650167" y="1918897"/>
              <a:ext cx="1665777" cy="369332"/>
            </a:xfrm>
            <a:prstGeom prst="rect">
              <a:avLst/>
            </a:prstGeom>
          </p:spPr>
          <p:txBody>
            <a:bodyPr wrap="none">
              <a:spAutoFit/>
            </a:bodyPr>
            <a:lstStyle/>
            <a:p>
              <a:r>
                <a:rPr lang="en-US" altLang="fr-FR" dirty="0" smtClean="0">
                  <a:latin typeface="Calibri" panose="020F0502020204030204" pitchFamily="34" charset="0"/>
                  <a:sym typeface="Symbol" panose="05050102010706020507" pitchFamily="18" charset="2"/>
                </a:rPr>
                <a:t>false otherwise </a:t>
              </a:r>
              <a:endParaRPr lang="fr-FR" dirty="0"/>
            </a:p>
          </p:txBody>
        </p:sp>
        <p:sp>
          <p:nvSpPr>
            <p:cNvPr id="29" name="Rectangle 28"/>
            <p:cNvSpPr/>
            <p:nvPr/>
          </p:nvSpPr>
          <p:spPr>
            <a:xfrm>
              <a:off x="2893719" y="2301317"/>
              <a:ext cx="2424487"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 </a:t>
              </a:r>
              <a:r>
                <a:rPr lang="en-US" altLang="fr-FR" dirty="0" smtClean="0">
                  <a:latin typeface="Calibri" panose="020F0502020204030204" pitchFamily="34" charset="0"/>
                  <a:sym typeface="Symbol" panose="05050102010706020507" pitchFamily="18" charset="2"/>
                </a:rPr>
                <a:t>[ - , </a:t>
              </a:r>
              <a:r>
                <a:rPr lang="en-US" altLang="fr-FR" dirty="0">
                  <a:latin typeface="Calibri" panose="020F0502020204030204" pitchFamily="34" charset="0"/>
                </a:rPr>
                <a:t>R</a:t>
              </a:r>
              <a:r>
                <a:rPr lang="en-US" altLang="fr-FR" baseline="-25000" dirty="0"/>
                <a:t>1</a:t>
              </a:r>
              <a:r>
                <a:rPr lang="el-GR" dirty="0" smtClean="0">
                  <a:latin typeface="Calibri" panose="020F0502020204030204" pitchFamily="34" charset="0"/>
                  <a:sym typeface="Symbol" panose="05050102010706020507" pitchFamily="18" charset="2"/>
                </a:rPr>
                <a:t></a:t>
              </a:r>
              <a:r>
                <a:rPr lang="el-GR" dirty="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sym typeface="Symbol" panose="05050102010706020507" pitchFamily="18" charset="2"/>
                </a:rPr>
                <a:t>[ </a:t>
              </a:r>
              <a:endParaRPr lang="fr-FR" dirty="0"/>
            </a:p>
          </p:txBody>
        </p:sp>
        <p:sp>
          <p:nvSpPr>
            <p:cNvPr id="30" name="Rectangle 29"/>
            <p:cNvSpPr/>
            <p:nvPr/>
          </p:nvSpPr>
          <p:spPr>
            <a:xfrm>
              <a:off x="5307672" y="2321270"/>
              <a:ext cx="1175322" cy="369332"/>
            </a:xfrm>
            <a:prstGeom prst="rect">
              <a:avLst/>
            </a:prstGeom>
          </p:spPr>
          <p:txBody>
            <a:bodyPr wrap="none">
              <a:spAutoFit/>
            </a:bodyPr>
            <a:lstStyle/>
            <a:p>
              <a:r>
                <a:rPr lang="en-US" dirty="0" smtClean="0">
                  <a:latin typeface="Calibri" panose="020F0502020204030204" pitchFamily="34" charset="0"/>
                </a:rPr>
                <a:t>undecided</a:t>
              </a:r>
              <a:endParaRPr lang="fr-FR" dirty="0">
                <a:latin typeface="Calibri" panose="020F0502020204030204" pitchFamily="34" charset="0"/>
              </a:endParaRPr>
            </a:p>
          </p:txBody>
        </p:sp>
      </p:grpSp>
    </p:spTree>
    <p:extLst>
      <p:ext uri="{BB962C8B-B14F-4D97-AF65-F5344CB8AC3E}">
        <p14:creationId xmlns:p14="http://schemas.microsoft.com/office/powerpoint/2010/main" val="27177076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events in the continuous clock domain</a:t>
            </a:r>
            <a:endParaRPr lang="en-US" dirty="0"/>
          </a:p>
        </p:txBody>
      </p:sp>
      <p:sp>
        <p:nvSpPr>
          <p:cNvPr id="4" name="ZoneTexte 3"/>
          <p:cNvSpPr txBox="1"/>
          <p:nvPr/>
        </p:nvSpPr>
        <p:spPr>
          <a:xfrm>
            <a:off x="125262" y="1124744"/>
            <a:ext cx="8551194" cy="1107996"/>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a:sym typeface="Symbol" panose="05050102010706020507" pitchFamily="18" charset="2"/>
              </a:rPr>
              <a:t>B</a:t>
            </a:r>
            <a:r>
              <a:rPr lang="en-US" dirty="0" smtClean="0">
                <a:sym typeface="Symbol" panose="05050102010706020507" pitchFamily="18" charset="2"/>
              </a:rPr>
              <a:t>efore</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 </a:t>
            </a:r>
            <a:r>
              <a:rPr lang="fr-FR" dirty="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a:t>
            </a:r>
          </a:p>
          <a:p>
            <a:pPr marL="285750" indent="-285750">
              <a:buClr>
                <a:schemeClr val="accent1"/>
              </a:buClr>
              <a:buFont typeface="Wingdings" panose="05000000000000000000" pitchFamily="2" charset="2"/>
              <a:buChar char="§"/>
            </a:pPr>
            <a:endParaRPr lang="fr-FR" dirty="0">
              <a:sym typeface="Symbol" panose="05050102010706020507" pitchFamily="18" charset="2"/>
            </a:endParaRPr>
          </a:p>
          <a:p>
            <a:pPr marL="285750" indent="-285750">
              <a:buClr>
                <a:schemeClr val="accent1"/>
              </a:buClr>
              <a:buFont typeface="Wingdings" panose="05000000000000000000" pitchFamily="2" charset="2"/>
              <a:buChar char="§"/>
            </a:pPr>
            <a:r>
              <a:rPr lang="en-US" dirty="0" smtClean="0">
                <a:sym typeface="Symbol" panose="05050102010706020507" pitchFamily="18" charset="2"/>
              </a:rPr>
              <a:t>The value of </a:t>
            </a:r>
            <a:r>
              <a:rPr lang="en-US" dirty="0"/>
              <a:t>R</a:t>
            </a:r>
            <a:r>
              <a:rPr lang="en-US" baseline="-25000" dirty="0"/>
              <a:t>1</a:t>
            </a:r>
            <a:r>
              <a:rPr lang="el-GR" dirty="0">
                <a:sym typeface="Symbol" panose="05050102010706020507" pitchFamily="18" charset="2"/>
              </a:rPr>
              <a:t> </a:t>
            </a:r>
            <a:r>
              <a:rPr lang="fr-FR" dirty="0">
                <a:sym typeface="Symbol" panose="05050102010706020507" pitchFamily="18" charset="2"/>
              </a:rPr>
              <a:t>  </a:t>
            </a:r>
            <a:r>
              <a:rPr lang="en-US" dirty="0"/>
              <a:t>R</a:t>
            </a:r>
            <a:r>
              <a:rPr lang="en-US" baseline="-25000" dirty="0"/>
              <a:t>2</a:t>
            </a:r>
            <a:r>
              <a:rPr lang="el-GR" dirty="0">
                <a:sym typeface="Symbol" panose="05050102010706020507" pitchFamily="18" charset="2"/>
              </a:rPr>
              <a:t> </a:t>
            </a:r>
            <a:r>
              <a:rPr lang="en-US" dirty="0" smtClean="0">
                <a:sym typeface="Symbol" panose="05050102010706020507" pitchFamily="18" charset="2"/>
              </a:rPr>
              <a:t>is decided at time instants when</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or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have </a:t>
            </a:r>
            <a:r>
              <a:rPr lang="en-US" dirty="0" smtClean="0">
                <a:sym typeface="Symbol" panose="05050102010706020507" pitchFamily="18" charset="2"/>
              </a:rPr>
              <a:t>occurred. </a:t>
            </a:r>
            <a:r>
              <a:rPr lang="fr-FR" dirty="0" smtClean="0">
                <a:sym typeface="Symbol" panose="05050102010706020507" pitchFamily="18" charset="2"/>
              </a:rPr>
              <a:t>If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and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have </a:t>
            </a:r>
            <a:r>
              <a:rPr lang="en-US" dirty="0" smtClean="0">
                <a:sym typeface="Symbol" panose="05050102010706020507" pitchFamily="18" charset="2"/>
              </a:rPr>
              <a:t>occurred, then </a:t>
            </a:r>
            <a:r>
              <a:rPr lang="en-US" dirty="0" smtClean="0"/>
              <a:t>R</a:t>
            </a:r>
            <a:r>
              <a:rPr lang="en-US" baseline="-25000" dirty="0" smtClean="0"/>
              <a:t>1</a:t>
            </a:r>
            <a:r>
              <a:rPr lang="el-GR" dirty="0" smtClean="0">
                <a:sym typeface="Symbol" panose="05050102010706020507" pitchFamily="18" charset="2"/>
              </a:rPr>
              <a:t> </a:t>
            </a:r>
            <a:r>
              <a:rPr lang="fr-FR" dirty="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  </a:t>
            </a:r>
            <a:r>
              <a:rPr lang="en-US" dirty="0" smtClean="0"/>
              <a:t>R</a:t>
            </a:r>
            <a:r>
              <a:rPr lang="en-US" baseline="-25000" dirty="0" smtClean="0"/>
              <a:t>2</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a:t>
            </a:r>
            <a:r>
              <a:rPr lang="fr-FR" dirty="0">
                <a:sym typeface="Symbol" panose="05050102010706020507" pitchFamily="18" charset="2"/>
              </a:rPr>
              <a:t> </a:t>
            </a:r>
            <a:r>
              <a:rPr lang="fr-FR" dirty="0" smtClean="0">
                <a:sym typeface="Symbol" panose="05050102010706020507" pitchFamily="18" charset="2"/>
              </a:rPr>
              <a:t>0   </a:t>
            </a:r>
            <a:endParaRPr lang="en-US" sz="1600" dirty="0"/>
          </a:p>
        </p:txBody>
      </p:sp>
      <p:grpSp>
        <p:nvGrpSpPr>
          <p:cNvPr id="18" name="Groupe 17"/>
          <p:cNvGrpSpPr/>
          <p:nvPr/>
        </p:nvGrpSpPr>
        <p:grpSpPr>
          <a:xfrm>
            <a:off x="1043608" y="4508774"/>
            <a:ext cx="6840760" cy="1625172"/>
            <a:chOff x="1043608" y="4508774"/>
            <a:chExt cx="6840760" cy="1625172"/>
          </a:xfrm>
        </p:grpSpPr>
        <p:sp>
          <p:nvSpPr>
            <p:cNvPr id="20" name="Rectangle 19"/>
            <p:cNvSpPr/>
            <p:nvPr/>
          </p:nvSpPr>
          <p:spPr>
            <a:xfrm>
              <a:off x="4938451" y="4509117"/>
              <a:ext cx="2873909" cy="1151785"/>
            </a:xfrm>
            <a:prstGeom prst="rect">
              <a:avLst/>
            </a:prstGeom>
            <a:pattFill prst="ltDnDiag">
              <a:fgClr>
                <a:schemeClr val="accent4">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14" name="Rectangle 13"/>
            <p:cNvSpPr/>
            <p:nvPr/>
          </p:nvSpPr>
          <p:spPr>
            <a:xfrm>
              <a:off x="1043608" y="4509118"/>
              <a:ext cx="1802345" cy="1151785"/>
            </a:xfrm>
            <a:prstGeom prst="rect">
              <a:avLst/>
            </a:prstGeom>
            <a:pattFill prst="ltDn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cxnSp>
          <p:nvCxnSpPr>
            <p:cNvPr id="5" name="Connecteur droit avec flèche 4"/>
            <p:cNvCxnSpPr/>
            <p:nvPr/>
          </p:nvCxnSpPr>
          <p:spPr>
            <a:xfrm>
              <a:off x="1043608" y="5661248"/>
              <a:ext cx="684076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2845953"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4932040"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627784" y="5764614"/>
              <a:ext cx="527709"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fr-FR" baseline="-25000" dirty="0" smtClean="0">
                  <a:solidFill>
                    <a:schemeClr val="accent1"/>
                  </a:solidFill>
                  <a:latin typeface="Calibri" panose="020F0502020204030204" pitchFamily="34" charset="0"/>
                  <a:sym typeface="Symbol" panose="05050102010706020507" pitchFamily="18" charset="2"/>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13" name="Rectangle 12"/>
            <p:cNvSpPr/>
            <p:nvPr/>
          </p:nvSpPr>
          <p:spPr>
            <a:xfrm>
              <a:off x="4674597" y="5764614"/>
              <a:ext cx="527709"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fr-FR" baseline="-25000" dirty="0" smtClean="0">
                  <a:solidFill>
                    <a:schemeClr val="accent1"/>
                  </a:solidFill>
                  <a:latin typeface="Calibri" panose="020F0502020204030204" pitchFamily="34" charset="0"/>
                  <a:sym typeface="Symbol" panose="05050102010706020507" pitchFamily="18" charset="2"/>
                </a:rPr>
                <a:t>2</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7" name="Connecteur droit 6"/>
            <p:cNvCxnSpPr/>
            <p:nvPr/>
          </p:nvCxnSpPr>
          <p:spPr>
            <a:xfrm flipV="1">
              <a:off x="2845953" y="4509120"/>
              <a:ext cx="0" cy="115212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43608" y="4825858"/>
              <a:ext cx="1620957"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en-US" sz="1200" dirty="0">
                  <a:latin typeface="Calibri" panose="020F0502020204030204" pitchFamily="34" charset="0"/>
                </a:rPr>
                <a:t>undecided</a:t>
              </a:r>
              <a:endParaRPr lang="en-US" sz="1200" dirty="0"/>
            </a:p>
          </p:txBody>
        </p:sp>
        <p:sp>
          <p:nvSpPr>
            <p:cNvPr id="17" name="Rectangle 16"/>
            <p:cNvSpPr/>
            <p:nvPr/>
          </p:nvSpPr>
          <p:spPr>
            <a:xfrm>
              <a:off x="2990233" y="4827167"/>
              <a:ext cx="1776448"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en-US" sz="1200" dirty="0" smtClean="0">
                  <a:sym typeface="Symbol" panose="05050102010706020507" pitchFamily="18" charset="2"/>
                </a:rPr>
                <a:t>true or false</a:t>
              </a:r>
              <a:endParaRPr lang="en-US" sz="1200" dirty="0"/>
            </a:p>
          </p:txBody>
        </p:sp>
        <p:cxnSp>
          <p:nvCxnSpPr>
            <p:cNvPr id="21" name="Connecteur droit 20"/>
            <p:cNvCxnSpPr/>
            <p:nvPr/>
          </p:nvCxnSpPr>
          <p:spPr>
            <a:xfrm flipV="1">
              <a:off x="4932040" y="4508774"/>
              <a:ext cx="0" cy="1152128"/>
            </a:xfrm>
            <a:prstGeom prst="line">
              <a:avLst/>
            </a:prstGeom>
            <a:ln>
              <a:solidFill>
                <a:schemeClr val="accent4">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202306" y="4825858"/>
              <a:ext cx="2092239"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a:sym typeface="Symbol" panose="05050102010706020507" pitchFamily="18" charset="2"/>
                </a:rPr>
                <a:t></a:t>
              </a:r>
              <a:r>
                <a:rPr lang="fr-FR" sz="1200" dirty="0">
                  <a:sym typeface="Symbol" panose="05050102010706020507" pitchFamily="18" charset="2"/>
                </a:rPr>
                <a:t> =  </a:t>
              </a:r>
              <a:r>
                <a:rPr lang="en-US" sz="1200" dirty="0"/>
                <a:t>R</a:t>
              </a:r>
              <a:r>
                <a:rPr lang="en-US" sz="1200" baseline="-25000" dirty="0"/>
                <a:t>2</a:t>
              </a:r>
              <a:r>
                <a:rPr lang="el-GR" sz="1200" dirty="0">
                  <a:sym typeface="Symbol" panose="05050102010706020507" pitchFamily="18" charset="2"/>
                </a:rPr>
                <a:t> </a:t>
              </a:r>
              <a:r>
                <a:rPr lang="fr-FR" sz="1200" dirty="0">
                  <a:sym typeface="Symbol" panose="05050102010706020507" pitchFamily="18" charset="2"/>
                </a:rPr>
                <a:t> </a:t>
              </a:r>
              <a:r>
                <a:rPr lang="en-US" sz="1200" dirty="0" smtClean="0"/>
                <a:t>R</a:t>
              </a:r>
              <a:r>
                <a:rPr lang="en-US" sz="1200" baseline="-25000" dirty="0" smtClean="0"/>
                <a:t>1</a:t>
              </a:r>
              <a:r>
                <a:rPr lang="el-GR" sz="1200" dirty="0" smtClean="0">
                  <a:sym typeface="Symbol" panose="05050102010706020507" pitchFamily="18" charset="2"/>
                </a:rPr>
                <a:t></a:t>
              </a:r>
              <a:r>
                <a:rPr lang="fr-FR" sz="1200" dirty="0" smtClean="0">
                  <a:sym typeface="Symbol" panose="05050102010706020507" pitchFamily="18" charset="2"/>
                </a:rPr>
                <a:t> </a:t>
              </a:r>
              <a:r>
                <a:rPr lang="fr-FR" sz="1200" dirty="0">
                  <a:sym typeface="Symbol" panose="05050102010706020507" pitchFamily="18" charset="2"/>
                </a:rPr>
                <a:t> 0 </a:t>
              </a:r>
              <a:endParaRPr lang="fr-FR" sz="1200" dirty="0"/>
            </a:p>
          </p:txBody>
        </p:sp>
      </p:grpSp>
      <p:grpSp>
        <p:nvGrpSpPr>
          <p:cNvPr id="22" name="Groupe 21"/>
          <p:cNvGrpSpPr/>
          <p:nvPr/>
        </p:nvGrpSpPr>
        <p:grpSpPr>
          <a:xfrm>
            <a:off x="467544" y="2535893"/>
            <a:ext cx="7317367" cy="1190746"/>
            <a:chOff x="1273862" y="1527243"/>
            <a:chExt cx="7317367" cy="1190746"/>
          </a:xfrm>
        </p:grpSpPr>
        <p:sp>
          <p:nvSpPr>
            <p:cNvPr id="23" name="Rectangle 5"/>
            <p:cNvSpPr>
              <a:spLocks noChangeArrowheads="1"/>
            </p:cNvSpPr>
            <p:nvPr/>
          </p:nvSpPr>
          <p:spPr bwMode="auto">
            <a:xfrm>
              <a:off x="1273862" y="1904860"/>
              <a:ext cx="15873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R</a:t>
              </a:r>
              <a:r>
                <a:rPr lang="en-US" altLang="fr-FR" b="0" baseline="-25000" dirty="0" smtClean="0"/>
                <a:t>1</a:t>
              </a:r>
              <a:r>
                <a:rPr lang="el-GR" sz="2000" b="0" dirty="0" smtClean="0">
                  <a:latin typeface="Calibri" panose="020F0502020204030204" pitchFamily="34" charset="0"/>
                  <a:sym typeface="Symbol" panose="05050102010706020507" pitchFamily="18" charset="2"/>
                </a:rPr>
                <a:t></a:t>
              </a:r>
              <a:r>
                <a:rPr lang="fr-FR" sz="2000" dirty="0">
                  <a:sym typeface="Symbol" panose="05050102010706020507" pitchFamily="18" charset="2"/>
                </a:rPr>
                <a:t> </a:t>
              </a:r>
              <a:r>
                <a:rPr lang="en-US" altLang="fr-FR" sz="2000" b="0" dirty="0" smtClean="0">
                  <a:latin typeface="Calibri" panose="020F0502020204030204" pitchFamily="34" charset="0"/>
                </a:rPr>
                <a:t> R</a:t>
              </a:r>
              <a:r>
                <a:rPr lang="en-US" altLang="fr-FR" b="0" baseline="-25000" dirty="0" smtClean="0"/>
                <a:t>2</a:t>
              </a:r>
              <a:r>
                <a:rPr lang="el-G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sym typeface="Symbol" panose="05050102010706020507" pitchFamily="18" charset="2"/>
                </a:rPr>
                <a:t> :=</a:t>
              </a:r>
              <a:endParaRPr lang="en-US" altLang="fr-FR" sz="2000" b="0" dirty="0">
                <a:latin typeface="Calibri" panose="020F0502020204030204" pitchFamily="34" charset="0"/>
              </a:endParaRPr>
            </a:p>
          </p:txBody>
        </p:sp>
        <p:sp>
          <p:nvSpPr>
            <p:cNvPr id="24" name="Accolade ouvrante 23"/>
            <p:cNvSpPr/>
            <p:nvPr/>
          </p:nvSpPr>
          <p:spPr>
            <a:xfrm>
              <a:off x="2720997" y="1527243"/>
              <a:ext cx="288032" cy="1190746"/>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5" name="Rectangle 24"/>
            <p:cNvSpPr/>
            <p:nvPr/>
          </p:nvSpPr>
          <p:spPr>
            <a:xfrm>
              <a:off x="2893720" y="1725254"/>
              <a:ext cx="2460490"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 </a:t>
              </a:r>
              <a:r>
                <a:rPr lang="en-US" alt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1</a:t>
              </a:r>
              <a:r>
                <a:rPr lang="el-GR" dirty="0" smtClean="0">
                  <a:latin typeface="Calibri" panose="020F0502020204030204" pitchFamily="34" charset="0"/>
                  <a:sym typeface="Symbol" panose="05050102010706020507" pitchFamily="18" charset="2"/>
                </a:rPr>
                <a:t></a:t>
              </a:r>
              <a:r>
                <a:rPr lang="el-GR" dirty="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a:latin typeface="Calibri" panose="020F0502020204030204" pitchFamily="34" charset="0"/>
                </a:rPr>
                <a:t>R</a:t>
              </a:r>
              <a:r>
                <a:rPr lang="en-US" altLang="fr-FR" baseline="-25000" dirty="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  </a:t>
              </a:r>
              <a:r>
                <a:rPr lang="en-US" altLang="fr-FR" dirty="0" smtClean="0">
                  <a:latin typeface="Calibri" panose="020F0502020204030204" pitchFamily="34" charset="0"/>
                  <a:sym typeface="Symbol" panose="05050102010706020507" pitchFamily="18" charset="2"/>
                </a:rPr>
                <a:t>[</a:t>
              </a:r>
              <a:endParaRPr lang="fr-FR" dirty="0"/>
            </a:p>
          </p:txBody>
        </p:sp>
        <p:sp>
          <p:nvSpPr>
            <p:cNvPr id="26" name="Rectangle 25"/>
            <p:cNvSpPr/>
            <p:nvPr/>
          </p:nvSpPr>
          <p:spPr>
            <a:xfrm>
              <a:off x="5652091" y="1546344"/>
              <a:ext cx="2939138" cy="369332"/>
            </a:xfrm>
            <a:prstGeom prst="rect">
              <a:avLst/>
            </a:prstGeom>
          </p:spPr>
          <p:txBody>
            <a:bodyPr wrap="none">
              <a:spAutoFit/>
            </a:bodyPr>
            <a:lstStyle/>
            <a:p>
              <a:r>
                <a:rPr lang="en-US" altLang="fr-FR" dirty="0">
                  <a:latin typeface="Calibri" panose="020F0502020204030204" pitchFamily="34" charset="0"/>
                  <a:sym typeface="Symbol" panose="05050102010706020507" pitchFamily="18" charset="2"/>
                </a:rPr>
                <a:t>true </a:t>
              </a:r>
              <a:r>
                <a:rPr lang="en-US" altLang="fr-FR" dirty="0" smtClean="0">
                  <a:latin typeface="Calibri" panose="020F0502020204030204" pitchFamily="34" charset="0"/>
                  <a:sym typeface="Symbol" panose="05050102010706020507" pitchFamily="18" charset="2"/>
                </a:rPr>
                <a:t>if R</a:t>
              </a:r>
              <a:r>
                <a:rPr lang="en-US" altLang="fr-FR" baseline="-25000" dirty="0" smtClean="0">
                  <a:sym typeface="Symbol" panose="05050102010706020507" pitchFamily="18" charset="2"/>
                </a:rPr>
                <a:t>1</a:t>
              </a:r>
              <a:r>
                <a:rPr lang="en-US" altLang="fr-FR" dirty="0" smtClean="0">
                  <a:latin typeface="Calibri" panose="020F0502020204030204" pitchFamily="34" charset="0"/>
                  <a:sym typeface="Symbol" panose="05050102010706020507" pitchFamily="18" charset="2"/>
                </a:rPr>
                <a:t> occurs before </a:t>
              </a:r>
              <a:r>
                <a:rPr lang="en-US" altLang="fr-FR" dirty="0">
                  <a:latin typeface="Calibri" panose="020F0502020204030204" pitchFamily="34" charset="0"/>
                </a:rPr>
                <a:t>R</a:t>
              </a:r>
              <a:r>
                <a:rPr lang="en-US" altLang="fr-FR" baseline="-25000" dirty="0"/>
                <a:t>2</a:t>
              </a:r>
              <a:r>
                <a:rPr lang="el-GR" dirty="0">
                  <a:latin typeface="Calibri" panose="020F0502020204030204" pitchFamily="34" charset="0"/>
                  <a:sym typeface="Symbol" panose="05050102010706020507" pitchFamily="18" charset="2"/>
                </a:rPr>
                <a:t></a:t>
              </a:r>
              <a:r>
                <a:rPr lang="en-US" altLang="fr-FR" dirty="0" smtClean="0">
                  <a:latin typeface="Calibri" panose="020F0502020204030204" pitchFamily="34" charset="0"/>
                  <a:sym typeface="Symbol" panose="05050102010706020507" pitchFamily="18" charset="2"/>
                </a:rPr>
                <a:t> </a:t>
              </a:r>
              <a:endParaRPr lang="fr-FR" dirty="0"/>
            </a:p>
          </p:txBody>
        </p:sp>
        <p:sp>
          <p:nvSpPr>
            <p:cNvPr id="27" name="Accolade ouvrante 26"/>
            <p:cNvSpPr/>
            <p:nvPr/>
          </p:nvSpPr>
          <p:spPr>
            <a:xfrm>
              <a:off x="5326131" y="1565103"/>
              <a:ext cx="288032" cy="714621"/>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8" name="Rectangle 27"/>
            <p:cNvSpPr/>
            <p:nvPr/>
          </p:nvSpPr>
          <p:spPr>
            <a:xfrm>
              <a:off x="5650167" y="1918897"/>
              <a:ext cx="1665777" cy="369332"/>
            </a:xfrm>
            <a:prstGeom prst="rect">
              <a:avLst/>
            </a:prstGeom>
          </p:spPr>
          <p:txBody>
            <a:bodyPr wrap="none">
              <a:spAutoFit/>
            </a:bodyPr>
            <a:lstStyle/>
            <a:p>
              <a:r>
                <a:rPr lang="en-US" altLang="fr-FR" dirty="0" smtClean="0">
                  <a:latin typeface="Calibri" panose="020F0502020204030204" pitchFamily="34" charset="0"/>
                  <a:sym typeface="Symbol" panose="05050102010706020507" pitchFamily="18" charset="2"/>
                </a:rPr>
                <a:t>false otherwise </a:t>
              </a:r>
              <a:endParaRPr lang="fr-FR" dirty="0"/>
            </a:p>
          </p:txBody>
        </p:sp>
        <p:sp>
          <p:nvSpPr>
            <p:cNvPr id="29" name="Rectangle 28"/>
            <p:cNvSpPr/>
            <p:nvPr/>
          </p:nvSpPr>
          <p:spPr>
            <a:xfrm>
              <a:off x="2893719" y="2301317"/>
              <a:ext cx="2424487"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 </a:t>
              </a:r>
              <a:r>
                <a:rPr lang="en-US" altLang="fr-FR" dirty="0" smtClean="0">
                  <a:latin typeface="Calibri" panose="020F0502020204030204" pitchFamily="34" charset="0"/>
                  <a:sym typeface="Symbol" panose="05050102010706020507" pitchFamily="18" charset="2"/>
                </a:rPr>
                <a:t>[ - , </a:t>
              </a:r>
              <a:r>
                <a:rPr lang="en-US" altLang="fr-FR" dirty="0">
                  <a:latin typeface="Calibri" panose="020F0502020204030204" pitchFamily="34" charset="0"/>
                </a:rPr>
                <a:t>R</a:t>
              </a:r>
              <a:r>
                <a:rPr lang="en-US" altLang="fr-FR" baseline="-25000" dirty="0"/>
                <a:t>1</a:t>
              </a:r>
              <a:r>
                <a:rPr lang="el-GR" dirty="0" smtClean="0">
                  <a:latin typeface="Calibri" panose="020F0502020204030204" pitchFamily="34" charset="0"/>
                  <a:sym typeface="Symbol" panose="05050102010706020507" pitchFamily="18" charset="2"/>
                </a:rPr>
                <a:t></a:t>
              </a:r>
              <a:r>
                <a:rPr lang="el-GR" dirty="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sym typeface="Symbol" panose="05050102010706020507" pitchFamily="18" charset="2"/>
                </a:rPr>
                <a:t>[ </a:t>
              </a:r>
              <a:endParaRPr lang="fr-FR" dirty="0"/>
            </a:p>
          </p:txBody>
        </p:sp>
        <p:sp>
          <p:nvSpPr>
            <p:cNvPr id="30" name="Rectangle 29"/>
            <p:cNvSpPr/>
            <p:nvPr/>
          </p:nvSpPr>
          <p:spPr>
            <a:xfrm>
              <a:off x="5307672" y="2321270"/>
              <a:ext cx="1175322" cy="369332"/>
            </a:xfrm>
            <a:prstGeom prst="rect">
              <a:avLst/>
            </a:prstGeom>
          </p:spPr>
          <p:txBody>
            <a:bodyPr wrap="none">
              <a:spAutoFit/>
            </a:bodyPr>
            <a:lstStyle/>
            <a:p>
              <a:r>
                <a:rPr lang="en-US" dirty="0">
                  <a:latin typeface="Calibri" panose="020F0502020204030204" pitchFamily="34" charset="0"/>
                </a:rPr>
                <a:t>undecided</a:t>
              </a:r>
              <a:endParaRPr lang="fr-FR" dirty="0">
                <a:latin typeface="Calibri" panose="020F0502020204030204" pitchFamily="34" charset="0"/>
              </a:endParaRPr>
            </a:p>
          </p:txBody>
        </p:sp>
      </p:grpSp>
    </p:spTree>
    <p:extLst>
      <p:ext uri="{BB962C8B-B14F-4D97-AF65-F5344CB8AC3E}">
        <p14:creationId xmlns:p14="http://schemas.microsoft.com/office/powerpoint/2010/main" val="32941163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events in the continuous clock domain</a:t>
            </a:r>
            <a:endParaRPr lang="en-US" dirty="0"/>
          </a:p>
        </p:txBody>
      </p:sp>
      <p:sp>
        <p:nvSpPr>
          <p:cNvPr id="4" name="ZoneTexte 3"/>
          <p:cNvSpPr txBox="1"/>
          <p:nvPr/>
        </p:nvSpPr>
        <p:spPr>
          <a:xfrm>
            <a:off x="125262" y="1124744"/>
            <a:ext cx="8551194" cy="1107996"/>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sym typeface="Symbol" panose="05050102010706020507" pitchFamily="18" charset="2"/>
              </a:rPr>
              <a:t>Strictly after</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 </a:t>
            </a:r>
            <a:r>
              <a:rPr lang="fr-FR" dirty="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a:t>
            </a:r>
          </a:p>
          <a:p>
            <a:pPr marL="285750" indent="-285750">
              <a:buClr>
                <a:schemeClr val="accent1"/>
              </a:buClr>
              <a:buFont typeface="Wingdings" panose="05000000000000000000" pitchFamily="2" charset="2"/>
              <a:buChar char="§"/>
            </a:pPr>
            <a:endParaRPr lang="fr-FR" dirty="0">
              <a:sym typeface="Symbol" panose="05050102010706020507" pitchFamily="18" charset="2"/>
            </a:endParaRPr>
          </a:p>
          <a:p>
            <a:pPr marL="285750" indent="-285750">
              <a:buClr>
                <a:schemeClr val="accent1"/>
              </a:buClr>
              <a:buFont typeface="Wingdings" panose="05000000000000000000" pitchFamily="2" charset="2"/>
              <a:buChar char="§"/>
            </a:pPr>
            <a:r>
              <a:rPr lang="en-US" dirty="0" smtClean="0">
                <a:sym typeface="Symbol" panose="05050102010706020507" pitchFamily="18" charset="2"/>
              </a:rPr>
              <a:t>The value of </a:t>
            </a:r>
            <a:r>
              <a:rPr lang="en-US" dirty="0"/>
              <a:t>R</a:t>
            </a:r>
            <a:r>
              <a:rPr lang="en-US" baseline="-25000" dirty="0"/>
              <a:t>1</a:t>
            </a:r>
            <a:r>
              <a:rPr lang="el-GR" dirty="0">
                <a:sym typeface="Symbol" panose="05050102010706020507" pitchFamily="18" charset="2"/>
              </a:rPr>
              <a:t> </a:t>
            </a:r>
            <a:r>
              <a:rPr lang="fr-FR" dirty="0">
                <a:sym typeface="Symbol" panose="05050102010706020507" pitchFamily="18" charset="2"/>
              </a:rPr>
              <a:t>  </a:t>
            </a:r>
            <a:r>
              <a:rPr lang="en-US" dirty="0"/>
              <a:t>R</a:t>
            </a:r>
            <a:r>
              <a:rPr lang="en-US" baseline="-25000" dirty="0"/>
              <a:t>2</a:t>
            </a:r>
            <a:r>
              <a:rPr lang="el-GR" dirty="0">
                <a:sym typeface="Symbol" panose="05050102010706020507" pitchFamily="18" charset="2"/>
              </a:rPr>
              <a:t> </a:t>
            </a:r>
            <a:r>
              <a:rPr lang="en-US" dirty="0" smtClean="0">
                <a:sym typeface="Symbol" panose="05050102010706020507" pitchFamily="18" charset="2"/>
              </a:rPr>
              <a:t>is decided</a:t>
            </a:r>
            <a:r>
              <a:rPr lang="fr-FR" dirty="0" smtClean="0">
                <a:sym typeface="Symbol" panose="05050102010706020507" pitchFamily="18" charset="2"/>
              </a:rPr>
              <a:t> at time instants </a:t>
            </a:r>
            <a:r>
              <a:rPr lang="en-US" dirty="0" smtClean="0">
                <a:sym typeface="Symbol" panose="05050102010706020507" pitchFamily="18" charset="2"/>
              </a:rPr>
              <a:t>when</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or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have </a:t>
            </a:r>
            <a:r>
              <a:rPr lang="en-US" dirty="0" smtClean="0">
                <a:sym typeface="Symbol" panose="05050102010706020507" pitchFamily="18" charset="2"/>
              </a:rPr>
              <a:t>occurred. </a:t>
            </a:r>
            <a:r>
              <a:rPr lang="fr-FR" dirty="0" smtClean="0">
                <a:sym typeface="Symbol" panose="05050102010706020507" pitchFamily="18" charset="2"/>
              </a:rPr>
              <a:t>If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and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have </a:t>
            </a:r>
            <a:r>
              <a:rPr lang="en-US" dirty="0" smtClean="0">
                <a:sym typeface="Symbol" panose="05050102010706020507" pitchFamily="18" charset="2"/>
              </a:rPr>
              <a:t>occurred, then </a:t>
            </a:r>
            <a:r>
              <a:rPr lang="en-US" dirty="0" smtClean="0"/>
              <a:t>R</a:t>
            </a:r>
            <a:r>
              <a:rPr lang="en-US" baseline="-25000" dirty="0" smtClean="0"/>
              <a:t>1</a:t>
            </a:r>
            <a:r>
              <a:rPr lang="el-GR" dirty="0" smtClean="0">
                <a:sym typeface="Symbol" panose="05050102010706020507" pitchFamily="18" charset="2"/>
              </a:rPr>
              <a:t> </a:t>
            </a:r>
            <a:r>
              <a:rPr lang="fr-FR" dirty="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  </a:t>
            </a:r>
            <a:r>
              <a:rPr lang="en-US" dirty="0" smtClean="0"/>
              <a:t>R</a:t>
            </a:r>
            <a:r>
              <a:rPr lang="en-US" baseline="-25000" dirty="0"/>
              <a:t>1</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 0   </a:t>
            </a:r>
            <a:endParaRPr lang="en-US" sz="1600" dirty="0"/>
          </a:p>
        </p:txBody>
      </p:sp>
      <p:grpSp>
        <p:nvGrpSpPr>
          <p:cNvPr id="18" name="Groupe 17"/>
          <p:cNvGrpSpPr/>
          <p:nvPr/>
        </p:nvGrpSpPr>
        <p:grpSpPr>
          <a:xfrm>
            <a:off x="1043608" y="4508774"/>
            <a:ext cx="6840760" cy="1625172"/>
            <a:chOff x="1043608" y="4508774"/>
            <a:chExt cx="6840760" cy="1625172"/>
          </a:xfrm>
        </p:grpSpPr>
        <p:sp>
          <p:nvSpPr>
            <p:cNvPr id="20" name="Rectangle 19"/>
            <p:cNvSpPr/>
            <p:nvPr/>
          </p:nvSpPr>
          <p:spPr>
            <a:xfrm>
              <a:off x="4938451" y="4509117"/>
              <a:ext cx="2873909" cy="1151785"/>
            </a:xfrm>
            <a:prstGeom prst="rect">
              <a:avLst/>
            </a:prstGeom>
            <a:pattFill prst="ltDnDiag">
              <a:fgClr>
                <a:schemeClr val="accent4">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14" name="Rectangle 13"/>
            <p:cNvSpPr/>
            <p:nvPr/>
          </p:nvSpPr>
          <p:spPr>
            <a:xfrm>
              <a:off x="1043608" y="4509118"/>
              <a:ext cx="1802345" cy="1151785"/>
            </a:xfrm>
            <a:prstGeom prst="rect">
              <a:avLst/>
            </a:prstGeom>
            <a:pattFill prst="ltDn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cxnSp>
          <p:nvCxnSpPr>
            <p:cNvPr id="5" name="Connecteur droit avec flèche 4"/>
            <p:cNvCxnSpPr/>
            <p:nvPr/>
          </p:nvCxnSpPr>
          <p:spPr>
            <a:xfrm>
              <a:off x="1043608" y="5661248"/>
              <a:ext cx="684076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2845953"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4932040"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627784" y="5764614"/>
              <a:ext cx="527709"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fr-FR" baseline="-25000" dirty="0" smtClean="0">
                  <a:solidFill>
                    <a:schemeClr val="accent1"/>
                  </a:solidFill>
                  <a:latin typeface="Calibri" panose="020F0502020204030204" pitchFamily="34" charset="0"/>
                  <a:sym typeface="Symbol" panose="05050102010706020507" pitchFamily="18" charset="2"/>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13" name="Rectangle 12"/>
            <p:cNvSpPr/>
            <p:nvPr/>
          </p:nvSpPr>
          <p:spPr>
            <a:xfrm>
              <a:off x="4674597" y="5764614"/>
              <a:ext cx="527709"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fr-FR" baseline="-25000" dirty="0" smtClean="0">
                  <a:solidFill>
                    <a:schemeClr val="accent1"/>
                  </a:solidFill>
                  <a:latin typeface="Calibri" panose="020F0502020204030204" pitchFamily="34" charset="0"/>
                  <a:sym typeface="Symbol" panose="05050102010706020507" pitchFamily="18" charset="2"/>
                </a:rPr>
                <a:t>2</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7" name="Connecteur droit 6"/>
            <p:cNvCxnSpPr/>
            <p:nvPr/>
          </p:nvCxnSpPr>
          <p:spPr>
            <a:xfrm flipV="1">
              <a:off x="2845953" y="4509120"/>
              <a:ext cx="0" cy="115212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43608" y="4825858"/>
              <a:ext cx="1620957"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en-US" sz="1200" dirty="0">
                  <a:latin typeface="Calibri" panose="020F0502020204030204" pitchFamily="34" charset="0"/>
                </a:rPr>
                <a:t>undecided</a:t>
              </a:r>
              <a:endParaRPr lang="en-US" sz="1200" dirty="0"/>
            </a:p>
          </p:txBody>
        </p:sp>
        <p:sp>
          <p:nvSpPr>
            <p:cNvPr id="17" name="Rectangle 16"/>
            <p:cNvSpPr/>
            <p:nvPr/>
          </p:nvSpPr>
          <p:spPr>
            <a:xfrm>
              <a:off x="2990233" y="4827167"/>
              <a:ext cx="1776448"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en-US" sz="1200" dirty="0" smtClean="0">
                  <a:sym typeface="Symbol" panose="05050102010706020507" pitchFamily="18" charset="2"/>
                </a:rPr>
                <a:t>true or false</a:t>
              </a:r>
              <a:endParaRPr lang="en-US" sz="1200" dirty="0"/>
            </a:p>
          </p:txBody>
        </p:sp>
        <p:cxnSp>
          <p:nvCxnSpPr>
            <p:cNvPr id="21" name="Connecteur droit 20"/>
            <p:cNvCxnSpPr/>
            <p:nvPr/>
          </p:nvCxnSpPr>
          <p:spPr>
            <a:xfrm flipV="1">
              <a:off x="4932040" y="4508774"/>
              <a:ext cx="0" cy="1152128"/>
            </a:xfrm>
            <a:prstGeom prst="line">
              <a:avLst/>
            </a:prstGeom>
            <a:ln>
              <a:solidFill>
                <a:schemeClr val="accent4">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202306" y="4825858"/>
              <a:ext cx="2135521"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  </a:t>
              </a:r>
              <a:r>
                <a:rPr lang="en-US" sz="1200" dirty="0"/>
                <a:t>R</a:t>
              </a:r>
              <a:r>
                <a:rPr lang="en-US" sz="1200" baseline="-25000" dirty="0"/>
                <a:t>2</a:t>
              </a:r>
              <a:r>
                <a:rPr lang="el-GR" sz="1200" dirty="0">
                  <a:sym typeface="Symbol" panose="05050102010706020507" pitchFamily="18" charset="2"/>
                </a:rPr>
                <a:t></a:t>
              </a:r>
              <a:r>
                <a:rPr lang="fr-FR" sz="1200" dirty="0">
                  <a:sym typeface="Symbol" panose="05050102010706020507" pitchFamily="18" charset="2"/>
                </a:rPr>
                <a:t> =  </a:t>
              </a:r>
              <a:r>
                <a:rPr lang="en-US" sz="1200" dirty="0" smtClean="0"/>
                <a:t>R</a:t>
              </a:r>
              <a:r>
                <a:rPr lang="en-US" sz="1200" baseline="-25000" dirty="0"/>
                <a:t>1</a:t>
              </a:r>
              <a:r>
                <a:rPr lang="el-GR" sz="1200" dirty="0" smtClean="0">
                  <a:sym typeface="Symbol" panose="05050102010706020507" pitchFamily="18" charset="2"/>
                </a:rPr>
                <a:t> </a:t>
              </a:r>
              <a:r>
                <a:rPr lang="fr-FR" sz="1200" dirty="0">
                  <a:sym typeface="Symbol" panose="05050102010706020507" pitchFamily="18" charset="2"/>
                </a:rPr>
                <a:t> </a:t>
              </a:r>
              <a:r>
                <a:rPr lang="en-US" sz="1200" dirty="0" smtClean="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fr-FR" sz="1200" dirty="0">
                  <a:sym typeface="Symbol" panose="05050102010706020507" pitchFamily="18" charset="2"/>
                </a:rPr>
                <a:t> 0 </a:t>
              </a:r>
              <a:endParaRPr lang="fr-FR" sz="1200" dirty="0"/>
            </a:p>
          </p:txBody>
        </p:sp>
      </p:grpSp>
      <p:grpSp>
        <p:nvGrpSpPr>
          <p:cNvPr id="22" name="Groupe 21"/>
          <p:cNvGrpSpPr/>
          <p:nvPr/>
        </p:nvGrpSpPr>
        <p:grpSpPr>
          <a:xfrm>
            <a:off x="536353" y="2563025"/>
            <a:ext cx="7837054" cy="1190746"/>
            <a:chOff x="1270663" y="1527243"/>
            <a:chExt cx="7837054" cy="1190746"/>
          </a:xfrm>
        </p:grpSpPr>
        <p:sp>
          <p:nvSpPr>
            <p:cNvPr id="23" name="Rectangle 5"/>
            <p:cNvSpPr>
              <a:spLocks noChangeArrowheads="1"/>
            </p:cNvSpPr>
            <p:nvPr/>
          </p:nvSpPr>
          <p:spPr bwMode="auto">
            <a:xfrm>
              <a:off x="1270663" y="1904860"/>
              <a:ext cx="16593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R</a:t>
              </a:r>
              <a:r>
                <a:rPr lang="en-US" altLang="fr-FR" b="0" baseline="-25000" dirty="0" smtClean="0"/>
                <a:t>1</a:t>
              </a:r>
              <a:r>
                <a:rPr lang="el-GR" sz="2000" b="0" dirty="0" smtClean="0">
                  <a:latin typeface="Calibri" panose="020F0502020204030204" pitchFamily="34" charset="0"/>
                  <a:sym typeface="Symbol" panose="05050102010706020507" pitchFamily="18" charset="2"/>
                </a:rPr>
                <a:t></a:t>
              </a:r>
              <a:r>
                <a:rPr lang="fr-FR" sz="2000" dirty="0">
                  <a:sym typeface="Symbol" panose="05050102010706020507" pitchFamily="18" charset="2"/>
                </a:rPr>
                <a:t> </a:t>
              </a:r>
              <a:r>
                <a:rPr lang="en-US" altLang="fr-FR" sz="2000" b="0" dirty="0" smtClean="0">
                  <a:latin typeface="Calibri" panose="020F0502020204030204" pitchFamily="34" charset="0"/>
                </a:rPr>
                <a:t> R</a:t>
              </a:r>
              <a:r>
                <a:rPr lang="en-US" altLang="fr-FR" b="0" baseline="-25000" dirty="0" smtClean="0"/>
                <a:t>2</a:t>
              </a:r>
              <a:r>
                <a:rPr lang="el-G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sym typeface="Symbol" panose="05050102010706020507" pitchFamily="18" charset="2"/>
                </a:rPr>
                <a:t> :=</a:t>
              </a:r>
              <a:endParaRPr lang="en-US" altLang="fr-FR" sz="2000" b="0" dirty="0">
                <a:latin typeface="Calibri" panose="020F0502020204030204" pitchFamily="34" charset="0"/>
              </a:endParaRPr>
            </a:p>
          </p:txBody>
        </p:sp>
        <p:sp>
          <p:nvSpPr>
            <p:cNvPr id="24" name="Accolade ouvrante 23"/>
            <p:cNvSpPr/>
            <p:nvPr/>
          </p:nvSpPr>
          <p:spPr>
            <a:xfrm>
              <a:off x="2720997" y="1527243"/>
              <a:ext cx="288032" cy="1190746"/>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5" name="Rectangle 24"/>
            <p:cNvSpPr/>
            <p:nvPr/>
          </p:nvSpPr>
          <p:spPr>
            <a:xfrm>
              <a:off x="2893720" y="1725254"/>
              <a:ext cx="2460490"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t  [ </a:t>
              </a:r>
              <a:r>
                <a:rPr lang="en-US" altLang="fr-FR" dirty="0" smtClean="0">
                  <a:latin typeface="Calibri" panose="020F0502020204030204" pitchFamily="34" charset="0"/>
                </a:rPr>
                <a:t>R</a:t>
              </a:r>
              <a:r>
                <a:rPr lang="en-US" altLang="fr-FR" baseline="-25000" dirty="0" smtClean="0"/>
                <a:t>1</a:t>
              </a:r>
              <a:r>
                <a:rPr lang="el-GR" dirty="0" smtClean="0">
                  <a:latin typeface="Calibri" panose="020F0502020204030204" pitchFamily="34" charset="0"/>
                  <a:sym typeface="Symbol" panose="05050102010706020507" pitchFamily="18" charset="2"/>
                </a:rPr>
                <a:t></a:t>
              </a:r>
              <a:r>
                <a:rPr lang="el-GR" dirty="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  </a:t>
              </a:r>
              <a:r>
                <a:rPr lang="en-US" altLang="fr-FR" dirty="0" smtClean="0">
                  <a:latin typeface="Calibri" panose="020F0502020204030204" pitchFamily="34" charset="0"/>
                  <a:sym typeface="Symbol" panose="05050102010706020507" pitchFamily="18" charset="2"/>
                </a:rPr>
                <a:t>[</a:t>
              </a:r>
              <a:endParaRPr lang="fr-FR" dirty="0"/>
            </a:p>
          </p:txBody>
        </p:sp>
        <p:sp>
          <p:nvSpPr>
            <p:cNvPr id="26" name="Rectangle 25"/>
            <p:cNvSpPr/>
            <p:nvPr/>
          </p:nvSpPr>
          <p:spPr>
            <a:xfrm>
              <a:off x="5652091" y="1546344"/>
              <a:ext cx="3455626" cy="369332"/>
            </a:xfrm>
            <a:prstGeom prst="rect">
              <a:avLst/>
            </a:prstGeom>
          </p:spPr>
          <p:txBody>
            <a:bodyPr wrap="none">
              <a:spAutoFit/>
            </a:bodyPr>
            <a:lstStyle/>
            <a:p>
              <a:r>
                <a:rPr lang="en-US" altLang="fr-FR" dirty="0">
                  <a:latin typeface="Calibri" panose="020F0502020204030204" pitchFamily="34" charset="0"/>
                  <a:sym typeface="Symbol" panose="05050102010706020507" pitchFamily="18" charset="2"/>
                </a:rPr>
                <a:t>true </a:t>
              </a:r>
              <a:r>
                <a:rPr lang="en-US" altLang="fr-FR" dirty="0" smtClean="0">
                  <a:latin typeface="Calibri" panose="020F0502020204030204" pitchFamily="34" charset="0"/>
                  <a:sym typeface="Symbol" panose="05050102010706020507" pitchFamily="18" charset="2"/>
                </a:rPr>
                <a:t>if R</a:t>
              </a:r>
              <a:r>
                <a:rPr lang="en-US" altLang="fr-FR" baseline="-25000" dirty="0" smtClean="0">
                  <a:sym typeface="Symbol" panose="05050102010706020507" pitchFamily="18" charset="2"/>
                </a:rPr>
                <a:t>1</a:t>
              </a:r>
              <a:r>
                <a:rPr lang="en-US" altLang="fr-FR" dirty="0" smtClean="0">
                  <a:latin typeface="Calibri" panose="020F0502020204030204" pitchFamily="34" charset="0"/>
                  <a:sym typeface="Symbol" panose="05050102010706020507" pitchFamily="18" charset="2"/>
                </a:rPr>
                <a:t> occurs strictly after </a:t>
              </a:r>
              <a:r>
                <a:rPr lang="en-US" altLang="fr-FR" dirty="0" smtClean="0">
                  <a:latin typeface="Calibri" panose="020F0502020204030204" pitchFamily="34" charset="0"/>
                </a:rPr>
                <a:t>R</a:t>
              </a:r>
              <a:r>
                <a:rPr lang="en-US" altLang="fr-FR" baseline="-25000" dirty="0" smtClean="0"/>
                <a:t>2</a:t>
              </a:r>
              <a:r>
                <a:rPr lang="el-GR" dirty="0">
                  <a:latin typeface="Calibri" panose="020F0502020204030204" pitchFamily="34" charset="0"/>
                  <a:sym typeface="Symbol" panose="05050102010706020507" pitchFamily="18" charset="2"/>
                </a:rPr>
                <a:t></a:t>
              </a:r>
              <a:r>
                <a:rPr lang="en-US" altLang="fr-FR" dirty="0" smtClean="0">
                  <a:latin typeface="Calibri" panose="020F0502020204030204" pitchFamily="34" charset="0"/>
                  <a:sym typeface="Symbol" panose="05050102010706020507" pitchFamily="18" charset="2"/>
                </a:rPr>
                <a:t> </a:t>
              </a:r>
              <a:endParaRPr lang="fr-FR" dirty="0"/>
            </a:p>
          </p:txBody>
        </p:sp>
        <p:sp>
          <p:nvSpPr>
            <p:cNvPr id="27" name="Accolade ouvrante 26"/>
            <p:cNvSpPr/>
            <p:nvPr/>
          </p:nvSpPr>
          <p:spPr>
            <a:xfrm>
              <a:off x="5326131" y="1565103"/>
              <a:ext cx="288032" cy="714621"/>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8" name="Rectangle 27"/>
            <p:cNvSpPr/>
            <p:nvPr/>
          </p:nvSpPr>
          <p:spPr>
            <a:xfrm>
              <a:off x="5650167" y="1918897"/>
              <a:ext cx="1665777" cy="369332"/>
            </a:xfrm>
            <a:prstGeom prst="rect">
              <a:avLst/>
            </a:prstGeom>
          </p:spPr>
          <p:txBody>
            <a:bodyPr wrap="none">
              <a:spAutoFit/>
            </a:bodyPr>
            <a:lstStyle/>
            <a:p>
              <a:r>
                <a:rPr lang="en-US" altLang="fr-FR" dirty="0" smtClean="0">
                  <a:latin typeface="Calibri" panose="020F0502020204030204" pitchFamily="34" charset="0"/>
                  <a:sym typeface="Symbol" panose="05050102010706020507" pitchFamily="18" charset="2"/>
                </a:rPr>
                <a:t>false otherwise </a:t>
              </a:r>
              <a:endParaRPr lang="fr-FR" dirty="0"/>
            </a:p>
          </p:txBody>
        </p:sp>
        <p:sp>
          <p:nvSpPr>
            <p:cNvPr id="29" name="Rectangle 28"/>
            <p:cNvSpPr/>
            <p:nvPr/>
          </p:nvSpPr>
          <p:spPr>
            <a:xfrm>
              <a:off x="2893719" y="2301317"/>
              <a:ext cx="2424487"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 </a:t>
              </a:r>
              <a:r>
                <a:rPr lang="en-US" altLang="fr-FR" dirty="0" smtClean="0">
                  <a:latin typeface="Calibri" panose="020F0502020204030204" pitchFamily="34" charset="0"/>
                  <a:sym typeface="Symbol" panose="05050102010706020507" pitchFamily="18" charset="2"/>
                </a:rPr>
                <a:t>[ - , </a:t>
              </a:r>
              <a:r>
                <a:rPr lang="en-US" altLang="fr-FR" dirty="0">
                  <a:latin typeface="Calibri" panose="020F0502020204030204" pitchFamily="34" charset="0"/>
                </a:rPr>
                <a:t>R</a:t>
              </a:r>
              <a:r>
                <a:rPr lang="en-US" altLang="fr-FR" baseline="-25000" dirty="0"/>
                <a:t>1</a:t>
              </a:r>
              <a:r>
                <a:rPr lang="el-GR" dirty="0" smtClean="0">
                  <a:latin typeface="Calibri" panose="020F0502020204030204" pitchFamily="34" charset="0"/>
                  <a:sym typeface="Symbol" panose="05050102010706020507" pitchFamily="18" charset="2"/>
                </a:rPr>
                <a:t></a:t>
              </a:r>
              <a:r>
                <a:rPr lang="el-GR" dirty="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sym typeface="Symbol" panose="05050102010706020507" pitchFamily="18" charset="2"/>
                </a:rPr>
                <a:t>[ </a:t>
              </a:r>
              <a:endParaRPr lang="fr-FR" dirty="0"/>
            </a:p>
          </p:txBody>
        </p:sp>
        <p:sp>
          <p:nvSpPr>
            <p:cNvPr id="30" name="Rectangle 29"/>
            <p:cNvSpPr/>
            <p:nvPr/>
          </p:nvSpPr>
          <p:spPr>
            <a:xfrm>
              <a:off x="5307672" y="2321270"/>
              <a:ext cx="1175322" cy="369332"/>
            </a:xfrm>
            <a:prstGeom prst="rect">
              <a:avLst/>
            </a:prstGeom>
          </p:spPr>
          <p:txBody>
            <a:bodyPr wrap="none">
              <a:spAutoFit/>
            </a:bodyPr>
            <a:lstStyle/>
            <a:p>
              <a:r>
                <a:rPr lang="en-US" dirty="0">
                  <a:latin typeface="Calibri" panose="020F0502020204030204" pitchFamily="34" charset="0"/>
                </a:rPr>
                <a:t>undecided</a:t>
              </a:r>
              <a:endParaRPr lang="fr-FR" dirty="0">
                <a:latin typeface="Calibri" panose="020F0502020204030204" pitchFamily="34" charset="0"/>
              </a:endParaRPr>
            </a:p>
          </p:txBody>
        </p:sp>
      </p:grpSp>
    </p:spTree>
    <p:extLst>
      <p:ext uri="{BB962C8B-B14F-4D97-AF65-F5344CB8AC3E}">
        <p14:creationId xmlns:p14="http://schemas.microsoft.com/office/powerpoint/2010/main" val="381905488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events in the continuous clock domain</a:t>
            </a:r>
            <a:endParaRPr lang="en-US" dirty="0"/>
          </a:p>
        </p:txBody>
      </p:sp>
      <p:sp>
        <p:nvSpPr>
          <p:cNvPr id="4" name="ZoneTexte 3"/>
          <p:cNvSpPr txBox="1"/>
          <p:nvPr/>
        </p:nvSpPr>
        <p:spPr>
          <a:xfrm>
            <a:off x="125262" y="1124744"/>
            <a:ext cx="8551194" cy="1107996"/>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a:sym typeface="Symbol" panose="05050102010706020507" pitchFamily="18" charset="2"/>
              </a:rPr>
              <a:t>A</a:t>
            </a:r>
            <a:r>
              <a:rPr lang="en-US" dirty="0" smtClean="0">
                <a:sym typeface="Symbol" panose="05050102010706020507" pitchFamily="18" charset="2"/>
              </a:rPr>
              <a:t>fter</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 </a:t>
            </a:r>
            <a:r>
              <a:rPr lang="fr-FR" dirty="0">
                <a:sym typeface="Symbol" panose="05050102010706020507" pitchFamily="18" charset="2"/>
              </a:rPr>
              <a:t></a:t>
            </a:r>
            <a:r>
              <a:rPr lang="fr-FR" dirty="0" smtClean="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a:t>
            </a:r>
          </a:p>
          <a:p>
            <a:pPr marL="285750" indent="-285750">
              <a:buClr>
                <a:schemeClr val="accent1"/>
              </a:buClr>
              <a:buFont typeface="Wingdings" panose="05000000000000000000" pitchFamily="2" charset="2"/>
              <a:buChar char="§"/>
            </a:pPr>
            <a:endParaRPr lang="fr-FR" dirty="0">
              <a:sym typeface="Symbol" panose="05050102010706020507" pitchFamily="18" charset="2"/>
            </a:endParaRPr>
          </a:p>
          <a:p>
            <a:pPr marL="285750" indent="-285750">
              <a:buClr>
                <a:schemeClr val="accent1"/>
              </a:buClr>
              <a:buFont typeface="Wingdings" panose="05000000000000000000" pitchFamily="2" charset="2"/>
              <a:buChar char="§"/>
            </a:pPr>
            <a:r>
              <a:rPr lang="en-US" dirty="0" smtClean="0">
                <a:sym typeface="Symbol" panose="05050102010706020507" pitchFamily="18" charset="2"/>
              </a:rPr>
              <a:t>The value of </a:t>
            </a:r>
            <a:r>
              <a:rPr lang="en-US" dirty="0"/>
              <a:t>R</a:t>
            </a:r>
            <a:r>
              <a:rPr lang="en-US" baseline="-25000" dirty="0"/>
              <a:t>1</a:t>
            </a:r>
            <a:r>
              <a:rPr lang="el-GR" dirty="0">
                <a:sym typeface="Symbol" panose="05050102010706020507" pitchFamily="18" charset="2"/>
              </a:rPr>
              <a:t> </a:t>
            </a:r>
            <a:r>
              <a:rPr lang="fr-FR" dirty="0">
                <a:sym typeface="Symbol" panose="05050102010706020507" pitchFamily="18" charset="2"/>
              </a:rPr>
              <a:t>  </a:t>
            </a:r>
            <a:r>
              <a:rPr lang="en-US" dirty="0"/>
              <a:t>R</a:t>
            </a:r>
            <a:r>
              <a:rPr lang="en-US" baseline="-25000" dirty="0"/>
              <a:t>2</a:t>
            </a:r>
            <a:r>
              <a:rPr lang="el-GR" dirty="0">
                <a:sym typeface="Symbol" panose="05050102010706020507" pitchFamily="18" charset="2"/>
              </a:rPr>
              <a:t> </a:t>
            </a:r>
            <a:r>
              <a:rPr lang="en-US" dirty="0" smtClean="0">
                <a:sym typeface="Symbol" panose="05050102010706020507" pitchFamily="18" charset="2"/>
              </a:rPr>
              <a:t>is decided at time instants when</a:t>
            </a:r>
            <a:r>
              <a:rPr lang="fr-FR" dirty="0" smtClean="0">
                <a:sym typeface="Symbol" panose="05050102010706020507" pitchFamily="18" charset="2"/>
              </a:rPr>
              <a:t>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or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have </a:t>
            </a:r>
            <a:r>
              <a:rPr lang="en-US" dirty="0" smtClean="0">
                <a:sym typeface="Symbol" panose="05050102010706020507" pitchFamily="18" charset="2"/>
              </a:rPr>
              <a:t>occurred. </a:t>
            </a:r>
            <a:r>
              <a:rPr lang="fr-FR" dirty="0" smtClean="0">
                <a:sym typeface="Symbol" panose="05050102010706020507" pitchFamily="18" charset="2"/>
              </a:rPr>
              <a:t>If </a:t>
            </a:r>
            <a:r>
              <a:rPr lang="en-US" dirty="0" smtClean="0"/>
              <a:t>R</a:t>
            </a:r>
            <a:r>
              <a:rPr lang="en-US" baseline="-25000" dirty="0" smtClean="0"/>
              <a:t>1</a:t>
            </a:r>
            <a:r>
              <a:rPr lang="el-GR" dirty="0" smtClean="0">
                <a:sym typeface="Symbol" panose="05050102010706020507" pitchFamily="18" charset="2"/>
              </a:rPr>
              <a:t></a:t>
            </a:r>
            <a:r>
              <a:rPr lang="fr-FR" dirty="0" smtClean="0">
                <a:sym typeface="Symbol" panose="05050102010706020507" pitchFamily="18" charset="2"/>
              </a:rPr>
              <a:t> and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have </a:t>
            </a:r>
            <a:r>
              <a:rPr lang="en-US" dirty="0" smtClean="0">
                <a:sym typeface="Symbol" panose="05050102010706020507" pitchFamily="18" charset="2"/>
              </a:rPr>
              <a:t>occurred, then </a:t>
            </a:r>
            <a:r>
              <a:rPr lang="en-US" dirty="0" smtClean="0"/>
              <a:t>R</a:t>
            </a:r>
            <a:r>
              <a:rPr lang="en-US" baseline="-25000" dirty="0" smtClean="0"/>
              <a:t>1</a:t>
            </a:r>
            <a:r>
              <a:rPr lang="el-GR" dirty="0" smtClean="0">
                <a:sym typeface="Symbol" panose="05050102010706020507" pitchFamily="18" charset="2"/>
              </a:rPr>
              <a:t> </a:t>
            </a:r>
            <a:r>
              <a:rPr lang="fr-FR" dirty="0">
                <a:sym typeface="Symbol" panose="05050102010706020507" pitchFamily="18" charset="2"/>
              </a:rPr>
              <a:t></a:t>
            </a:r>
            <a:r>
              <a:rPr lang="fr-FR" dirty="0" smtClean="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smtClean="0">
                <a:sym typeface="Symbol" panose="05050102010706020507" pitchFamily="18" charset="2"/>
              </a:rPr>
              <a:t> =  </a:t>
            </a:r>
            <a:r>
              <a:rPr lang="en-US" dirty="0" smtClean="0"/>
              <a:t>R</a:t>
            </a:r>
            <a:r>
              <a:rPr lang="en-US" baseline="-25000" dirty="0"/>
              <a:t>1</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smtClean="0"/>
              <a:t>2</a:t>
            </a:r>
            <a:r>
              <a:rPr lang="el-GR" dirty="0" smtClean="0">
                <a:sym typeface="Symbol" panose="05050102010706020507" pitchFamily="18" charset="2"/>
              </a:rPr>
              <a:t></a:t>
            </a:r>
            <a:r>
              <a:rPr lang="fr-FR" dirty="0">
                <a:sym typeface="Symbol" panose="05050102010706020507" pitchFamily="18" charset="2"/>
              </a:rPr>
              <a:t>  </a:t>
            </a:r>
            <a:r>
              <a:rPr lang="fr-FR" dirty="0" smtClean="0">
                <a:sym typeface="Symbol" panose="05050102010706020507" pitchFamily="18" charset="2"/>
              </a:rPr>
              <a:t>0   </a:t>
            </a:r>
            <a:endParaRPr lang="en-US" sz="1600" dirty="0"/>
          </a:p>
        </p:txBody>
      </p:sp>
      <p:grpSp>
        <p:nvGrpSpPr>
          <p:cNvPr id="18" name="Groupe 17"/>
          <p:cNvGrpSpPr/>
          <p:nvPr/>
        </p:nvGrpSpPr>
        <p:grpSpPr>
          <a:xfrm>
            <a:off x="1043608" y="4508774"/>
            <a:ext cx="6840760" cy="1625172"/>
            <a:chOff x="1043608" y="4508774"/>
            <a:chExt cx="6840760" cy="1625172"/>
          </a:xfrm>
        </p:grpSpPr>
        <p:sp>
          <p:nvSpPr>
            <p:cNvPr id="20" name="Rectangle 19"/>
            <p:cNvSpPr/>
            <p:nvPr/>
          </p:nvSpPr>
          <p:spPr>
            <a:xfrm>
              <a:off x="4938451" y="4509117"/>
              <a:ext cx="2873909" cy="1151785"/>
            </a:xfrm>
            <a:prstGeom prst="rect">
              <a:avLst/>
            </a:prstGeom>
            <a:pattFill prst="ltDnDiag">
              <a:fgClr>
                <a:schemeClr val="accent4">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14" name="Rectangle 13"/>
            <p:cNvSpPr/>
            <p:nvPr/>
          </p:nvSpPr>
          <p:spPr>
            <a:xfrm>
              <a:off x="1043608" y="4509118"/>
              <a:ext cx="1802345" cy="1151785"/>
            </a:xfrm>
            <a:prstGeom prst="rect">
              <a:avLst/>
            </a:prstGeom>
            <a:pattFill prst="ltDn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cxnSp>
          <p:nvCxnSpPr>
            <p:cNvPr id="5" name="Connecteur droit avec flèche 4"/>
            <p:cNvCxnSpPr/>
            <p:nvPr/>
          </p:nvCxnSpPr>
          <p:spPr>
            <a:xfrm>
              <a:off x="1043608" y="5661248"/>
              <a:ext cx="6840760"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2845953"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4932040" y="537321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627784" y="5764614"/>
              <a:ext cx="527709"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fr-FR" baseline="-25000" dirty="0" smtClean="0">
                  <a:solidFill>
                    <a:schemeClr val="accent1"/>
                  </a:solidFill>
                  <a:latin typeface="Calibri" panose="020F0502020204030204" pitchFamily="34" charset="0"/>
                  <a:sym typeface="Symbol" panose="05050102010706020507" pitchFamily="18" charset="2"/>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13" name="Rectangle 12"/>
            <p:cNvSpPr/>
            <p:nvPr/>
          </p:nvSpPr>
          <p:spPr>
            <a:xfrm>
              <a:off x="4674597" y="5764614"/>
              <a:ext cx="527709"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fr-FR" baseline="-25000" dirty="0" smtClean="0">
                  <a:solidFill>
                    <a:schemeClr val="accent1"/>
                  </a:solidFill>
                  <a:latin typeface="Calibri" panose="020F0502020204030204" pitchFamily="34" charset="0"/>
                  <a:sym typeface="Symbol" panose="05050102010706020507" pitchFamily="18" charset="2"/>
                </a:rPr>
                <a:t>2</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7" name="Connecteur droit 6"/>
            <p:cNvCxnSpPr/>
            <p:nvPr/>
          </p:nvCxnSpPr>
          <p:spPr>
            <a:xfrm flipV="1">
              <a:off x="2845953" y="4509120"/>
              <a:ext cx="0" cy="115212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a:xfrm>
              <a:off x="1043608" y="4825858"/>
              <a:ext cx="1620957"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a:t>
              </a:r>
              <a:r>
                <a:rPr lang="fr-FR" sz="1200" dirty="0" smtClean="0">
                  <a:sym typeface="Symbol" panose="05050102010706020507" pitchFamily="18" charset="2"/>
                </a:rPr>
                <a:t>  </a:t>
              </a:r>
              <a:r>
                <a:rPr lang="en-US" sz="1200" dirty="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en-US" sz="1200" dirty="0">
                  <a:latin typeface="Calibri" panose="020F0502020204030204" pitchFamily="34" charset="0"/>
                </a:rPr>
                <a:t>undecided</a:t>
              </a:r>
              <a:endParaRPr lang="en-US" sz="1200" dirty="0"/>
            </a:p>
          </p:txBody>
        </p:sp>
        <p:sp>
          <p:nvSpPr>
            <p:cNvPr id="17" name="Rectangle 16"/>
            <p:cNvSpPr/>
            <p:nvPr/>
          </p:nvSpPr>
          <p:spPr>
            <a:xfrm>
              <a:off x="2990233" y="4827167"/>
              <a:ext cx="1776448"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a:t>
              </a:r>
              <a:r>
                <a:rPr lang="fr-FR" sz="1200" dirty="0" smtClean="0">
                  <a:sym typeface="Symbol" panose="05050102010706020507" pitchFamily="18" charset="2"/>
                </a:rPr>
                <a:t>  </a:t>
              </a:r>
              <a:r>
                <a:rPr lang="en-US" sz="1200" dirty="0"/>
                <a:t>R</a:t>
              </a:r>
              <a:r>
                <a:rPr lang="en-US" sz="1200" baseline="-25000" dirty="0"/>
                <a:t>2</a:t>
              </a:r>
              <a:r>
                <a:rPr lang="el-GR" sz="1200" dirty="0" smtClean="0">
                  <a:sym typeface="Symbol" panose="05050102010706020507" pitchFamily="18" charset="2"/>
                </a:rPr>
                <a:t></a:t>
              </a:r>
              <a:r>
                <a:rPr lang="fr-FR" sz="1200" dirty="0" smtClean="0">
                  <a:sym typeface="Symbol" panose="05050102010706020507" pitchFamily="18" charset="2"/>
                </a:rPr>
                <a:t> </a:t>
              </a:r>
              <a:r>
                <a:rPr lang="en-US" sz="1200" dirty="0" smtClean="0">
                  <a:sym typeface="Symbol" panose="05050102010706020507" pitchFamily="18" charset="2"/>
                </a:rPr>
                <a:t>true or false</a:t>
              </a:r>
              <a:endParaRPr lang="en-US" sz="1200" dirty="0"/>
            </a:p>
          </p:txBody>
        </p:sp>
        <p:cxnSp>
          <p:nvCxnSpPr>
            <p:cNvPr id="21" name="Connecteur droit 20"/>
            <p:cNvCxnSpPr/>
            <p:nvPr/>
          </p:nvCxnSpPr>
          <p:spPr>
            <a:xfrm flipV="1">
              <a:off x="4932040" y="4508774"/>
              <a:ext cx="0" cy="1152128"/>
            </a:xfrm>
            <a:prstGeom prst="line">
              <a:avLst/>
            </a:prstGeom>
            <a:ln>
              <a:solidFill>
                <a:schemeClr val="accent4">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202306" y="4825858"/>
              <a:ext cx="2135521" cy="276999"/>
            </a:xfrm>
            <a:prstGeom prst="rect">
              <a:avLst/>
            </a:prstGeom>
          </p:spPr>
          <p:txBody>
            <a:bodyPr wrap="none">
              <a:spAutoFit/>
            </a:bodyPr>
            <a:lstStyle/>
            <a:p>
              <a:r>
                <a:rPr lang="en-US" sz="1200" dirty="0"/>
                <a:t>R</a:t>
              </a:r>
              <a:r>
                <a:rPr lang="en-US" sz="1200" baseline="-25000" dirty="0"/>
                <a:t>1</a:t>
              </a:r>
              <a:r>
                <a:rPr lang="el-GR" sz="1200" dirty="0">
                  <a:sym typeface="Symbol" panose="05050102010706020507" pitchFamily="18" charset="2"/>
                </a:rPr>
                <a:t> </a:t>
              </a:r>
              <a:r>
                <a:rPr lang="fr-FR" sz="1200" dirty="0">
                  <a:sym typeface="Symbol" panose="05050102010706020507" pitchFamily="18" charset="2"/>
                </a:rPr>
                <a:t></a:t>
              </a:r>
              <a:r>
                <a:rPr lang="fr-FR" sz="1200" dirty="0" smtClean="0">
                  <a:sym typeface="Symbol" panose="05050102010706020507" pitchFamily="18" charset="2"/>
                </a:rPr>
                <a:t>  </a:t>
              </a:r>
              <a:r>
                <a:rPr lang="en-US" sz="1200" dirty="0"/>
                <a:t>R</a:t>
              </a:r>
              <a:r>
                <a:rPr lang="en-US" sz="1200" baseline="-25000" dirty="0"/>
                <a:t>2</a:t>
              </a:r>
              <a:r>
                <a:rPr lang="el-GR" sz="1200" dirty="0">
                  <a:sym typeface="Symbol" panose="05050102010706020507" pitchFamily="18" charset="2"/>
                </a:rPr>
                <a:t></a:t>
              </a:r>
              <a:r>
                <a:rPr lang="fr-FR" sz="1200" dirty="0">
                  <a:sym typeface="Symbol" panose="05050102010706020507" pitchFamily="18" charset="2"/>
                </a:rPr>
                <a:t> =  </a:t>
              </a:r>
              <a:r>
                <a:rPr lang="en-US" sz="1200" dirty="0" smtClean="0"/>
                <a:t>R</a:t>
              </a:r>
              <a:r>
                <a:rPr lang="en-US" sz="1200" baseline="-25000" dirty="0"/>
                <a:t>1</a:t>
              </a:r>
              <a:r>
                <a:rPr lang="el-GR" sz="1200" dirty="0" smtClean="0">
                  <a:sym typeface="Symbol" panose="05050102010706020507" pitchFamily="18" charset="2"/>
                </a:rPr>
                <a:t> </a:t>
              </a:r>
              <a:r>
                <a:rPr lang="fr-FR" sz="1200" dirty="0">
                  <a:sym typeface="Symbol" panose="05050102010706020507" pitchFamily="18" charset="2"/>
                </a:rPr>
                <a:t> </a:t>
              </a:r>
              <a:r>
                <a:rPr lang="en-US" sz="1200" dirty="0" smtClean="0"/>
                <a:t>R</a:t>
              </a:r>
              <a:r>
                <a:rPr lang="en-US" sz="1200" baseline="-25000" dirty="0"/>
                <a:t>2</a:t>
              </a:r>
              <a:r>
                <a:rPr lang="el-GR" sz="1200" dirty="0" smtClean="0">
                  <a:sym typeface="Symbol" panose="05050102010706020507" pitchFamily="18" charset="2"/>
                </a:rPr>
                <a:t></a:t>
              </a:r>
              <a:r>
                <a:rPr lang="fr-FR" sz="1200" dirty="0">
                  <a:sym typeface="Symbol" panose="05050102010706020507" pitchFamily="18" charset="2"/>
                </a:rPr>
                <a:t>  0 </a:t>
              </a:r>
              <a:endParaRPr lang="fr-FR" sz="1200" dirty="0"/>
            </a:p>
          </p:txBody>
        </p:sp>
      </p:grpSp>
      <p:grpSp>
        <p:nvGrpSpPr>
          <p:cNvPr id="22" name="Groupe 21"/>
          <p:cNvGrpSpPr/>
          <p:nvPr/>
        </p:nvGrpSpPr>
        <p:grpSpPr>
          <a:xfrm>
            <a:off x="516407" y="2563025"/>
            <a:ext cx="7151937" cy="1190746"/>
            <a:chOff x="1273862" y="1527243"/>
            <a:chExt cx="7151937" cy="1190746"/>
          </a:xfrm>
        </p:grpSpPr>
        <p:sp>
          <p:nvSpPr>
            <p:cNvPr id="23" name="Rectangle 5"/>
            <p:cNvSpPr>
              <a:spLocks noChangeArrowheads="1"/>
            </p:cNvSpPr>
            <p:nvPr/>
          </p:nvSpPr>
          <p:spPr bwMode="auto">
            <a:xfrm>
              <a:off x="1273862" y="1904860"/>
              <a:ext cx="15153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R</a:t>
              </a:r>
              <a:r>
                <a:rPr lang="en-US" altLang="fr-FR" b="0" baseline="-25000" dirty="0" smtClean="0"/>
                <a:t>1</a:t>
              </a:r>
              <a:r>
                <a:rPr lang="el-GR" sz="2000" b="0" dirty="0" smtClean="0">
                  <a:latin typeface="Calibri" panose="020F0502020204030204" pitchFamily="34" charset="0"/>
                  <a:sym typeface="Symbol" panose="05050102010706020507" pitchFamily="18" charset="2"/>
                </a:rPr>
                <a:t></a:t>
              </a:r>
              <a:r>
                <a:rPr lang="fr-FR" sz="2000" dirty="0">
                  <a:sym typeface="Symbol" panose="05050102010706020507" pitchFamily="18" charset="2"/>
                </a:rPr>
                <a:t> </a:t>
              </a:r>
              <a:r>
                <a:rPr lang="en-US" altLang="fr-FR" sz="2000" b="0" dirty="0" smtClean="0">
                  <a:latin typeface="Calibri" panose="020F0502020204030204" pitchFamily="34" charset="0"/>
                </a:rPr>
                <a:t> R</a:t>
              </a:r>
              <a:r>
                <a:rPr lang="en-US" altLang="fr-FR" b="0" baseline="-25000" dirty="0" smtClean="0"/>
                <a:t>2</a:t>
              </a:r>
              <a:r>
                <a:rPr lang="el-G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sym typeface="Symbol" panose="05050102010706020507" pitchFamily="18" charset="2"/>
                </a:rPr>
                <a:t> :=</a:t>
              </a:r>
              <a:endParaRPr lang="en-US" altLang="fr-FR" sz="2000" b="0" dirty="0">
                <a:latin typeface="Calibri" panose="020F0502020204030204" pitchFamily="34" charset="0"/>
              </a:endParaRPr>
            </a:p>
          </p:txBody>
        </p:sp>
        <p:sp>
          <p:nvSpPr>
            <p:cNvPr id="24" name="Accolade ouvrante 23"/>
            <p:cNvSpPr/>
            <p:nvPr/>
          </p:nvSpPr>
          <p:spPr>
            <a:xfrm>
              <a:off x="2720997" y="1527243"/>
              <a:ext cx="288032" cy="1190746"/>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5" name="Rectangle 24"/>
            <p:cNvSpPr/>
            <p:nvPr/>
          </p:nvSpPr>
          <p:spPr>
            <a:xfrm>
              <a:off x="2893720" y="1725254"/>
              <a:ext cx="2460490"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 </a:t>
              </a:r>
              <a:r>
                <a:rPr lang="en-US" alt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1</a:t>
              </a:r>
              <a:r>
                <a:rPr lang="el-GR" dirty="0" smtClean="0">
                  <a:latin typeface="Calibri" panose="020F0502020204030204" pitchFamily="34" charset="0"/>
                  <a:sym typeface="Symbol" panose="05050102010706020507" pitchFamily="18" charset="2"/>
                </a:rPr>
                <a:t></a:t>
              </a:r>
              <a:r>
                <a:rPr lang="el-GR" dirty="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a:latin typeface="Calibri" panose="020F0502020204030204" pitchFamily="34" charset="0"/>
                </a:rPr>
                <a:t>R</a:t>
              </a:r>
              <a:r>
                <a:rPr lang="en-US" altLang="fr-FR" baseline="-25000" dirty="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  </a:t>
              </a:r>
              <a:r>
                <a:rPr lang="en-US" altLang="fr-FR" dirty="0" smtClean="0">
                  <a:latin typeface="Calibri" panose="020F0502020204030204" pitchFamily="34" charset="0"/>
                  <a:sym typeface="Symbol" panose="05050102010706020507" pitchFamily="18" charset="2"/>
                </a:rPr>
                <a:t>[</a:t>
              </a:r>
              <a:endParaRPr lang="fr-FR" dirty="0"/>
            </a:p>
          </p:txBody>
        </p:sp>
        <p:sp>
          <p:nvSpPr>
            <p:cNvPr id="26" name="Rectangle 25"/>
            <p:cNvSpPr/>
            <p:nvPr/>
          </p:nvSpPr>
          <p:spPr>
            <a:xfrm>
              <a:off x="5652091" y="1546344"/>
              <a:ext cx="2773708" cy="369332"/>
            </a:xfrm>
            <a:prstGeom prst="rect">
              <a:avLst/>
            </a:prstGeom>
          </p:spPr>
          <p:txBody>
            <a:bodyPr wrap="none">
              <a:spAutoFit/>
            </a:bodyPr>
            <a:lstStyle/>
            <a:p>
              <a:r>
                <a:rPr lang="en-US" altLang="fr-FR" dirty="0">
                  <a:latin typeface="Calibri" panose="020F0502020204030204" pitchFamily="34" charset="0"/>
                  <a:sym typeface="Symbol" panose="05050102010706020507" pitchFamily="18" charset="2"/>
                </a:rPr>
                <a:t>true </a:t>
              </a:r>
              <a:r>
                <a:rPr lang="en-US" altLang="fr-FR" dirty="0" smtClean="0">
                  <a:latin typeface="Calibri" panose="020F0502020204030204" pitchFamily="34" charset="0"/>
                  <a:sym typeface="Symbol" panose="05050102010706020507" pitchFamily="18" charset="2"/>
                </a:rPr>
                <a:t>if R</a:t>
              </a:r>
              <a:r>
                <a:rPr lang="en-US" altLang="fr-FR" baseline="-25000" dirty="0" smtClean="0">
                  <a:sym typeface="Symbol" panose="05050102010706020507" pitchFamily="18" charset="2"/>
                </a:rPr>
                <a:t>1</a:t>
              </a:r>
              <a:r>
                <a:rPr lang="en-US" altLang="fr-FR" dirty="0" smtClean="0">
                  <a:latin typeface="Calibri" panose="020F0502020204030204" pitchFamily="34" charset="0"/>
                  <a:sym typeface="Symbol" panose="05050102010706020507" pitchFamily="18" charset="2"/>
                </a:rPr>
                <a:t> occurs after </a:t>
              </a:r>
              <a:r>
                <a:rPr lang="en-US" altLang="fr-FR" dirty="0" smtClean="0">
                  <a:latin typeface="Calibri" panose="020F0502020204030204" pitchFamily="34" charset="0"/>
                </a:rPr>
                <a:t>R</a:t>
              </a:r>
              <a:r>
                <a:rPr lang="en-US" altLang="fr-FR" baseline="-25000" dirty="0" smtClean="0"/>
                <a:t>2</a:t>
              </a:r>
              <a:r>
                <a:rPr lang="el-GR" dirty="0">
                  <a:latin typeface="Calibri" panose="020F0502020204030204" pitchFamily="34" charset="0"/>
                  <a:sym typeface="Symbol" panose="05050102010706020507" pitchFamily="18" charset="2"/>
                </a:rPr>
                <a:t></a:t>
              </a:r>
              <a:r>
                <a:rPr lang="en-US" altLang="fr-FR" dirty="0" smtClean="0">
                  <a:latin typeface="Calibri" panose="020F0502020204030204" pitchFamily="34" charset="0"/>
                  <a:sym typeface="Symbol" panose="05050102010706020507" pitchFamily="18" charset="2"/>
                </a:rPr>
                <a:t> </a:t>
              </a:r>
              <a:endParaRPr lang="fr-FR" dirty="0"/>
            </a:p>
          </p:txBody>
        </p:sp>
        <p:sp>
          <p:nvSpPr>
            <p:cNvPr id="27" name="Accolade ouvrante 26"/>
            <p:cNvSpPr/>
            <p:nvPr/>
          </p:nvSpPr>
          <p:spPr>
            <a:xfrm>
              <a:off x="5326131" y="1565103"/>
              <a:ext cx="288032" cy="714621"/>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8" name="Rectangle 27"/>
            <p:cNvSpPr/>
            <p:nvPr/>
          </p:nvSpPr>
          <p:spPr>
            <a:xfrm>
              <a:off x="5650167" y="1918897"/>
              <a:ext cx="1665777" cy="369332"/>
            </a:xfrm>
            <a:prstGeom prst="rect">
              <a:avLst/>
            </a:prstGeom>
          </p:spPr>
          <p:txBody>
            <a:bodyPr wrap="none">
              <a:spAutoFit/>
            </a:bodyPr>
            <a:lstStyle/>
            <a:p>
              <a:r>
                <a:rPr lang="en-US" altLang="fr-FR" dirty="0" smtClean="0">
                  <a:latin typeface="Calibri" panose="020F0502020204030204" pitchFamily="34" charset="0"/>
                  <a:sym typeface="Symbol" panose="05050102010706020507" pitchFamily="18" charset="2"/>
                </a:rPr>
                <a:t>false otherwise </a:t>
              </a:r>
              <a:endParaRPr lang="fr-FR" dirty="0"/>
            </a:p>
          </p:txBody>
        </p:sp>
        <p:sp>
          <p:nvSpPr>
            <p:cNvPr id="29" name="Rectangle 28"/>
            <p:cNvSpPr/>
            <p:nvPr/>
          </p:nvSpPr>
          <p:spPr>
            <a:xfrm>
              <a:off x="2893719" y="2301317"/>
              <a:ext cx="2424487"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 </a:t>
              </a:r>
              <a:r>
                <a:rPr lang="en-US" altLang="fr-FR" dirty="0" smtClean="0">
                  <a:latin typeface="Calibri" panose="020F0502020204030204" pitchFamily="34" charset="0"/>
                  <a:sym typeface="Symbol" panose="05050102010706020507" pitchFamily="18" charset="2"/>
                </a:rPr>
                <a:t>[ - , </a:t>
              </a:r>
              <a:r>
                <a:rPr lang="en-US" altLang="fr-FR" dirty="0">
                  <a:latin typeface="Calibri" panose="020F0502020204030204" pitchFamily="34" charset="0"/>
                </a:rPr>
                <a:t>R</a:t>
              </a:r>
              <a:r>
                <a:rPr lang="en-US" altLang="fr-FR" baseline="-25000" dirty="0"/>
                <a:t>1</a:t>
              </a:r>
              <a:r>
                <a:rPr lang="el-GR" dirty="0" smtClean="0">
                  <a:latin typeface="Calibri" panose="020F0502020204030204" pitchFamily="34" charset="0"/>
                  <a:sym typeface="Symbol" panose="05050102010706020507" pitchFamily="18" charset="2"/>
                </a:rPr>
                <a:t></a:t>
              </a:r>
              <a:r>
                <a:rPr lang="el-GR" dirty="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rPr>
                <a:t>R</a:t>
              </a:r>
              <a:r>
                <a:rPr lang="en-US" altLang="fr-FR" baseline="-25000" dirty="0" smtClean="0"/>
                <a:t>2</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altLang="fr-FR" dirty="0" smtClean="0">
                  <a:latin typeface="Calibri" panose="020F0502020204030204" pitchFamily="34" charset="0"/>
                  <a:sym typeface="Symbol" panose="05050102010706020507" pitchFamily="18" charset="2"/>
                </a:rPr>
                <a:t>[ </a:t>
              </a:r>
              <a:endParaRPr lang="fr-FR" dirty="0"/>
            </a:p>
          </p:txBody>
        </p:sp>
        <p:sp>
          <p:nvSpPr>
            <p:cNvPr id="30" name="Rectangle 29"/>
            <p:cNvSpPr/>
            <p:nvPr/>
          </p:nvSpPr>
          <p:spPr>
            <a:xfrm>
              <a:off x="5307672" y="2321270"/>
              <a:ext cx="1175322" cy="369332"/>
            </a:xfrm>
            <a:prstGeom prst="rect">
              <a:avLst/>
            </a:prstGeom>
          </p:spPr>
          <p:txBody>
            <a:bodyPr wrap="none">
              <a:spAutoFit/>
            </a:bodyPr>
            <a:lstStyle/>
            <a:p>
              <a:r>
                <a:rPr lang="en-US" dirty="0">
                  <a:latin typeface="Calibri" panose="020F0502020204030204" pitchFamily="34" charset="0"/>
                </a:rPr>
                <a:t>undecided</a:t>
              </a:r>
              <a:endParaRPr lang="fr-FR" dirty="0">
                <a:latin typeface="Calibri" panose="020F0502020204030204" pitchFamily="34" charset="0"/>
              </a:endParaRPr>
            </a:p>
          </p:txBody>
        </p:sp>
      </p:grpSp>
    </p:spTree>
    <p:extLst>
      <p:ext uri="{BB962C8B-B14F-4D97-AF65-F5344CB8AC3E}">
        <p14:creationId xmlns:p14="http://schemas.microsoft.com/office/powerpoint/2010/main" val="8309276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Opening and closing events of a time period</a:t>
            </a:r>
            <a:endParaRPr lang="en-US" dirty="0"/>
          </a:p>
        </p:txBody>
      </p:sp>
      <p:sp>
        <p:nvSpPr>
          <p:cNvPr id="5" name="ZoneTexte 4"/>
          <p:cNvSpPr txBox="1"/>
          <p:nvPr/>
        </p:nvSpPr>
        <p:spPr>
          <a:xfrm>
            <a:off x="395288" y="1403992"/>
            <a:ext cx="5940660" cy="307777"/>
          </a:xfrm>
          <a:prstGeom prst="rect">
            <a:avLst/>
          </a:prstGeom>
          <a:noFill/>
        </p:spPr>
        <p:txBody>
          <a:bodyPr wrap="square" lIns="36000" tIns="0" rIns="36000" bIns="0" rtlCol="0">
            <a:spAutoFit/>
          </a:bodyPr>
          <a:lstStyle/>
          <a:p>
            <a:r>
              <a:rPr lang="fr-FR" sz="2000" dirty="0">
                <a:latin typeface="Calibri" panose="020F0502020204030204" pitchFamily="34" charset="0"/>
              </a:rPr>
              <a:t>P</a:t>
            </a:r>
            <a:r>
              <a:rPr lang="el-GR" sz="2000" dirty="0" smtClean="0">
                <a:latin typeface="Calibri" panose="020F0502020204030204" pitchFamily="34" charset="0"/>
              </a:rPr>
              <a:t> </a:t>
            </a:r>
            <a:r>
              <a:rPr lang="en-US" sz="2000" dirty="0"/>
              <a:t> </a:t>
            </a:r>
            <a:r>
              <a:rPr lang="en-US" sz="2000" dirty="0">
                <a:latin typeface="Calibri" panose="020F0502020204030204" pitchFamily="34" charset="0"/>
              </a:rPr>
              <a:t>:= </a:t>
            </a:r>
            <a:r>
              <a:rPr lang="en-US" sz="2000" dirty="0" smtClean="0">
                <a:latin typeface="Calibri" panose="020F0502020204030204" pitchFamily="34" charset="0"/>
              </a:rPr>
              <a:t>([ </a:t>
            </a:r>
            <a:r>
              <a:rPr lang="en-US" sz="2000" dirty="0">
                <a:latin typeface="Calibri" panose="020F0502020204030204" pitchFamily="34" charset="0"/>
              </a:rPr>
              <a:t>| </a:t>
            </a:r>
            <a:r>
              <a:rPr lang="en-US" sz="2000" dirty="0" smtClean="0">
                <a:latin typeface="Calibri" panose="020F0502020204030204" pitchFamily="34" charset="0"/>
              </a:rPr>
              <a:t>]) </a:t>
            </a:r>
            <a:r>
              <a:rPr lang="en-US" sz="2000" dirty="0" err="1" smtClean="0">
                <a:latin typeface="Calibri" panose="020F0502020204030204" pitchFamily="34" charset="0"/>
              </a:rPr>
              <a:t>opening_event</a:t>
            </a:r>
            <a:r>
              <a:rPr lang="en-US" sz="2000" dirty="0" smtClean="0">
                <a:latin typeface="Calibri" panose="020F0502020204030204" pitchFamily="34" charset="0"/>
              </a:rPr>
              <a:t>, </a:t>
            </a:r>
            <a:r>
              <a:rPr lang="en-US" sz="2000" dirty="0" err="1" smtClean="0">
                <a:latin typeface="Calibri" panose="020F0502020204030204" pitchFamily="34" charset="0"/>
              </a:rPr>
              <a:t>closing_event</a:t>
            </a:r>
            <a:r>
              <a:rPr lang="en-US" sz="2000" dirty="0" smtClean="0">
                <a:latin typeface="Calibri" panose="020F0502020204030204" pitchFamily="34" charset="0"/>
              </a:rPr>
              <a:t> ([ </a:t>
            </a:r>
            <a:r>
              <a:rPr lang="en-US" sz="2000" dirty="0">
                <a:latin typeface="Calibri" panose="020F0502020204030204" pitchFamily="34" charset="0"/>
              </a:rPr>
              <a:t>| </a:t>
            </a:r>
            <a:r>
              <a:rPr lang="en-US" sz="2000" dirty="0" smtClean="0">
                <a:latin typeface="Calibri" panose="020F0502020204030204" pitchFamily="34" charset="0"/>
              </a:rPr>
              <a:t>]) </a:t>
            </a:r>
            <a:endParaRPr lang="fr-FR" sz="2000" dirty="0" smtClean="0"/>
          </a:p>
        </p:txBody>
      </p:sp>
      <p:sp>
        <p:nvSpPr>
          <p:cNvPr id="6" name="ZoneTexte 5"/>
          <p:cNvSpPr txBox="1"/>
          <p:nvPr/>
        </p:nvSpPr>
        <p:spPr>
          <a:xfrm>
            <a:off x="107504" y="1990223"/>
            <a:ext cx="8551194" cy="1384995"/>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The opening event is denoted P</a:t>
            </a:r>
            <a:r>
              <a:rPr lang="en-US" dirty="0" smtClean="0">
                <a:sym typeface="Symbol" panose="05050102010706020507" pitchFamily="18" charset="2"/>
              </a:rPr>
              <a:t>.</a:t>
            </a:r>
          </a:p>
          <a:p>
            <a:pPr marL="285750" indent="-285750">
              <a:buClr>
                <a:schemeClr val="accent1"/>
              </a:buClr>
              <a:buFont typeface="Wingdings" panose="05000000000000000000" pitchFamily="2" charset="2"/>
              <a:buChar char="§"/>
            </a:pPr>
            <a:endParaRPr lang="en-US" sz="1600" dirty="0">
              <a:sym typeface="Symbol" panose="05050102010706020507" pitchFamily="18" charset="2"/>
            </a:endParaRPr>
          </a:p>
          <a:p>
            <a:pPr marL="285750" indent="-285750">
              <a:buClr>
                <a:schemeClr val="accent1"/>
              </a:buClr>
              <a:buFont typeface="Wingdings" panose="05000000000000000000" pitchFamily="2" charset="2"/>
              <a:buChar char="§"/>
            </a:pPr>
            <a:r>
              <a:rPr lang="en-US" dirty="0">
                <a:sym typeface="Symbol" panose="05050102010706020507" pitchFamily="18" charset="2"/>
              </a:rPr>
              <a:t>The closing event is denoted P</a:t>
            </a:r>
            <a:r>
              <a:rPr lang="en-US" dirty="0" smtClean="0">
                <a:sym typeface="Symbol" panose="05050102010706020507" pitchFamily="18" charset="2"/>
              </a:rPr>
              <a:t>.</a:t>
            </a:r>
          </a:p>
          <a:p>
            <a:pPr marL="285750" indent="-285750">
              <a:buClr>
                <a:schemeClr val="accent1"/>
              </a:buClr>
              <a:buFont typeface="Wingdings" panose="05000000000000000000" pitchFamily="2" charset="2"/>
              <a:buChar char="§"/>
            </a:pPr>
            <a:endParaRPr lang="en-US" dirty="0">
              <a:sym typeface="Symbol" panose="05050102010706020507" pitchFamily="18" charset="2"/>
            </a:endParaRPr>
          </a:p>
          <a:p>
            <a:pPr marL="285750" indent="-285750">
              <a:buClr>
                <a:schemeClr val="accent1"/>
              </a:buClr>
              <a:buFont typeface="Wingdings" panose="05000000000000000000" pitchFamily="2" charset="2"/>
              <a:buChar char="§"/>
            </a:pPr>
            <a:r>
              <a:rPr lang="en-US" dirty="0" smtClean="0">
                <a:sym typeface="Symbol" panose="05050102010706020507" pitchFamily="18" charset="2"/>
              </a:rPr>
              <a:t>Therefore P := </a:t>
            </a:r>
            <a:r>
              <a:rPr lang="en-US" dirty="0">
                <a:latin typeface="Calibri" panose="020F0502020204030204" pitchFamily="34" charset="0"/>
              </a:rPr>
              <a:t>([ | ]) </a:t>
            </a:r>
            <a:r>
              <a:rPr lang="en-US" dirty="0"/>
              <a:t>P</a:t>
            </a:r>
            <a:r>
              <a:rPr lang="en-US" dirty="0">
                <a:sym typeface="Symbol" panose="05050102010706020507" pitchFamily="18" charset="2"/>
              </a:rPr>
              <a:t></a:t>
            </a:r>
            <a:r>
              <a:rPr lang="en-US" dirty="0" smtClean="0">
                <a:latin typeface="Calibri" panose="020F0502020204030204" pitchFamily="34" charset="0"/>
              </a:rPr>
              <a:t>, </a:t>
            </a:r>
            <a:r>
              <a:rPr lang="en-US" dirty="0">
                <a:sym typeface="Symbol" panose="05050102010706020507" pitchFamily="18" charset="2"/>
              </a:rPr>
              <a:t>P</a:t>
            </a:r>
            <a:r>
              <a:rPr lang="en-US" dirty="0" smtClean="0">
                <a:latin typeface="Calibri" panose="020F0502020204030204" pitchFamily="34" charset="0"/>
              </a:rPr>
              <a:t> </a:t>
            </a:r>
            <a:r>
              <a:rPr lang="en-US" dirty="0">
                <a:latin typeface="Calibri" panose="020F0502020204030204" pitchFamily="34" charset="0"/>
              </a:rPr>
              <a:t>([ | </a:t>
            </a:r>
            <a:r>
              <a:rPr lang="en-US" dirty="0" smtClean="0">
                <a:latin typeface="Calibri" panose="020F0502020204030204" pitchFamily="34" charset="0"/>
              </a:rPr>
              <a:t>]).</a:t>
            </a:r>
            <a:endParaRPr lang="en-US" dirty="0"/>
          </a:p>
        </p:txBody>
      </p:sp>
      <p:grpSp>
        <p:nvGrpSpPr>
          <p:cNvPr id="8" name="Groupe 7"/>
          <p:cNvGrpSpPr/>
          <p:nvPr/>
        </p:nvGrpSpPr>
        <p:grpSpPr>
          <a:xfrm>
            <a:off x="601501" y="4293097"/>
            <a:ext cx="7563199" cy="1112838"/>
            <a:chOff x="611560" y="3140969"/>
            <a:chExt cx="7563199" cy="1112838"/>
          </a:xfrm>
        </p:grpSpPr>
        <p:grpSp>
          <p:nvGrpSpPr>
            <p:cNvPr id="10" name="Groupe 9"/>
            <p:cNvGrpSpPr/>
            <p:nvPr/>
          </p:nvGrpSpPr>
          <p:grpSpPr>
            <a:xfrm>
              <a:off x="685927" y="3140969"/>
              <a:ext cx="7488832" cy="720078"/>
              <a:chOff x="755576" y="4653138"/>
              <a:chExt cx="7488832" cy="720078"/>
            </a:xfrm>
          </p:grpSpPr>
          <p:cxnSp>
            <p:nvCxnSpPr>
              <p:cNvPr id="25" name="Connecteur droit 24"/>
              <p:cNvCxnSpPr/>
              <p:nvPr/>
            </p:nvCxnSpPr>
            <p:spPr>
              <a:xfrm>
                <a:off x="755576" y="537321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755576" y="5085185"/>
                <a:ext cx="1295619"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V="1">
                <a:off x="2051195" y="4653138"/>
                <a:ext cx="4104981" cy="1974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flipV="1">
                <a:off x="6156176" y="4653138"/>
                <a:ext cx="0" cy="43204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6156176" y="5085185"/>
                <a:ext cx="200439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flipV="1">
                <a:off x="2053737" y="4672880"/>
                <a:ext cx="0" cy="412305"/>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grpSp>
        <p:sp>
          <p:nvSpPr>
            <p:cNvPr id="20" name="ZoneTexte 19"/>
            <p:cNvSpPr txBox="1"/>
            <p:nvPr/>
          </p:nvSpPr>
          <p:spPr>
            <a:xfrm>
              <a:off x="611560" y="3308200"/>
              <a:ext cx="1299262" cy="246221"/>
            </a:xfrm>
            <a:prstGeom prst="rect">
              <a:avLst/>
            </a:prstGeom>
            <a:noFill/>
          </p:spPr>
          <p:txBody>
            <a:bodyPr wrap="square" lIns="36000" tIns="0" rIns="36000" bIns="0" rtlCol="0">
              <a:spAutoFit/>
            </a:bodyPr>
            <a:lstStyle/>
            <a:p>
              <a:r>
                <a:rPr lang="fr-FR" sz="1600" dirty="0" smtClean="0"/>
                <a:t>P </a:t>
              </a:r>
            </a:p>
          </p:txBody>
        </p:sp>
        <p:sp>
          <p:nvSpPr>
            <p:cNvPr id="21" name="Rectangle 20"/>
            <p:cNvSpPr/>
            <p:nvPr/>
          </p:nvSpPr>
          <p:spPr>
            <a:xfrm>
              <a:off x="1763732" y="3884475"/>
              <a:ext cx="442750"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P</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23" name="Rectangle 22"/>
            <p:cNvSpPr/>
            <p:nvPr/>
          </p:nvSpPr>
          <p:spPr>
            <a:xfrm>
              <a:off x="5813845" y="3884475"/>
              <a:ext cx="442750"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P</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grpSp>
    </p:spTree>
    <p:extLst>
      <p:ext uri="{BB962C8B-B14F-4D97-AF65-F5344CB8AC3E}">
        <p14:creationId xmlns:p14="http://schemas.microsoft.com/office/powerpoint/2010/main" val="23321785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Language architecture</a:t>
            </a:r>
            <a:endParaRPr lang="en-US" dirty="0"/>
          </a:p>
        </p:txBody>
      </p:sp>
      <p:grpSp>
        <p:nvGrpSpPr>
          <p:cNvPr id="13" name="Groupe 12"/>
          <p:cNvGrpSpPr/>
          <p:nvPr/>
        </p:nvGrpSpPr>
        <p:grpSpPr>
          <a:xfrm>
            <a:off x="395536" y="1125538"/>
            <a:ext cx="7704856" cy="4895750"/>
            <a:chOff x="395536" y="1125538"/>
            <a:chExt cx="7704856" cy="4895750"/>
          </a:xfrm>
        </p:grpSpPr>
        <p:grpSp>
          <p:nvGrpSpPr>
            <p:cNvPr id="11" name="Groupe 10"/>
            <p:cNvGrpSpPr/>
            <p:nvPr/>
          </p:nvGrpSpPr>
          <p:grpSpPr>
            <a:xfrm>
              <a:off x="1115367" y="1125538"/>
              <a:ext cx="6985025" cy="4895750"/>
              <a:chOff x="1763688" y="1125538"/>
              <a:chExt cx="6985025" cy="4895750"/>
            </a:xfrm>
          </p:grpSpPr>
          <p:sp>
            <p:nvSpPr>
              <p:cNvPr id="10" name="Rectangle 9"/>
              <p:cNvSpPr/>
              <p:nvPr/>
            </p:nvSpPr>
            <p:spPr>
              <a:xfrm>
                <a:off x="1763688" y="1125538"/>
                <a:ext cx="6985025" cy="4895750"/>
              </a:xfrm>
              <a:prstGeom prst="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r>
                  <a:rPr lang="fr-FR" sz="3200" dirty="0" smtClean="0">
                    <a:solidFill>
                      <a:schemeClr val="tx2"/>
                    </a:solidFill>
                  </a:rPr>
                  <a:t>CRML</a:t>
                </a:r>
              </a:p>
            </p:txBody>
          </p:sp>
          <p:sp>
            <p:nvSpPr>
              <p:cNvPr id="4" name="Rectangle 3"/>
              <p:cNvSpPr/>
              <p:nvPr/>
            </p:nvSpPr>
            <p:spPr>
              <a:xfrm>
                <a:off x="2627784" y="4077072"/>
                <a:ext cx="5256584" cy="1584176"/>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r>
                  <a:rPr lang="en-US" sz="1600" dirty="0" smtClean="0"/>
                  <a:t>Temporal logic</a:t>
                </a:r>
              </a:p>
            </p:txBody>
          </p:sp>
          <p:sp>
            <p:nvSpPr>
              <p:cNvPr id="5" name="Rectangle 4"/>
              <p:cNvSpPr/>
              <p:nvPr/>
            </p:nvSpPr>
            <p:spPr>
              <a:xfrm>
                <a:off x="2807804" y="4509120"/>
                <a:ext cx="2304256" cy="936104"/>
              </a:xfrm>
              <a:prstGeom prst="rect">
                <a:avLst/>
              </a:pr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1600" dirty="0" smtClean="0"/>
                  <a:t>Simulation</a:t>
                </a:r>
              </a:p>
            </p:txBody>
          </p:sp>
          <p:sp>
            <p:nvSpPr>
              <p:cNvPr id="6" name="Rectangle 5"/>
              <p:cNvSpPr/>
              <p:nvPr/>
            </p:nvSpPr>
            <p:spPr>
              <a:xfrm>
                <a:off x="5400092" y="4509120"/>
                <a:ext cx="2304256" cy="936104"/>
              </a:xfrm>
              <a:prstGeom prst="rect">
                <a:avLst/>
              </a:pr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strike="sngStrike" dirty="0" smtClean="0"/>
                  <a:t>Model checking</a:t>
                </a:r>
              </a:p>
            </p:txBody>
          </p:sp>
          <p:sp>
            <p:nvSpPr>
              <p:cNvPr id="7" name="Rectangle 6"/>
              <p:cNvSpPr/>
              <p:nvPr/>
            </p:nvSpPr>
            <p:spPr>
              <a:xfrm>
                <a:off x="2627784" y="1916832"/>
                <a:ext cx="5256584" cy="1944216"/>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ctr"/>
                <a:r>
                  <a:rPr lang="en-US" sz="1600" dirty="0" smtClean="0"/>
                  <a:t>High level constructs</a:t>
                </a:r>
              </a:p>
            </p:txBody>
          </p:sp>
          <p:sp>
            <p:nvSpPr>
              <p:cNvPr id="8" name="Rectangle 7"/>
              <p:cNvSpPr/>
              <p:nvPr/>
            </p:nvSpPr>
            <p:spPr>
              <a:xfrm>
                <a:off x="2807804" y="2708920"/>
                <a:ext cx="2304256" cy="936104"/>
              </a:xfrm>
              <a:prstGeom prst="rect">
                <a:avLst/>
              </a:pr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Objects, sets and classes</a:t>
                </a:r>
              </a:p>
            </p:txBody>
          </p:sp>
          <p:sp>
            <p:nvSpPr>
              <p:cNvPr id="9" name="Rectangle 8"/>
              <p:cNvSpPr/>
              <p:nvPr/>
            </p:nvSpPr>
            <p:spPr>
              <a:xfrm>
                <a:off x="5400092" y="2707919"/>
                <a:ext cx="2304256" cy="936104"/>
              </a:xfrm>
              <a:prstGeom prst="rect">
                <a:avLst/>
              </a:prstGeom>
              <a:solidFill>
                <a:schemeClr val="accent6">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Behavior</a:t>
                </a:r>
              </a:p>
              <a:p>
                <a:pPr algn="ctr"/>
                <a:r>
                  <a:rPr lang="en-US" sz="1600" dirty="0" smtClean="0"/>
                  <a:t>State machines</a:t>
                </a:r>
              </a:p>
              <a:p>
                <a:pPr algn="ctr"/>
                <a:r>
                  <a:rPr lang="en-US" sz="1600" strike="sngStrike" dirty="0" smtClean="0"/>
                  <a:t>Test sequences</a:t>
                </a:r>
              </a:p>
            </p:txBody>
          </p:sp>
        </p:grpSp>
        <p:sp>
          <p:nvSpPr>
            <p:cNvPr id="12" name="Rectangle avec flèche vers la droite 11"/>
            <p:cNvSpPr/>
            <p:nvPr/>
          </p:nvSpPr>
          <p:spPr>
            <a:xfrm>
              <a:off x="395536" y="4509120"/>
              <a:ext cx="2160240" cy="936104"/>
            </a:xfrm>
            <a:prstGeom prst="rightArrowCallout">
              <a:avLst/>
            </a:prstGeom>
            <a:solidFill>
              <a:schemeClr val="accent4">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1600" dirty="0" smtClean="0"/>
                <a:t>ETL</a:t>
              </a:r>
            </a:p>
          </p:txBody>
        </p:sp>
      </p:grpSp>
    </p:spTree>
    <p:extLst>
      <p:ext uri="{BB962C8B-B14F-4D97-AF65-F5344CB8AC3E}">
        <p14:creationId xmlns:p14="http://schemas.microsoft.com/office/powerpoint/2010/main" val="33086777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Events Inside a time period</a:t>
            </a:r>
            <a:endParaRPr lang="en-US" dirty="0"/>
          </a:p>
        </p:txBody>
      </p:sp>
      <p:sp>
        <p:nvSpPr>
          <p:cNvPr id="3" name="Espace réservé du contenu 2"/>
          <p:cNvSpPr>
            <a:spLocks noGrp="1"/>
          </p:cNvSpPr>
          <p:nvPr>
            <p:ph idx="1"/>
          </p:nvPr>
        </p:nvSpPr>
        <p:spPr/>
        <p:txBody>
          <a:bodyPr/>
          <a:lstStyle/>
          <a:p>
            <a:r>
              <a:rPr lang="en-US" b="0" dirty="0"/>
              <a:t>E</a:t>
            </a:r>
            <a:r>
              <a:rPr lang="en-US" b="0" dirty="0" smtClean="0"/>
              <a:t>vent E</a:t>
            </a:r>
            <a:r>
              <a:rPr lang="en-US" b="0" dirty="0" smtClean="0">
                <a:sym typeface="Symbol" panose="05050102010706020507" pitchFamily="18" charset="2"/>
              </a:rPr>
              <a:t> occurring inside time period P is denoted </a:t>
            </a:r>
            <a:r>
              <a:rPr lang="en-US" b="0" dirty="0"/>
              <a:t>E</a:t>
            </a:r>
            <a:r>
              <a:rPr lang="en-US" b="0" dirty="0" smtClean="0">
                <a:sym typeface="Symbol" panose="05050102010706020507" pitchFamily="18" charset="2"/>
              </a:rPr>
              <a:t>  P.</a:t>
            </a:r>
          </a:p>
          <a:p>
            <a:r>
              <a:rPr lang="en-US" b="0" dirty="0"/>
              <a:t>E</a:t>
            </a:r>
            <a:r>
              <a:rPr lang="en-US" b="0" dirty="0">
                <a:sym typeface="Symbol" panose="05050102010706020507" pitchFamily="18" charset="2"/>
              </a:rPr>
              <a:t>  </a:t>
            </a:r>
            <a:r>
              <a:rPr lang="en-US" b="0" dirty="0" smtClean="0">
                <a:sym typeface="Symbol" panose="05050102010706020507" pitchFamily="18" charset="2"/>
              </a:rPr>
              <a:t>P := </a:t>
            </a:r>
            <a:r>
              <a:rPr lang="en-US" b="0" dirty="0"/>
              <a:t>E</a:t>
            </a:r>
            <a:r>
              <a:rPr lang="en-US" b="0" dirty="0" smtClean="0">
                <a:sym typeface="Symbol" panose="05050102010706020507" pitchFamily="18" charset="2"/>
              </a:rPr>
              <a:t> </a:t>
            </a:r>
            <a:r>
              <a:rPr lang="en-US" b="0" dirty="0">
                <a:sym typeface="Symbol" panose="05050102010706020507" pitchFamily="18" charset="2"/>
              </a:rPr>
              <a:t> </a:t>
            </a:r>
            <a:r>
              <a:rPr lang="en-US" b="0" dirty="0" smtClean="0">
                <a:sym typeface="Symbol" panose="05050102010706020507" pitchFamily="18" charset="2"/>
              </a:rPr>
              <a:t>P and </a:t>
            </a:r>
            <a:r>
              <a:rPr lang="en-US" b="0" dirty="0"/>
              <a:t>E</a:t>
            </a:r>
            <a:r>
              <a:rPr lang="en-US" b="0" dirty="0" smtClean="0">
                <a:sym typeface="Symbol" panose="05050102010706020507" pitchFamily="18" charset="2"/>
              </a:rPr>
              <a:t>  </a:t>
            </a:r>
            <a:r>
              <a:rPr lang="en-US" b="0" dirty="0">
                <a:sym typeface="Symbol" panose="05050102010706020507" pitchFamily="18" charset="2"/>
              </a:rPr>
              <a:t>P</a:t>
            </a:r>
            <a:r>
              <a:rPr lang="en-US" b="0" dirty="0" smtClean="0">
                <a:sym typeface="Symbol" panose="05050102010706020507" pitchFamily="18" charset="2"/>
              </a:rPr>
              <a:t>. </a:t>
            </a:r>
          </a:p>
          <a:p>
            <a:r>
              <a:rPr lang="en-US" b="0" dirty="0" smtClean="0">
                <a:sym typeface="Symbol" panose="05050102010706020507" pitchFamily="18" charset="2"/>
              </a:rPr>
              <a:t> and  must be replaced by  and  if boundaries are not included.</a:t>
            </a:r>
            <a:endParaRPr lang="en-US" b="0" dirty="0"/>
          </a:p>
        </p:txBody>
      </p:sp>
      <p:grpSp>
        <p:nvGrpSpPr>
          <p:cNvPr id="4" name="Groupe 3"/>
          <p:cNvGrpSpPr/>
          <p:nvPr/>
        </p:nvGrpSpPr>
        <p:grpSpPr>
          <a:xfrm>
            <a:off x="601501" y="4293097"/>
            <a:ext cx="7563199" cy="1112838"/>
            <a:chOff x="611560" y="3140969"/>
            <a:chExt cx="7563199" cy="1112838"/>
          </a:xfrm>
        </p:grpSpPr>
        <p:grpSp>
          <p:nvGrpSpPr>
            <p:cNvPr id="5" name="Groupe 4"/>
            <p:cNvGrpSpPr/>
            <p:nvPr/>
          </p:nvGrpSpPr>
          <p:grpSpPr>
            <a:xfrm>
              <a:off x="685927" y="3140969"/>
              <a:ext cx="7488832" cy="720078"/>
              <a:chOff x="755576" y="4653138"/>
              <a:chExt cx="7488832" cy="720078"/>
            </a:xfrm>
          </p:grpSpPr>
          <p:cxnSp>
            <p:nvCxnSpPr>
              <p:cNvPr id="9" name="Connecteur droit 8"/>
              <p:cNvCxnSpPr/>
              <p:nvPr/>
            </p:nvCxnSpPr>
            <p:spPr>
              <a:xfrm>
                <a:off x="755576" y="537321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a:off x="755576" y="5085185"/>
                <a:ext cx="1295619"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flipV="1">
                <a:off x="2051195" y="4653138"/>
                <a:ext cx="4104981" cy="1974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flipV="1">
                <a:off x="6156176" y="4653138"/>
                <a:ext cx="0" cy="432047"/>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6156176" y="5085185"/>
                <a:ext cx="2004397"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flipV="1">
                <a:off x="2053737" y="4672880"/>
                <a:ext cx="0" cy="412305"/>
              </a:xfrm>
              <a:prstGeom prst="line">
                <a:avLst/>
              </a:prstGeom>
              <a:ln>
                <a:solidFill>
                  <a:schemeClr val="tx2"/>
                </a:solidFill>
                <a:prstDash val="solid"/>
              </a:ln>
            </p:spPr>
            <p:style>
              <a:lnRef idx="1">
                <a:schemeClr val="accent1"/>
              </a:lnRef>
              <a:fillRef idx="0">
                <a:schemeClr val="accent1"/>
              </a:fillRef>
              <a:effectRef idx="0">
                <a:schemeClr val="accent1"/>
              </a:effectRef>
              <a:fontRef idx="minor">
                <a:schemeClr val="tx1"/>
              </a:fontRef>
            </p:style>
          </p:cxnSp>
        </p:grpSp>
        <p:sp>
          <p:nvSpPr>
            <p:cNvPr id="6" name="ZoneTexte 5"/>
            <p:cNvSpPr txBox="1"/>
            <p:nvPr/>
          </p:nvSpPr>
          <p:spPr>
            <a:xfrm>
              <a:off x="611560" y="3308200"/>
              <a:ext cx="1299262" cy="246221"/>
            </a:xfrm>
            <a:prstGeom prst="rect">
              <a:avLst/>
            </a:prstGeom>
            <a:noFill/>
          </p:spPr>
          <p:txBody>
            <a:bodyPr wrap="square" lIns="36000" tIns="0" rIns="36000" bIns="0" rtlCol="0">
              <a:spAutoFit/>
            </a:bodyPr>
            <a:lstStyle/>
            <a:p>
              <a:r>
                <a:rPr lang="fr-FR" sz="1600" dirty="0" smtClean="0"/>
                <a:t>P </a:t>
              </a:r>
            </a:p>
          </p:txBody>
        </p:sp>
        <p:sp>
          <p:nvSpPr>
            <p:cNvPr id="7" name="Rectangle 6"/>
            <p:cNvSpPr/>
            <p:nvPr/>
          </p:nvSpPr>
          <p:spPr>
            <a:xfrm>
              <a:off x="1763732" y="3884475"/>
              <a:ext cx="442750"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P</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8" name="Rectangle 7"/>
            <p:cNvSpPr/>
            <p:nvPr/>
          </p:nvSpPr>
          <p:spPr>
            <a:xfrm>
              <a:off x="5813845" y="3884475"/>
              <a:ext cx="442750"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P</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15" name="Rectangle 14"/>
            <p:cNvSpPr/>
            <p:nvPr/>
          </p:nvSpPr>
          <p:spPr>
            <a:xfrm>
              <a:off x="3591286" y="3884475"/>
              <a:ext cx="436338" cy="369332"/>
            </a:xfrm>
            <a:prstGeom prst="rect">
              <a:avLst/>
            </a:prstGeom>
          </p:spPr>
          <p:txBody>
            <a:bodyPr wrap="none">
              <a:spAutoFit/>
            </a:bodyPr>
            <a:lstStyle/>
            <a:p>
              <a:r>
                <a:rPr lang="fr-FR" dirty="0" smtClean="0">
                  <a:solidFill>
                    <a:schemeClr val="accent1"/>
                  </a:solidFill>
                  <a:latin typeface="Calibri" panose="020F0502020204030204" pitchFamily="34" charset="0"/>
                  <a:sym typeface="Symbol" panose="05050102010706020507" pitchFamily="18" charset="2"/>
                </a:rPr>
                <a:t>E</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grpSp>
    </p:spTree>
    <p:extLst>
      <p:ext uri="{BB962C8B-B14F-4D97-AF65-F5344CB8AC3E}">
        <p14:creationId xmlns:p14="http://schemas.microsoft.com/office/powerpoint/2010/main" val="21762607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Booleans in the continuous clock domain</a:t>
            </a:r>
            <a:endParaRPr lang="en-US" dirty="0"/>
          </a:p>
        </p:txBody>
      </p:sp>
      <mc:AlternateContent xmlns:mc="http://schemas.openxmlformats.org/markup-compatibility/2006" xmlns:a14="http://schemas.microsoft.com/office/drawing/2010/main">
        <mc:Choice Requires="a14">
          <p:sp>
            <p:nvSpPr>
              <p:cNvPr id="64" name="ZoneTexte 63"/>
              <p:cNvSpPr txBox="1"/>
              <p:nvPr/>
            </p:nvSpPr>
            <p:spPr>
              <a:xfrm>
                <a:off x="154746" y="1404207"/>
                <a:ext cx="8551194" cy="617861"/>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trim (R, P)  :=  </a:t>
                </a:r>
                <a14:m>
                  <m:oMath xmlns:m="http://schemas.openxmlformats.org/officeDocument/2006/math">
                    <m:d>
                      <m:dPr>
                        <m:begChr m:val="{"/>
                        <m:endChr m:val=""/>
                        <m:ctrlPr>
                          <a:rPr lang="en-US" i="1" smtClean="0">
                            <a:latin typeface="Cambria Math" panose="02040503050406030204" pitchFamily="18" charset="0"/>
                          </a:rPr>
                        </m:ctrlPr>
                      </m:dPr>
                      <m:e>
                        <m:m>
                          <m:mPr>
                            <m:mcs>
                              <m:mc>
                                <m:mcPr>
                                  <m:count m:val="1"/>
                                  <m:mcJc m:val="center"/>
                                </m:mcPr>
                              </m:mc>
                            </m:mcs>
                            <m:ctrlPr>
                              <a:rPr lang="en-US" i="1" smtClean="0">
                                <a:latin typeface="Cambria Math" panose="02040503050406030204" pitchFamily="18" charset="0"/>
                              </a:rPr>
                            </m:ctrlPr>
                          </m:mPr>
                          <m:mr>
                            <m:e>
                              <m:r>
                                <m:rPr>
                                  <m:sty m:val="p"/>
                                  <m:brk m:alnAt="7"/>
                                </m:rPr>
                                <a:rPr lang="fr-FR" i="0">
                                  <a:latin typeface="Cambria Math" panose="02040503050406030204" pitchFamily="18" charset="0"/>
                                </a:rPr>
                                <m:t>R</m:t>
                              </m:r>
                              <m:r>
                                <a:rPr lang="fr-FR" i="0">
                                  <a:latin typeface="Cambria Math" panose="02040503050406030204" pitchFamily="18" charset="0"/>
                                </a:rPr>
                                <m:t> </m:t>
                              </m:r>
                              <m:r>
                                <m:rPr>
                                  <m:sty m:val="p"/>
                                </m:rPr>
                                <a:rPr lang="fr-FR" i="0">
                                  <a:latin typeface="Cambria Math" panose="02040503050406030204" pitchFamily="18" charset="0"/>
                                </a:rPr>
                                <m:t>if</m:t>
                              </m:r>
                              <m:r>
                                <a:rPr lang="fr-FR" i="0">
                                  <a:latin typeface="Cambria Math" panose="02040503050406030204" pitchFamily="18" charset="0"/>
                                </a:rPr>
                                <m:t> </m:t>
                              </m:r>
                              <m:r>
                                <m:rPr>
                                  <m:sty m:val="p"/>
                                </m:rPr>
                                <a:rPr lang="fr-FR" i="0">
                                  <a:latin typeface="Cambria Math" panose="02040503050406030204" pitchFamily="18" charset="0"/>
                                </a:rPr>
                                <m:t>t</m:t>
                              </m:r>
                              <m:r>
                                <a:rPr lang="fr-FR" i="0">
                                  <a:latin typeface="Cambria Math" panose="02040503050406030204" pitchFamily="18" charset="0"/>
                                </a:rPr>
                                <m:t> </m:t>
                              </m:r>
                              <m:r>
                                <a:rPr lang="fr-FR" i="1" smtClean="0">
                                  <a:latin typeface="Cambria Math" panose="02040503050406030204" pitchFamily="18" charset="0"/>
                                  <a:ea typeface="Cambria Math" panose="02040503050406030204" pitchFamily="18" charset="0"/>
                                </a:rPr>
                                <m:t>∈</m:t>
                              </m:r>
                              <m:r>
                                <a:rPr lang="fr-FR" i="0">
                                  <a:latin typeface="Cambria Math" panose="02040503050406030204" pitchFamily="18" charset="0"/>
                                </a:rPr>
                                <m:t> </m:t>
                              </m:r>
                              <m:r>
                                <m:rPr>
                                  <m:sty m:val="p"/>
                                </m:rPr>
                                <a:rPr lang="fr-FR" i="0">
                                  <a:latin typeface="Cambria Math" panose="02040503050406030204" pitchFamily="18" charset="0"/>
                                  <a:sym typeface="Symbol" panose="05050102010706020507" pitchFamily="18" charset="2"/>
                                </a:rPr>
                                <m:t>P</m:t>
                              </m:r>
                            </m:e>
                          </m:mr>
                          <m:mr>
                            <m:e>
                              <m:r>
                                <m:rPr>
                                  <m:sty m:val="p"/>
                                </m:rPr>
                                <a:rPr lang="fr-FR">
                                  <a:latin typeface="Cambria Math" panose="02040503050406030204" pitchFamily="18" charset="0"/>
                                </a:rPr>
                                <m:t>undefined</m:t>
                              </m:r>
                              <m:r>
                                <a:rPr lang="fr-FR" i="0">
                                  <a:latin typeface="Cambria Math" panose="02040503050406030204" pitchFamily="18" charset="0"/>
                                </a:rPr>
                                <m:t> </m:t>
                              </m:r>
                              <m:r>
                                <m:rPr>
                                  <m:sty m:val="p"/>
                                </m:rPr>
                                <a:rPr lang="fr-FR" i="0">
                                  <a:latin typeface="Cambria Math" panose="02040503050406030204" pitchFamily="18" charset="0"/>
                                </a:rPr>
                                <m:t>if</m:t>
                              </m:r>
                              <m:r>
                                <a:rPr lang="fr-FR" i="0">
                                  <a:latin typeface="Cambria Math" panose="02040503050406030204" pitchFamily="18" charset="0"/>
                                </a:rPr>
                                <m:t> </m:t>
                              </m:r>
                              <m:r>
                                <m:rPr>
                                  <m:sty m:val="p"/>
                                </m:rPr>
                                <a:rPr lang="fr-FR" i="0">
                                  <a:latin typeface="Cambria Math" panose="02040503050406030204" pitchFamily="18" charset="0"/>
                                </a:rPr>
                                <m:t>t</m:t>
                              </m:r>
                              <m:r>
                                <a:rPr lang="fr-FR" i="0">
                                  <a:latin typeface="Cambria Math" panose="02040503050406030204" pitchFamily="18" charset="0"/>
                                </a:rPr>
                                <m:t> </m:t>
                              </m:r>
                              <m:r>
                                <a:rPr lang="fr-FR" i="1" smtClean="0">
                                  <a:latin typeface="Cambria Math" panose="02040503050406030204" pitchFamily="18" charset="0"/>
                                  <a:ea typeface="Cambria Math" panose="02040503050406030204" pitchFamily="18" charset="0"/>
                                </a:rPr>
                                <m:t>∉</m:t>
                              </m:r>
                              <m:r>
                                <m:rPr>
                                  <m:sty m:val="p"/>
                                </m:rPr>
                                <a:rPr lang="fr-FR" i="0">
                                  <a:latin typeface="Cambria Math" panose="02040503050406030204" pitchFamily="18" charset="0"/>
                                  <a:sym typeface="Symbol" panose="05050102010706020507" pitchFamily="18" charset="2"/>
                                </a:rPr>
                                <m:t>P</m:t>
                              </m:r>
                            </m:e>
                          </m:mr>
                        </m:m>
                      </m:e>
                    </m:d>
                    <m:r>
                      <a:rPr lang="fr-FR" b="0" i="1" smtClean="0">
                        <a:latin typeface="Cambria Math" panose="02040503050406030204" pitchFamily="18" charset="0"/>
                      </a:rPr>
                      <m:t> </m:t>
                    </m:r>
                  </m:oMath>
                </a14:m>
                <a:r>
                  <a:rPr lang="en-US" sz="1600" dirty="0" smtClean="0">
                    <a:latin typeface="Calibri" panose="020F0502020204030204" pitchFamily="34" charset="0"/>
                    <a:cs typeface="Calibri" panose="020F0502020204030204" pitchFamily="34" charset="0"/>
                    <a:sym typeface="Symbol" panose="05050102010706020507" pitchFamily="18" charset="2"/>
                  </a:rPr>
                  <a:t> </a:t>
                </a:r>
                <a:endParaRPr lang="en-US" sz="1600" dirty="0" smtClean="0"/>
              </a:p>
            </p:txBody>
          </p:sp>
        </mc:Choice>
        <mc:Fallback xmlns="">
          <p:sp>
            <p:nvSpPr>
              <p:cNvPr id="64" name="ZoneTexte 63"/>
              <p:cNvSpPr txBox="1">
                <a:spLocks noRot="1" noChangeAspect="1" noMove="1" noResize="1" noEditPoints="1" noAdjustHandles="1" noChangeArrowheads="1" noChangeShapeType="1" noTextEdit="1"/>
              </p:cNvSpPr>
              <p:nvPr/>
            </p:nvSpPr>
            <p:spPr>
              <a:xfrm>
                <a:off x="154746" y="1404207"/>
                <a:ext cx="8551194" cy="617861"/>
              </a:xfrm>
              <a:prstGeom prst="rect">
                <a:avLst/>
              </a:prstGeom>
              <a:blipFill rotWithShape="0">
                <a:blip r:embed="rId2"/>
                <a:stretch>
                  <a:fillRect l="-1069"/>
                </a:stretch>
              </a:blipFill>
            </p:spPr>
            <p:txBody>
              <a:bodyPr/>
              <a:lstStyle/>
              <a:p>
                <a:r>
                  <a:rPr lang="fr-FR">
                    <a:noFill/>
                  </a:rPr>
                  <a:t> </a:t>
                </a:r>
              </a:p>
            </p:txBody>
          </p:sp>
        </mc:Fallback>
      </mc:AlternateContent>
      <p:grpSp>
        <p:nvGrpSpPr>
          <p:cNvPr id="3" name="Groupe 2"/>
          <p:cNvGrpSpPr/>
          <p:nvPr/>
        </p:nvGrpSpPr>
        <p:grpSpPr>
          <a:xfrm>
            <a:off x="395288" y="2300737"/>
            <a:ext cx="2160992" cy="616768"/>
            <a:chOff x="611560" y="3933056"/>
            <a:chExt cx="2160992" cy="616768"/>
          </a:xfrm>
        </p:grpSpPr>
        <p:sp>
          <p:nvSpPr>
            <p:cNvPr id="5" name="Rectangle 4"/>
            <p:cNvSpPr/>
            <p:nvPr/>
          </p:nvSpPr>
          <p:spPr>
            <a:xfrm>
              <a:off x="947100" y="3977142"/>
              <a:ext cx="609462" cy="369332"/>
            </a:xfrm>
            <a:prstGeom prst="rect">
              <a:avLst/>
            </a:prstGeom>
          </p:spPr>
          <p:txBody>
            <a:bodyPr wrap="none">
              <a:spAutoFit/>
            </a:bodyPr>
            <a:lstStyle/>
            <a:p>
              <a:r>
                <a:rPr lang="el-GR" dirty="0" smtClean="0">
                  <a:latin typeface="Calibri" panose="020F0502020204030204" pitchFamily="34" charset="0"/>
                </a:rPr>
                <a:t>ϕ</a:t>
              </a:r>
              <a:r>
                <a:rPr lang="fr-FR" dirty="0" smtClean="0">
                  <a:latin typeface="Calibri" panose="020F0502020204030204" pitchFamily="34" charset="0"/>
                </a:rPr>
                <a:t> =  </a:t>
              </a:r>
              <a:endParaRPr lang="fr-FR" dirty="0"/>
            </a:p>
          </p:txBody>
        </p:sp>
        <p:grpSp>
          <p:nvGrpSpPr>
            <p:cNvPr id="6" name="Groupe 5"/>
            <p:cNvGrpSpPr/>
            <p:nvPr/>
          </p:nvGrpSpPr>
          <p:grpSpPr>
            <a:xfrm>
              <a:off x="611560" y="3946636"/>
              <a:ext cx="474810" cy="603188"/>
              <a:chOff x="1094235" y="1649705"/>
              <a:chExt cx="474810" cy="603188"/>
            </a:xfrm>
          </p:grpSpPr>
          <p:sp>
            <p:nvSpPr>
              <p:cNvPr id="11" name="ZoneTexte 10"/>
              <p:cNvSpPr txBox="1"/>
              <p:nvPr/>
            </p:nvSpPr>
            <p:spPr>
              <a:xfrm>
                <a:off x="1187624" y="1649705"/>
                <a:ext cx="288032" cy="430887"/>
              </a:xfrm>
              <a:prstGeom prst="rect">
                <a:avLst/>
              </a:prstGeom>
              <a:noFill/>
            </p:spPr>
            <p:txBody>
              <a:bodyPr wrap="square" lIns="36000" tIns="0" rIns="36000" bIns="0" rtlCol="0">
                <a:spAutoFit/>
              </a:bodyPr>
              <a:lstStyle/>
              <a:p>
                <a:pPr algn="ctr"/>
                <a:r>
                  <a:rPr lang="fr-FR" sz="2800" dirty="0" smtClean="0">
                    <a:latin typeface="Calibri" panose="020F0502020204030204" pitchFamily="34" charset="0"/>
                    <a:sym typeface="Symbol" panose="05050102010706020507" pitchFamily="18" charset="2"/>
                  </a:rPr>
                  <a:t></a:t>
                </a:r>
                <a:endParaRPr lang="fr-FR" sz="2800" dirty="0">
                  <a:latin typeface="Calibri" panose="020F0502020204030204" pitchFamily="34" charset="0"/>
                </a:endParaRPr>
              </a:p>
            </p:txBody>
          </p:sp>
          <p:sp>
            <p:nvSpPr>
              <p:cNvPr id="12" name="Rectangle 11"/>
              <p:cNvSpPr/>
              <p:nvPr/>
            </p:nvSpPr>
            <p:spPr>
              <a:xfrm>
                <a:off x="1094235" y="1975894"/>
                <a:ext cx="474810" cy="276999"/>
              </a:xfrm>
              <a:prstGeom prst="rect">
                <a:avLst/>
              </a:prstGeom>
            </p:spPr>
            <p:txBody>
              <a:bodyPr wrap="none">
                <a:spAutoFit/>
              </a:bodyPr>
              <a:lstStyle/>
              <a:p>
                <a:r>
                  <a:rPr lang="el-GR" sz="1200" dirty="0" smtClean="0">
                    <a:latin typeface="Calibri" panose="020F0502020204030204" pitchFamily="34" charset="0"/>
                  </a:rPr>
                  <a:t>ϕ</a:t>
                </a:r>
                <a:r>
                  <a:rPr lang="el-GR" sz="1200" dirty="0" smtClean="0">
                    <a:latin typeface="Calibri" panose="020F0502020204030204" pitchFamily="34" charset="0"/>
                    <a:sym typeface="Symbol" panose="05050102010706020507" pitchFamily="18" charset="2"/>
                  </a:rPr>
                  <a:t></a:t>
                </a:r>
                <a:r>
                  <a:rPr lang="fr-FR" sz="1200" dirty="0" smtClean="0">
                    <a:latin typeface="Calibri" panose="020F0502020204030204" pitchFamily="34" charset="0"/>
                    <a:sym typeface="Symbol" panose="05050102010706020507" pitchFamily="18" charset="2"/>
                  </a:rPr>
                  <a:t>P</a:t>
                </a:r>
                <a:endParaRPr lang="fr-FR" sz="1200" dirty="0"/>
              </a:p>
            </p:txBody>
          </p:sp>
        </p:grpSp>
        <p:sp>
          <p:nvSpPr>
            <p:cNvPr id="9" name="ZoneTexte 8"/>
            <p:cNvSpPr txBox="1"/>
            <p:nvPr/>
          </p:nvSpPr>
          <p:spPr>
            <a:xfrm>
              <a:off x="1403648" y="3933056"/>
              <a:ext cx="288032" cy="430887"/>
            </a:xfrm>
            <a:prstGeom prst="rect">
              <a:avLst/>
            </a:prstGeom>
            <a:noFill/>
          </p:spPr>
          <p:txBody>
            <a:bodyPr wrap="square" lIns="36000" tIns="0" rIns="36000" bIns="0" rtlCol="0">
              <a:spAutoFit/>
            </a:bodyPr>
            <a:lstStyle/>
            <a:p>
              <a:pPr algn="ctr"/>
              <a:r>
                <a:rPr lang="fr-FR" sz="2800" dirty="0" smtClean="0">
                  <a:latin typeface="Calibri" panose="020F0502020204030204" pitchFamily="34" charset="0"/>
                  <a:sym typeface="Symbol" panose="05050102010706020507" pitchFamily="18" charset="2"/>
                </a:rPr>
                <a:t></a:t>
              </a:r>
              <a:endParaRPr lang="fr-FR" sz="2800" dirty="0">
                <a:latin typeface="Calibri" panose="020F0502020204030204" pitchFamily="34" charset="0"/>
              </a:endParaRPr>
            </a:p>
          </p:txBody>
        </p:sp>
        <p:sp>
          <p:nvSpPr>
            <p:cNvPr id="8" name="Rectangle 7"/>
            <p:cNvSpPr/>
            <p:nvPr/>
          </p:nvSpPr>
          <p:spPr>
            <a:xfrm>
              <a:off x="1619672" y="3974466"/>
              <a:ext cx="1152880" cy="369332"/>
            </a:xfrm>
            <a:prstGeom prst="rect">
              <a:avLst/>
            </a:prstGeom>
          </p:spPr>
          <p:txBody>
            <a:bodyPr wrap="none">
              <a:spAutoFit/>
            </a:bodyPr>
            <a:lstStyle/>
            <a:p>
              <a:r>
                <a:rPr lang="fr-FR" dirty="0" err="1" smtClean="0">
                  <a:latin typeface="Calibri" panose="020F0502020204030204" pitchFamily="34" charset="0"/>
                </a:rPr>
                <a:t>trim</a:t>
              </a:r>
              <a:r>
                <a:rPr lang="fr-FR" dirty="0" smtClean="0">
                  <a:latin typeface="Calibri" panose="020F0502020204030204" pitchFamily="34" charset="0"/>
                </a:rPr>
                <a:t> (</a:t>
              </a:r>
              <a:r>
                <a:rPr lang="el-GR" dirty="0" smtClean="0">
                  <a:latin typeface="Calibri" panose="020F0502020204030204" pitchFamily="34" charset="0"/>
                </a:rPr>
                <a:t>ϕ</a:t>
              </a:r>
              <a:r>
                <a:rPr lang="fr-FR" dirty="0" smtClean="0">
                  <a:latin typeface="Calibri" panose="020F0502020204030204" pitchFamily="34" charset="0"/>
                </a:rPr>
                <a:t>, P)</a:t>
              </a:r>
              <a:endParaRPr lang="fr-FR" dirty="0"/>
            </a:p>
          </p:txBody>
        </p:sp>
      </p:grpSp>
    </p:spTree>
    <p:extLst>
      <p:ext uri="{BB962C8B-B14F-4D97-AF65-F5344CB8AC3E}">
        <p14:creationId xmlns:p14="http://schemas.microsoft.com/office/powerpoint/2010/main" val="40108290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125261" y="1125538"/>
                <a:ext cx="8839227" cy="4857750"/>
              </a:xfrm>
            </p:spPr>
            <p:txBody>
              <a:bodyPr/>
              <a:lstStyle/>
              <a:p>
                <a:r>
                  <a:rPr lang="en-US" b="0" dirty="0" smtClean="0"/>
                  <a:t>A discrete clock tick is an occurrence of an event </a:t>
                </a:r>
                <a:r>
                  <a:rPr lang="en-US" b="0" dirty="0" smtClean="0">
                    <a:sym typeface="Symbol" panose="05050102010706020507" pitchFamily="18" charset="2"/>
                  </a:rPr>
                  <a:t>E</a:t>
                </a:r>
                <a:r>
                  <a:rPr lang="en-US" b="0" dirty="0" smtClean="0"/>
                  <a:t>. The discrete clock domain is denoted </a:t>
                </a:r>
                <a14:m>
                  <m:oMath xmlns:m="http://schemas.openxmlformats.org/officeDocument/2006/math">
                    <m:r>
                      <a:rPr lang="en-US" b="0" i="1" smtClean="0">
                        <a:latin typeface="Cambria Math" panose="02040503050406030204" pitchFamily="18" charset="0"/>
                        <a:ea typeface="Cambria Math" panose="02040503050406030204" pitchFamily="18" charset="0"/>
                      </a:rPr>
                      <m:t>𝒟</m:t>
                    </m:r>
                  </m:oMath>
                </a14:m>
                <a:r>
                  <a:rPr lang="en-US" b="0" dirty="0" smtClean="0"/>
                  <a:t>.</a:t>
                </a:r>
              </a:p>
              <a:p>
                <a:r>
                  <a:rPr lang="en-US" b="0" dirty="0" smtClean="0"/>
                  <a:t>A discrete clock is a set of ticks ordered in time.</a:t>
                </a:r>
                <a:r>
                  <a:rPr lang="en-US" b="0" dirty="0" smtClean="0">
                    <a:sym typeface="Symbol" panose="05050102010706020507" pitchFamily="18" charset="2"/>
                  </a:rPr>
                  <a:t> </a:t>
                </a:r>
                <a:r>
                  <a:rPr lang="en-US" b="0" dirty="0">
                    <a:sym typeface="Symbol" panose="05050102010706020507" pitchFamily="18" charset="2"/>
                  </a:rPr>
                  <a:t>A clock can have a predefined or non-predefined number of ticks.</a:t>
                </a:r>
                <a:endParaRPr lang="en-US" b="0" dirty="0" smtClean="0"/>
              </a:p>
              <a:p>
                <a:endParaRPr lang="en-US" b="0" dirty="0"/>
              </a:p>
              <a:p>
                <a:r>
                  <a:rPr lang="en-US" b="0" dirty="0" smtClean="0"/>
                  <a:t> Clocks generated by the same Boolean R are denoted</a:t>
                </a:r>
                <a:endParaRPr lang="en-US" b="0" dirty="0" smtClean="0">
                  <a:sym typeface="Symbol" panose="05050102010706020507" pitchFamily="18" charset="2"/>
                </a:endParaRPr>
              </a:p>
              <a:p>
                <a:endParaRPr lang="en-US" b="0" dirty="0" smtClean="0">
                  <a:sym typeface="Symbol" panose="05050102010706020507" pitchFamily="18" charset="2"/>
                </a:endParaRPr>
              </a:p>
              <a:p>
                <a:endParaRPr lang="en-US" b="0" dirty="0" smtClean="0">
                  <a:sym typeface="Symbol" panose="05050102010706020507" pitchFamily="18" charset="2"/>
                </a:endParaRPr>
              </a:p>
              <a:p>
                <a:endParaRPr lang="en-US" b="0" dirty="0" smtClean="0">
                  <a:sym typeface="Symbol" panose="05050102010706020507" pitchFamily="18" charset="2"/>
                </a:endParaRPr>
              </a:p>
              <a:p>
                <a:r>
                  <a:rPr lang="en-US" b="0" dirty="0" smtClean="0">
                    <a:sym typeface="Symbol" panose="05050102010706020507" pitchFamily="18" charset="2"/>
                  </a:rPr>
                  <a:t>Time associated to a discrete clock is given by the sequence number of the clock tick, but each clock tick is associated with its time occurrence in the continuous clock domain. The </a:t>
                </a:r>
                <a:r>
                  <a:rPr lang="en-US" b="0" dirty="0" err="1" smtClean="0">
                    <a:sym typeface="Symbol" panose="05050102010706020507" pitchFamily="18" charset="2"/>
                  </a:rPr>
                  <a:t>i</a:t>
                </a:r>
                <a:r>
                  <a:rPr lang="en-US" b="0" baseline="30000" dirty="0" err="1" smtClean="0">
                    <a:sym typeface="Symbol" panose="05050102010706020507" pitchFamily="18" charset="2"/>
                  </a:rPr>
                  <a:t>th</a:t>
                </a:r>
                <a:r>
                  <a:rPr lang="en-US" b="0" dirty="0" smtClean="0">
                    <a:sym typeface="Symbol" panose="05050102010706020507" pitchFamily="18" charset="2"/>
                  </a:rPr>
                  <a:t> tick of clock  is denoted </a:t>
                </a:r>
                <a:r>
                  <a:rPr lang="en-US" b="0" baseline="-25000" dirty="0" err="1" smtClean="0">
                    <a:sym typeface="Symbol" panose="05050102010706020507" pitchFamily="18" charset="2"/>
                  </a:rPr>
                  <a:t>i</a:t>
                </a:r>
                <a:r>
                  <a:rPr lang="en-US" b="0" baseline="-25000" dirty="0" smtClean="0">
                    <a:sym typeface="Symbol" panose="05050102010706020507" pitchFamily="18" charset="2"/>
                  </a:rPr>
                  <a:t> </a:t>
                </a:r>
                <a:r>
                  <a:rPr lang="en-US" b="0" dirty="0" smtClean="0">
                    <a:sym typeface="Symbol" panose="05050102010706020507" pitchFamily="18" charset="2"/>
                  </a:rPr>
                  <a:t>= R(</a:t>
                </a:r>
                <a:r>
                  <a:rPr lang="en-US" b="0" dirty="0" err="1" smtClean="0">
                    <a:sym typeface="Symbol" panose="05050102010706020507" pitchFamily="18" charset="2"/>
                  </a:rPr>
                  <a:t>t</a:t>
                </a:r>
                <a:r>
                  <a:rPr lang="en-US" b="0" baseline="-25000" dirty="0" err="1" smtClean="0">
                    <a:sym typeface="Symbol" panose="05050102010706020507" pitchFamily="18" charset="2"/>
                  </a:rPr>
                  <a:t>i</a:t>
                </a:r>
                <a:r>
                  <a:rPr lang="en-US" b="0" dirty="0" smtClean="0">
                    <a:sym typeface="Symbol" panose="05050102010706020507" pitchFamily="18" charset="2"/>
                  </a:rPr>
                  <a:t>)</a:t>
                </a:r>
                <a:r>
                  <a:rPr lang="el-GR" dirty="0" smtClean="0">
                    <a:latin typeface="Calibri" panose="020F0502020204030204" pitchFamily="34" charset="0"/>
                    <a:sym typeface="Symbol" panose="05050102010706020507" pitchFamily="18" charset="2"/>
                  </a:rPr>
                  <a:t></a:t>
                </a:r>
                <a:r>
                  <a:rPr lang="fr-FR" dirty="0" smtClean="0">
                    <a:latin typeface="Calibri" panose="020F0502020204030204" pitchFamily="34" charset="0"/>
                    <a:sym typeface="Symbol" panose="05050102010706020507" pitchFamily="18" charset="2"/>
                  </a:rPr>
                  <a:t>. </a:t>
                </a:r>
                <a:r>
                  <a:rPr lang="en-US" b="0" dirty="0" smtClean="0">
                    <a:sym typeface="Symbol" panose="05050102010706020507" pitchFamily="18" charset="2"/>
                  </a:rPr>
                  <a:t>It is occurring at time </a:t>
                </a:r>
                <a:r>
                  <a:rPr lang="en-US" b="0" dirty="0" err="1" smtClean="0">
                    <a:sym typeface="Symbol" panose="05050102010706020507" pitchFamily="18" charset="2"/>
                  </a:rPr>
                  <a:t>i</a:t>
                </a:r>
                <a:r>
                  <a:rPr lang="en-US" b="0" dirty="0" smtClean="0">
                    <a:sym typeface="Symbol" panose="05050102010706020507" pitchFamily="18" charset="2"/>
                  </a:rPr>
                  <a:t>  </a:t>
                </a:r>
                <a14:m>
                  <m:oMath xmlns:m="http://schemas.openxmlformats.org/officeDocument/2006/math">
                    <m:r>
                      <a:rPr lang="en-US" b="0" i="1" smtClean="0">
                        <a:latin typeface="Cambria Math" panose="02040503050406030204" pitchFamily="18" charset="0"/>
                        <a:ea typeface="Cambria Math" panose="02040503050406030204" pitchFamily="18" charset="0"/>
                        <a:sym typeface="Symbol" panose="05050102010706020507" pitchFamily="18" charset="2"/>
                      </a:rPr>
                      <m:t>ℕ</m:t>
                    </m:r>
                  </m:oMath>
                </a14:m>
                <a:r>
                  <a:rPr lang="en-US" b="0" dirty="0" smtClean="0">
                    <a:sym typeface="Symbol" panose="05050102010706020507" pitchFamily="18" charset="2"/>
                  </a:rPr>
                  <a:t> in the discrete clock domain and at time </a:t>
                </a:r>
                <a:r>
                  <a:rPr lang="en-US" b="0" dirty="0" err="1" smtClean="0">
                    <a:sym typeface="Symbol" panose="05050102010706020507" pitchFamily="18" charset="2"/>
                  </a:rPr>
                  <a:t>t</a:t>
                </a:r>
                <a:r>
                  <a:rPr lang="en-US" b="0" baseline="-25000" dirty="0" err="1" smtClean="0">
                    <a:sym typeface="Symbol" panose="05050102010706020507" pitchFamily="18" charset="2"/>
                  </a:rPr>
                  <a:t>i</a:t>
                </a:r>
                <a:r>
                  <a:rPr lang="en-US" b="0" dirty="0" smtClean="0">
                    <a:sym typeface="Symbol" panose="05050102010706020507" pitchFamily="18" charset="2"/>
                  </a:rPr>
                  <a:t>  </a:t>
                </a:r>
                <a14:m>
                  <m:oMath xmlns:m="http://schemas.openxmlformats.org/officeDocument/2006/math">
                    <m:r>
                      <a:rPr lang="en-US" b="0" i="1" smtClean="0">
                        <a:latin typeface="Cambria Math" panose="02040503050406030204" pitchFamily="18" charset="0"/>
                        <a:ea typeface="Cambria Math" panose="02040503050406030204" pitchFamily="18" charset="0"/>
                        <a:sym typeface="Symbol" panose="05050102010706020507" pitchFamily="18" charset="2"/>
                      </a:rPr>
                      <m:t>ℝ</m:t>
                    </m:r>
                    <m:r>
                      <a:rPr lang="fr-FR" b="0" i="1" smtClean="0">
                        <a:latin typeface="Cambria Math" panose="02040503050406030204" pitchFamily="18" charset="0"/>
                        <a:ea typeface="Cambria Math" panose="02040503050406030204" pitchFamily="18" charset="0"/>
                        <a:sym typeface="Symbol" panose="05050102010706020507" pitchFamily="18" charset="2"/>
                      </a:rPr>
                      <m:t> </m:t>
                    </m:r>
                  </m:oMath>
                </a14:m>
                <a:r>
                  <a:rPr lang="en-US" b="0" dirty="0" smtClean="0">
                    <a:sym typeface="Symbol" panose="05050102010706020507" pitchFamily="18" charset="2"/>
                  </a:rPr>
                  <a:t>in the continuous clock domain</a:t>
                </a:r>
                <a:r>
                  <a:rPr lang="fr-FR" b="0" dirty="0" smtClean="0">
                    <a:sym typeface="Symbol" panose="05050102010706020507" pitchFamily="18" charset="2"/>
                  </a:rPr>
                  <a:t>.</a:t>
                </a:r>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125261" y="1125538"/>
                <a:ext cx="8839227" cy="4857750"/>
              </a:xfrm>
              <a:blipFill rotWithShape="0">
                <a:blip r:embed="rId2"/>
                <a:stretch>
                  <a:fillRect l="-966" t="-1506" r="-966"/>
                </a:stretch>
              </a:blipFill>
            </p:spPr>
            <p:txBody>
              <a:bodyPr/>
              <a:lstStyle/>
              <a:p>
                <a:r>
                  <a:rPr lang="fr-FR">
                    <a:noFill/>
                  </a:rPr>
                  <a:t> </a:t>
                </a:r>
              </a:p>
            </p:txBody>
          </p:sp>
        </mc:Fallback>
      </mc:AlternateContent>
      <p:sp>
        <p:nvSpPr>
          <p:cNvPr id="2" name="Titre 1"/>
          <p:cNvSpPr>
            <a:spLocks noGrp="1"/>
          </p:cNvSpPr>
          <p:nvPr>
            <p:ph type="title"/>
          </p:nvPr>
        </p:nvSpPr>
        <p:spPr/>
        <p:txBody>
          <a:bodyPr/>
          <a:lstStyle/>
          <a:p>
            <a:r>
              <a:rPr lang="en-US" dirty="0" smtClean="0"/>
              <a:t>Definition of Discrete Clocks</a:t>
            </a:r>
            <a:endParaRPr lang="en-US" dirty="0"/>
          </a:p>
        </p:txBody>
      </p:sp>
      <p:grpSp>
        <p:nvGrpSpPr>
          <p:cNvPr id="14" name="Groupe 13"/>
          <p:cNvGrpSpPr/>
          <p:nvPr/>
        </p:nvGrpSpPr>
        <p:grpSpPr>
          <a:xfrm>
            <a:off x="557557" y="3717032"/>
            <a:ext cx="7488832" cy="729373"/>
            <a:chOff x="611560" y="2492895"/>
            <a:chExt cx="7488832" cy="729373"/>
          </a:xfrm>
        </p:grpSpPr>
        <p:cxnSp>
          <p:nvCxnSpPr>
            <p:cNvPr id="5" name="Connecteur droit 4"/>
            <p:cNvCxnSpPr/>
            <p:nvPr/>
          </p:nvCxnSpPr>
          <p:spPr>
            <a:xfrm>
              <a:off x="611560" y="2780928"/>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flipV="1">
              <a:off x="1595495" y="249289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V="1">
              <a:off x="3563888" y="249289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V="1">
              <a:off x="7072453" y="249289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6040688" y="249289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1331640" y="2852936"/>
              <a:ext cx="449162" cy="369332"/>
            </a:xfrm>
            <a:prstGeom prst="rect">
              <a:avLst/>
            </a:prstGeom>
            <a:ln>
              <a:solidFill>
                <a:schemeClr val="tx2"/>
              </a:solidFill>
            </a:ln>
          </p:spPr>
          <p:txBody>
            <a:bodyPr wrap="none">
              <a:spAutoFit/>
            </a:bodyPr>
            <a:lstStyle/>
            <a:p>
              <a:r>
                <a:rPr lang="fr-FR" dirty="0" smtClean="0">
                  <a:solidFill>
                    <a:schemeClr val="tx2"/>
                  </a:solidFill>
                  <a:latin typeface="Calibri" panose="020F0502020204030204" pitchFamily="34" charset="0"/>
                </a:rPr>
                <a:t>R</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sp>
          <p:nvSpPr>
            <p:cNvPr id="11" name="Rectangle 10"/>
            <p:cNvSpPr/>
            <p:nvPr/>
          </p:nvSpPr>
          <p:spPr>
            <a:xfrm>
              <a:off x="3300033" y="2852936"/>
              <a:ext cx="449162" cy="369332"/>
            </a:xfrm>
            <a:prstGeom prst="rect">
              <a:avLst/>
            </a:prstGeom>
            <a:ln>
              <a:solidFill>
                <a:schemeClr val="tx2"/>
              </a:solidFill>
            </a:ln>
          </p:spPr>
          <p:txBody>
            <a:bodyPr wrap="none">
              <a:spAutoFit/>
            </a:bodyPr>
            <a:lstStyle/>
            <a:p>
              <a:r>
                <a:rPr lang="fr-FR" dirty="0" smtClean="0">
                  <a:solidFill>
                    <a:schemeClr val="tx2"/>
                  </a:solidFill>
                  <a:latin typeface="Calibri" panose="020F0502020204030204" pitchFamily="34" charset="0"/>
                </a:rPr>
                <a:t>R</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sp>
          <p:nvSpPr>
            <p:cNvPr id="12" name="Rectangle 11"/>
            <p:cNvSpPr/>
            <p:nvPr/>
          </p:nvSpPr>
          <p:spPr>
            <a:xfrm>
              <a:off x="6804248" y="2852936"/>
              <a:ext cx="449162" cy="369332"/>
            </a:xfrm>
            <a:prstGeom prst="rect">
              <a:avLst/>
            </a:prstGeom>
            <a:ln>
              <a:solidFill>
                <a:schemeClr val="tx2"/>
              </a:solidFill>
            </a:ln>
          </p:spPr>
          <p:txBody>
            <a:bodyPr wrap="none">
              <a:spAutoFit/>
            </a:bodyPr>
            <a:lstStyle/>
            <a:p>
              <a:r>
                <a:rPr lang="fr-FR" dirty="0" smtClean="0">
                  <a:solidFill>
                    <a:schemeClr val="tx2"/>
                  </a:solidFill>
                  <a:latin typeface="Calibri" panose="020F0502020204030204" pitchFamily="34" charset="0"/>
                </a:rPr>
                <a:t>R</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sp>
          <p:nvSpPr>
            <p:cNvPr id="13" name="Rectangle 12"/>
            <p:cNvSpPr/>
            <p:nvPr/>
          </p:nvSpPr>
          <p:spPr>
            <a:xfrm>
              <a:off x="5772483" y="2852935"/>
              <a:ext cx="449162" cy="369332"/>
            </a:xfrm>
            <a:prstGeom prst="rect">
              <a:avLst/>
            </a:prstGeom>
            <a:ln>
              <a:solidFill>
                <a:schemeClr val="tx2"/>
              </a:solidFill>
            </a:ln>
          </p:spPr>
          <p:txBody>
            <a:bodyPr wrap="none">
              <a:spAutoFit/>
            </a:bodyPr>
            <a:lstStyle/>
            <a:p>
              <a:r>
                <a:rPr lang="fr-FR" dirty="0" smtClean="0">
                  <a:solidFill>
                    <a:schemeClr val="tx2"/>
                  </a:solidFill>
                  <a:latin typeface="Calibri" panose="020F0502020204030204" pitchFamily="34" charset="0"/>
                </a:rPr>
                <a:t>R</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grpSp>
      <p:sp>
        <p:nvSpPr>
          <p:cNvPr id="4" name="Rectangle 3"/>
          <p:cNvSpPr/>
          <p:nvPr/>
        </p:nvSpPr>
        <p:spPr>
          <a:xfrm>
            <a:off x="904920" y="2118177"/>
            <a:ext cx="3029997" cy="369332"/>
          </a:xfrm>
          <a:prstGeom prst="rect">
            <a:avLst/>
          </a:prstGeom>
        </p:spPr>
        <p:txBody>
          <a:bodyPr wrap="none">
            <a:spAutoFit/>
          </a:bodyPr>
          <a:lstStyle/>
          <a:p>
            <a:r>
              <a:rPr lang="en-US" dirty="0" smtClean="0">
                <a:sym typeface="Symbol" panose="05050102010706020507" pitchFamily="18" charset="2"/>
              </a:rPr>
              <a:t> = { E</a:t>
            </a:r>
            <a:r>
              <a:rPr lang="en-US" baseline="-25000" dirty="0" smtClean="0">
                <a:sym typeface="Symbol" panose="05050102010706020507" pitchFamily="18" charset="2"/>
              </a:rPr>
              <a:t>1</a:t>
            </a:r>
            <a:r>
              <a:rPr lang="en-US" dirty="0" smtClean="0">
                <a:sym typeface="Symbol" panose="05050102010706020507" pitchFamily="18" charset="2"/>
              </a:rPr>
              <a:t>, E</a:t>
            </a:r>
            <a:r>
              <a:rPr lang="en-US" baseline="-25000" dirty="0" smtClean="0">
                <a:sym typeface="Symbol" panose="05050102010706020507" pitchFamily="18" charset="2"/>
              </a:rPr>
              <a:t>2</a:t>
            </a:r>
            <a:r>
              <a:rPr lang="en-US" dirty="0" smtClean="0">
                <a:sym typeface="Symbol" panose="05050102010706020507" pitchFamily="18" charset="2"/>
              </a:rPr>
              <a:t>, …, </a:t>
            </a:r>
            <a:r>
              <a:rPr lang="en-US" dirty="0" err="1" smtClean="0">
                <a:sym typeface="Symbol" panose="05050102010706020507" pitchFamily="18" charset="2"/>
              </a:rPr>
              <a:t>E</a:t>
            </a:r>
            <a:r>
              <a:rPr lang="en-US" baseline="-25000" dirty="0" err="1" smtClean="0">
                <a:sym typeface="Symbol" panose="05050102010706020507" pitchFamily="18" charset="2"/>
              </a:rPr>
              <a:t>i</a:t>
            </a:r>
            <a:r>
              <a:rPr lang="en-US" dirty="0" smtClean="0">
                <a:sym typeface="Symbol" panose="05050102010706020507" pitchFamily="18" charset="2"/>
              </a:rPr>
              <a:t>, … } </a:t>
            </a:r>
            <a:endParaRPr lang="fr-FR" dirty="0"/>
          </a:p>
        </p:txBody>
      </p:sp>
      <p:sp>
        <p:nvSpPr>
          <p:cNvPr id="15" name="Rectangle 14"/>
          <p:cNvSpPr/>
          <p:nvPr/>
        </p:nvSpPr>
        <p:spPr>
          <a:xfrm>
            <a:off x="904920" y="3097625"/>
            <a:ext cx="2933816" cy="369332"/>
          </a:xfrm>
          <a:prstGeom prst="rect">
            <a:avLst/>
          </a:prstGeom>
        </p:spPr>
        <p:txBody>
          <a:bodyPr wrap="none">
            <a:spAutoFit/>
          </a:bodyPr>
          <a:lstStyle/>
          <a:p>
            <a:r>
              <a:rPr lang="en-US" dirty="0">
                <a:sym typeface="Symbol" panose="05050102010706020507" pitchFamily="18" charset="2"/>
              </a:rPr>
              <a:t>(R) = { R(t</a:t>
            </a:r>
            <a:r>
              <a:rPr lang="en-US" baseline="-25000" dirty="0">
                <a:sym typeface="Symbol" panose="05050102010706020507" pitchFamily="18" charset="2"/>
              </a:rPr>
              <a:t>1</a:t>
            </a:r>
            <a:r>
              <a:rPr lang="en-US" dirty="0">
                <a:sym typeface="Symbol" panose="05050102010706020507" pitchFamily="18" charset="2"/>
              </a:rPr>
              <a:t>)</a:t>
            </a:r>
            <a:r>
              <a:rPr lang="el-GR" dirty="0">
                <a:sym typeface="Symbol" panose="05050102010706020507" pitchFamily="18" charset="2"/>
              </a:rPr>
              <a:t></a:t>
            </a:r>
            <a:r>
              <a:rPr lang="fr-FR" dirty="0">
                <a:sym typeface="Symbol" panose="05050102010706020507" pitchFamily="18" charset="2"/>
              </a:rPr>
              <a:t>, </a:t>
            </a:r>
            <a:r>
              <a:rPr lang="en-US" dirty="0">
                <a:sym typeface="Symbol" panose="05050102010706020507" pitchFamily="18" charset="2"/>
              </a:rPr>
              <a:t>R(t</a:t>
            </a:r>
            <a:r>
              <a:rPr lang="en-US" baseline="-25000" dirty="0">
                <a:sym typeface="Symbol" panose="05050102010706020507" pitchFamily="18" charset="2"/>
              </a:rPr>
              <a:t>2</a:t>
            </a:r>
            <a:r>
              <a:rPr lang="en-US" dirty="0">
                <a:sym typeface="Symbol" panose="05050102010706020507" pitchFamily="18" charset="2"/>
              </a:rPr>
              <a:t>)</a:t>
            </a:r>
            <a:r>
              <a:rPr lang="el-GR" dirty="0">
                <a:sym typeface="Symbol" panose="05050102010706020507" pitchFamily="18" charset="2"/>
              </a:rPr>
              <a:t></a:t>
            </a:r>
            <a:r>
              <a:rPr lang="fr-FR" dirty="0">
                <a:sym typeface="Symbol" panose="05050102010706020507" pitchFamily="18" charset="2"/>
              </a:rPr>
              <a:t>, … </a:t>
            </a:r>
            <a:r>
              <a:rPr lang="en-US" dirty="0" smtClean="0">
                <a:sym typeface="Symbol" panose="05050102010706020507" pitchFamily="18" charset="2"/>
              </a:rPr>
              <a:t>}</a:t>
            </a:r>
            <a:endParaRPr lang="fr-FR" dirty="0"/>
          </a:p>
        </p:txBody>
      </p:sp>
    </p:spTree>
    <p:extLst>
      <p:ext uri="{BB962C8B-B14F-4D97-AF65-F5344CB8AC3E}">
        <p14:creationId xmlns:p14="http://schemas.microsoft.com/office/powerpoint/2010/main" val="33399657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events in a discrete clock domain</a:t>
            </a:r>
            <a:endParaRPr lang="en-US" dirty="0"/>
          </a:p>
        </p:txBody>
      </p:sp>
      <mc:AlternateContent xmlns:mc="http://schemas.openxmlformats.org/markup-compatibility/2006" xmlns:a14="http://schemas.microsoft.com/office/drawing/2010/main">
        <mc:Choice Requires="a14">
          <p:sp>
            <p:nvSpPr>
              <p:cNvPr id="4" name="ZoneTexte 3"/>
              <p:cNvSpPr txBox="1"/>
              <p:nvPr/>
            </p:nvSpPr>
            <p:spPr>
              <a:xfrm>
                <a:off x="125262" y="1124744"/>
                <a:ext cx="8551194" cy="1107996"/>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Projection: R</a:t>
                </a:r>
                <a:r>
                  <a:rPr lang="el-GR" dirty="0" smtClean="0">
                    <a:sym typeface="Symbol" panose="05050102010706020507" pitchFamily="18" charset="2"/>
                  </a:rPr>
                  <a:t></a:t>
                </a:r>
                <a:r>
                  <a:rPr lang="en-US" dirty="0" smtClean="0">
                    <a:sym typeface="Symbol" panose="05050102010706020507" pitchFamily="18" charset="2"/>
                  </a:rPr>
                  <a:t>/</a:t>
                </a:r>
                <a:r>
                  <a:rPr lang="en-US" baseline="30000" dirty="0" err="1">
                    <a:sym typeface="Symbol" panose="05050102010706020507" pitchFamily="18" charset="2"/>
                  </a:rPr>
                  <a:t>dt</a:t>
                </a:r>
                <a:r>
                  <a:rPr lang="en-US" dirty="0">
                    <a:sym typeface="Symbol" panose="05050102010706020507" pitchFamily="18" charset="2"/>
                  </a:rPr>
                  <a:t></a:t>
                </a:r>
                <a:r>
                  <a:rPr lang="el-GR" dirty="0" smtClean="0">
                    <a:sym typeface="Symbol" panose="05050102010706020507" pitchFamily="18" charset="2"/>
                  </a:rPr>
                  <a:t> </a:t>
                </a:r>
                <a:r>
                  <a:rPr lang="en-US" dirty="0" smtClean="0">
                    <a:sym typeface="Symbol" panose="05050102010706020507" pitchFamily="18" charset="2"/>
                  </a:rPr>
                  <a:t>is</a:t>
                </a:r>
                <a:r>
                  <a:rPr lang="fr-FR" dirty="0" smtClean="0">
                    <a:sym typeface="Symbol" panose="05050102010706020507" pitchFamily="18" charset="2"/>
                  </a:rPr>
                  <a:t> the first </a:t>
                </a:r>
                <a:r>
                  <a:rPr lang="en-US" dirty="0" smtClean="0">
                    <a:sym typeface="Symbol" panose="05050102010706020507" pitchFamily="18" charset="2"/>
                  </a:rPr>
                  <a:t>tick</a:t>
                </a:r>
                <a:r>
                  <a:rPr lang="fr-FR" dirty="0" smtClean="0">
                    <a:sym typeface="Symbol" panose="05050102010706020507" pitchFamily="18" charset="2"/>
                  </a:rPr>
                  <a:t> E</a:t>
                </a:r>
                <a:r>
                  <a:rPr lang="el-GR" dirty="0" smtClean="0">
                    <a:sym typeface="Symbol" panose="05050102010706020507" pitchFamily="18" charset="2"/>
                  </a:rPr>
                  <a:t></a:t>
                </a:r>
                <a:r>
                  <a:rPr lang="fr-FR" dirty="0" smtClean="0">
                    <a:sym typeface="Symbol" panose="05050102010706020507" pitchFamily="18" charset="2"/>
                  </a:rPr>
                  <a:t> of </a:t>
                </a:r>
                <a:r>
                  <a:rPr lang="en-US" dirty="0" smtClean="0">
                    <a:sym typeface="Symbol" panose="05050102010706020507" pitchFamily="18" charset="2"/>
                  </a:rPr>
                  <a:t>clock</a:t>
                </a:r>
                <a:r>
                  <a:rPr lang="fr-FR" dirty="0" smtClean="0">
                    <a:sym typeface="Symbol" panose="05050102010706020507" pitchFamily="18" charset="2"/>
                  </a:rPr>
                  <a:t> </a:t>
                </a:r>
                <a:r>
                  <a:rPr lang="en-US" dirty="0" smtClean="0">
                    <a:sym typeface="Symbol" panose="05050102010706020507" pitchFamily="18" charset="2"/>
                  </a:rPr>
                  <a:t> following </a:t>
                </a:r>
                <a:r>
                  <a:rPr lang="en-US" dirty="0"/>
                  <a:t>R</a:t>
                </a:r>
                <a:r>
                  <a:rPr lang="el-GR" dirty="0" smtClean="0">
                    <a:sym typeface="Symbol" panose="05050102010706020507" pitchFamily="18" charset="2"/>
                  </a:rPr>
                  <a:t></a:t>
                </a:r>
                <a:r>
                  <a:rPr lang="fr-FR" dirty="0" smtClean="0">
                    <a:sym typeface="Symbol" panose="05050102010706020507" pitchFamily="18" charset="2"/>
                  </a:rPr>
                  <a:t> if </a:t>
                </a:r>
                <a:r>
                  <a:rPr lang="fr-FR" dirty="0">
                    <a:sym typeface="Symbol" panose="05050102010706020507" pitchFamily="18" charset="2"/>
                  </a:rPr>
                  <a:t>E</a:t>
                </a:r>
                <a:r>
                  <a:rPr lang="el-GR" dirty="0" smtClean="0">
                    <a:sym typeface="Symbol" panose="05050102010706020507" pitchFamily="18" charset="2"/>
                  </a:rPr>
                  <a:t></a:t>
                </a:r>
                <a:r>
                  <a:rPr lang="fr-FR" dirty="0" smtClean="0">
                    <a:sym typeface="Symbol" panose="05050102010706020507" pitchFamily="18" charset="2"/>
                  </a:rPr>
                  <a:t>  </a:t>
                </a:r>
                <a:r>
                  <a:rPr lang="en-US" dirty="0"/>
                  <a:t>R</a:t>
                </a:r>
                <a:r>
                  <a:rPr lang="el-GR" dirty="0" smtClean="0">
                    <a:sym typeface="Symbol" panose="05050102010706020507" pitchFamily="18" charset="2"/>
                  </a:rPr>
                  <a:t></a:t>
                </a:r>
                <a:r>
                  <a:rPr lang="fr-FR" dirty="0" smtClean="0">
                    <a:sym typeface="Symbol" panose="05050102010706020507" pitchFamily="18" charset="2"/>
                  </a:rPr>
                  <a:t> &lt; </a:t>
                </a:r>
                <a:r>
                  <a:rPr lang="fr-FR" dirty="0" err="1" smtClean="0">
                    <a:sym typeface="Symbol" panose="05050102010706020507" pitchFamily="18" charset="2"/>
                  </a:rPr>
                  <a:t>dt</a:t>
                </a:r>
                <a:r>
                  <a:rPr lang="fr-FR" dirty="0" smtClean="0">
                    <a:sym typeface="Symbol" panose="05050102010706020507" pitchFamily="18" charset="2"/>
                  </a:rPr>
                  <a:t> </a:t>
                </a:r>
                <a:r>
                  <a:rPr lang="en-US" dirty="0" smtClean="0">
                    <a:sym typeface="Symbol" panose="05050102010706020507" pitchFamily="18" charset="2"/>
                  </a:rPr>
                  <a:t>with</a:t>
                </a:r>
                <a:r>
                  <a:rPr lang="fr-FR" dirty="0" smtClean="0">
                    <a:sym typeface="Symbol" panose="05050102010706020507" pitchFamily="18" charset="2"/>
                  </a:rPr>
                  <a:t> </a:t>
                </a:r>
                <a:r>
                  <a:rPr lang="fr-FR" dirty="0" err="1" smtClean="0">
                    <a:sym typeface="Symbol" panose="05050102010706020507" pitchFamily="18" charset="2"/>
                  </a:rPr>
                  <a:t>dt</a:t>
                </a:r>
                <a:r>
                  <a:rPr lang="fr-FR" dirty="0" smtClean="0">
                    <a:sym typeface="Symbol" panose="05050102010706020507" pitchFamily="18" charset="2"/>
                  </a:rPr>
                  <a:t> </a:t>
                </a:r>
                <a:r>
                  <a:rPr lang="en-US" dirty="0">
                    <a:sym typeface="Symbol" panose="05050102010706020507" pitchFamily="18" charset="2"/>
                  </a:rPr>
                  <a:t> </a:t>
                </a:r>
                <a14:m>
                  <m:oMath xmlns:m="http://schemas.openxmlformats.org/officeDocument/2006/math">
                    <m:r>
                      <a:rPr lang="en-US" i="1">
                        <a:latin typeface="Cambria Math" panose="02040503050406030204" pitchFamily="18" charset="0"/>
                        <a:ea typeface="Cambria Math" panose="02040503050406030204" pitchFamily="18" charset="0"/>
                        <a:sym typeface="Symbol" panose="05050102010706020507" pitchFamily="18" charset="2"/>
                      </a:rPr>
                      <m:t>ℝ</m:t>
                    </m:r>
                  </m:oMath>
                </a14:m>
                <a:endParaRPr lang="fr-FR" dirty="0" smtClean="0">
                  <a:sym typeface="Symbol" panose="05050102010706020507" pitchFamily="18" charset="2"/>
                </a:endParaRPr>
              </a:p>
              <a:p>
                <a:pPr marL="285750" indent="-285750">
                  <a:buClr>
                    <a:schemeClr val="accent1"/>
                  </a:buClr>
                  <a:buFont typeface="Wingdings" panose="05000000000000000000" pitchFamily="2" charset="2"/>
                  <a:buChar char="§"/>
                </a:pPr>
                <a:endParaRPr lang="fr-FR" dirty="0">
                  <a:sym typeface="Symbol" panose="05050102010706020507" pitchFamily="18" charset="2"/>
                </a:endParaRPr>
              </a:p>
              <a:p>
                <a:pPr marL="285750" indent="-285750">
                  <a:buClr>
                    <a:schemeClr val="accent1"/>
                  </a:buClr>
                  <a:buFont typeface="Wingdings" panose="05000000000000000000" pitchFamily="2" charset="2"/>
                  <a:buChar char="§"/>
                </a:pPr>
                <a:r>
                  <a:rPr lang="fr-FR" dirty="0" smtClean="0">
                    <a:sym typeface="Symbol" panose="05050102010706020507" pitchFamily="18" charset="2"/>
                  </a:rPr>
                  <a:t> </a:t>
                </a:r>
                <a:r>
                  <a:rPr lang="en-US" dirty="0"/>
                  <a:t>R</a:t>
                </a:r>
                <a:r>
                  <a:rPr lang="el-GR" dirty="0">
                    <a:sym typeface="Symbol" panose="05050102010706020507" pitchFamily="18" charset="2"/>
                  </a:rPr>
                  <a:t></a:t>
                </a:r>
                <a:r>
                  <a:rPr lang="en-US" dirty="0" smtClean="0">
                    <a:sym typeface="Symbol" panose="05050102010706020507" pitchFamily="18" charset="2"/>
                  </a:rPr>
                  <a:t>/</a:t>
                </a:r>
                <a:r>
                  <a:rPr lang="fr-FR" dirty="0" smtClean="0">
                    <a:sym typeface="Symbol" panose="05050102010706020507" pitchFamily="18" charset="2"/>
                  </a:rPr>
                  <a:t> := </a:t>
                </a:r>
                <a:r>
                  <a:rPr lang="en-US" dirty="0"/>
                  <a:t>R</a:t>
                </a:r>
                <a:r>
                  <a:rPr lang="el-GR" dirty="0">
                    <a:sym typeface="Symbol" panose="05050102010706020507" pitchFamily="18" charset="2"/>
                  </a:rPr>
                  <a:t></a:t>
                </a:r>
                <a:r>
                  <a:rPr lang="en-US" dirty="0">
                    <a:sym typeface="Symbol" panose="05050102010706020507" pitchFamily="18" charset="2"/>
                  </a:rPr>
                  <a:t>/</a:t>
                </a:r>
                <a:r>
                  <a:rPr lang="en-US" baseline="30000" dirty="0" err="1" smtClean="0">
                    <a:sym typeface="Symbol" panose="05050102010706020507" pitchFamily="18" charset="2"/>
                  </a:rPr>
                  <a:t>dt</a:t>
                </a:r>
                <a:r>
                  <a:rPr lang="en-US" baseline="30000" dirty="0" smtClean="0">
                    <a:sym typeface="Symbol" panose="05050102010706020507" pitchFamily="18" charset="2"/>
                  </a:rPr>
                  <a:t>=0</a:t>
                </a:r>
                <a:r>
                  <a:rPr lang="en-US" dirty="0" smtClean="0">
                    <a:sym typeface="Symbol" panose="05050102010706020507" pitchFamily="18" charset="2"/>
                  </a:rPr>
                  <a:t>. The ticks of  are all occurrences of </a:t>
                </a:r>
                <a:r>
                  <a:rPr lang="en-US" sz="1600" dirty="0"/>
                  <a:t>R</a:t>
                </a:r>
                <a:r>
                  <a:rPr lang="el-GR" sz="1600" dirty="0">
                    <a:sym typeface="Symbol" panose="05050102010706020507" pitchFamily="18" charset="2"/>
                  </a:rPr>
                  <a:t></a:t>
                </a:r>
                <a:r>
                  <a:rPr lang="en-US" sz="1600" dirty="0">
                    <a:sym typeface="Symbol" panose="05050102010706020507" pitchFamily="18" charset="2"/>
                  </a:rPr>
                  <a:t>/</a:t>
                </a:r>
                <a:r>
                  <a:rPr lang="en-US" sz="1600" dirty="0" smtClean="0">
                    <a:sym typeface="Symbol" panose="05050102010706020507" pitchFamily="18" charset="2"/>
                  </a:rPr>
                  <a:t>.</a:t>
                </a:r>
                <a:endParaRPr lang="en-US" sz="1600" dirty="0" smtClean="0"/>
              </a:p>
            </p:txBody>
          </p:sp>
        </mc:Choice>
        <mc:Fallback xmlns="">
          <p:sp>
            <p:nvSpPr>
              <p:cNvPr id="4" name="ZoneTexte 3"/>
              <p:cNvSpPr txBox="1">
                <a:spLocks noRot="1" noChangeAspect="1" noMove="1" noResize="1" noEditPoints="1" noAdjustHandles="1" noChangeArrowheads="1" noChangeShapeType="1" noTextEdit="1"/>
              </p:cNvSpPr>
              <p:nvPr/>
            </p:nvSpPr>
            <p:spPr>
              <a:xfrm>
                <a:off x="125262" y="1124744"/>
                <a:ext cx="8551194" cy="1107996"/>
              </a:xfrm>
              <a:prstGeom prst="rect">
                <a:avLst/>
              </a:prstGeom>
              <a:blipFill rotWithShape="0">
                <a:blip r:embed="rId2"/>
                <a:stretch>
                  <a:fillRect l="-1141" t="-7182" b="-12707"/>
                </a:stretch>
              </a:blipFill>
            </p:spPr>
            <p:txBody>
              <a:bodyPr/>
              <a:lstStyle/>
              <a:p>
                <a:r>
                  <a:rPr lang="fr-FR">
                    <a:noFill/>
                  </a:rPr>
                  <a:t> </a:t>
                </a:r>
              </a:p>
            </p:txBody>
          </p:sp>
        </mc:Fallback>
      </mc:AlternateContent>
      <p:grpSp>
        <p:nvGrpSpPr>
          <p:cNvPr id="61" name="Groupe 60"/>
          <p:cNvGrpSpPr/>
          <p:nvPr/>
        </p:nvGrpSpPr>
        <p:grpSpPr>
          <a:xfrm>
            <a:off x="803669" y="2924944"/>
            <a:ext cx="7536661" cy="2002666"/>
            <a:chOff x="632528" y="3013246"/>
            <a:chExt cx="7536661" cy="2002666"/>
          </a:xfrm>
        </p:grpSpPr>
        <p:grpSp>
          <p:nvGrpSpPr>
            <p:cNvPr id="37" name="Groupe 36"/>
            <p:cNvGrpSpPr/>
            <p:nvPr/>
          </p:nvGrpSpPr>
          <p:grpSpPr>
            <a:xfrm>
              <a:off x="632528" y="3140968"/>
              <a:ext cx="7536661" cy="1874944"/>
              <a:chOff x="611560" y="3789040"/>
              <a:chExt cx="7536661" cy="1874944"/>
            </a:xfrm>
          </p:grpSpPr>
          <p:grpSp>
            <p:nvGrpSpPr>
              <p:cNvPr id="38" name="Groupe 37"/>
              <p:cNvGrpSpPr/>
              <p:nvPr/>
            </p:nvGrpSpPr>
            <p:grpSpPr>
              <a:xfrm>
                <a:off x="611560" y="3789040"/>
                <a:ext cx="7536661" cy="1412766"/>
                <a:chOff x="635739" y="1809503"/>
                <a:chExt cx="7536661" cy="1412766"/>
              </a:xfrm>
            </p:grpSpPr>
            <p:grpSp>
              <p:nvGrpSpPr>
                <p:cNvPr id="40" name="Groupe 39"/>
                <p:cNvGrpSpPr/>
                <p:nvPr/>
              </p:nvGrpSpPr>
              <p:grpSpPr>
                <a:xfrm>
                  <a:off x="683568" y="1809503"/>
                  <a:ext cx="7488832" cy="1412766"/>
                  <a:chOff x="611560" y="1809502"/>
                  <a:chExt cx="7488832" cy="1412766"/>
                </a:xfrm>
              </p:grpSpPr>
              <p:cxnSp>
                <p:nvCxnSpPr>
                  <p:cNvPr id="42" name="Connecteur droit 41"/>
                  <p:cNvCxnSpPr/>
                  <p:nvPr/>
                </p:nvCxnSpPr>
                <p:spPr>
                  <a:xfrm>
                    <a:off x="611560" y="2780928"/>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flipV="1">
                    <a:off x="1595495" y="249289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flipV="1">
                    <a:off x="3563888" y="249289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flipV="1">
                    <a:off x="7072453" y="249289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flipV="1">
                    <a:off x="6040688" y="249289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1331640" y="2852936"/>
                    <a:ext cx="449162" cy="369332"/>
                  </a:xfrm>
                  <a:prstGeom prst="rect">
                    <a:avLst/>
                  </a:prstGeom>
                  <a:ln>
                    <a:solidFill>
                      <a:schemeClr val="tx2"/>
                    </a:solidFill>
                  </a:ln>
                </p:spPr>
                <p:txBody>
                  <a:bodyPr wrap="none">
                    <a:spAutoFit/>
                  </a:bodyPr>
                  <a:lstStyle/>
                  <a:p>
                    <a:r>
                      <a:rPr lang="fr-FR" dirty="0" smtClean="0">
                        <a:solidFill>
                          <a:schemeClr val="tx2"/>
                        </a:solidFill>
                        <a:latin typeface="Calibri" panose="020F0502020204030204" pitchFamily="34" charset="0"/>
                      </a:rPr>
                      <a:t>E</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sp>
                <p:nvSpPr>
                  <p:cNvPr id="48" name="Rectangle 47"/>
                  <p:cNvSpPr/>
                  <p:nvPr/>
                </p:nvSpPr>
                <p:spPr>
                  <a:xfrm>
                    <a:off x="3300033" y="2852936"/>
                    <a:ext cx="449162" cy="369332"/>
                  </a:xfrm>
                  <a:prstGeom prst="rect">
                    <a:avLst/>
                  </a:prstGeom>
                  <a:ln>
                    <a:solidFill>
                      <a:schemeClr val="accent1"/>
                    </a:solidFill>
                  </a:ln>
                </p:spPr>
                <p:txBody>
                  <a:bodyPr wrap="none">
                    <a:spAutoFit/>
                  </a:bodyPr>
                  <a:lstStyle/>
                  <a:p>
                    <a:r>
                      <a:rPr lang="fr-FR" dirty="0" smtClean="0">
                        <a:solidFill>
                          <a:schemeClr val="accent1"/>
                        </a:solidFill>
                        <a:latin typeface="Calibri" panose="020F0502020204030204" pitchFamily="34" charset="0"/>
                      </a:rPr>
                      <a:t>E</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49" name="Rectangle 48"/>
                  <p:cNvSpPr/>
                  <p:nvPr/>
                </p:nvSpPr>
                <p:spPr>
                  <a:xfrm>
                    <a:off x="6804248" y="2852936"/>
                    <a:ext cx="449162" cy="369332"/>
                  </a:xfrm>
                  <a:prstGeom prst="rect">
                    <a:avLst/>
                  </a:prstGeom>
                  <a:ln>
                    <a:solidFill>
                      <a:schemeClr val="tx2"/>
                    </a:solidFill>
                  </a:ln>
                </p:spPr>
                <p:txBody>
                  <a:bodyPr wrap="none">
                    <a:spAutoFit/>
                  </a:bodyPr>
                  <a:lstStyle/>
                  <a:p>
                    <a:r>
                      <a:rPr lang="fr-FR" dirty="0" smtClean="0">
                        <a:solidFill>
                          <a:schemeClr val="tx2"/>
                        </a:solidFill>
                        <a:latin typeface="Calibri" panose="020F0502020204030204" pitchFamily="34" charset="0"/>
                      </a:rPr>
                      <a:t>E</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sp>
                <p:nvSpPr>
                  <p:cNvPr id="50" name="Rectangle 49"/>
                  <p:cNvSpPr/>
                  <p:nvPr/>
                </p:nvSpPr>
                <p:spPr>
                  <a:xfrm>
                    <a:off x="5772483" y="2852935"/>
                    <a:ext cx="449162" cy="369332"/>
                  </a:xfrm>
                  <a:prstGeom prst="rect">
                    <a:avLst/>
                  </a:prstGeom>
                  <a:ln>
                    <a:solidFill>
                      <a:schemeClr val="tx2"/>
                    </a:solidFill>
                  </a:ln>
                </p:spPr>
                <p:txBody>
                  <a:bodyPr wrap="none">
                    <a:spAutoFit/>
                  </a:bodyPr>
                  <a:lstStyle/>
                  <a:p>
                    <a:r>
                      <a:rPr lang="fr-FR" dirty="0" smtClean="0">
                        <a:solidFill>
                          <a:schemeClr val="tx2"/>
                        </a:solidFill>
                        <a:latin typeface="Calibri" panose="020F0502020204030204" pitchFamily="34" charset="0"/>
                      </a:rPr>
                      <a:t>E</a:t>
                    </a:r>
                    <a:r>
                      <a:rPr lang="el-GR" dirty="0" smtClean="0">
                        <a:solidFill>
                          <a:schemeClr val="tx2"/>
                        </a:solidFill>
                        <a:latin typeface="Calibri" panose="020F0502020204030204" pitchFamily="34" charset="0"/>
                        <a:sym typeface="Symbol" panose="05050102010706020507" pitchFamily="18" charset="2"/>
                      </a:rPr>
                      <a:t></a:t>
                    </a:r>
                    <a:endParaRPr lang="fr-FR" dirty="0">
                      <a:solidFill>
                        <a:schemeClr val="tx2"/>
                      </a:solidFill>
                    </a:endParaRPr>
                  </a:p>
                </p:txBody>
              </p:sp>
              <p:cxnSp>
                <p:nvCxnSpPr>
                  <p:cNvPr id="51" name="Connecteur droit 50"/>
                  <p:cNvCxnSpPr/>
                  <p:nvPr/>
                </p:nvCxnSpPr>
                <p:spPr>
                  <a:xfrm>
                    <a:off x="611560" y="2097534"/>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Connecteur droit avec flèche 51"/>
                  <p:cNvCxnSpPr/>
                  <p:nvPr/>
                </p:nvCxnSpPr>
                <p:spPr>
                  <a:xfrm flipV="1">
                    <a:off x="2579955" y="1809502"/>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402679" y="2194958"/>
                    <a:ext cx="449162" cy="369332"/>
                  </a:xfrm>
                  <a:prstGeom prst="rect">
                    <a:avLst/>
                  </a:prstGeom>
                  <a:ln>
                    <a:solidFill>
                      <a:schemeClr val="accent1"/>
                    </a:solidFill>
                  </a:ln>
                </p:spPr>
                <p:txBody>
                  <a:bodyPr wrap="none">
                    <a:spAutoFit/>
                  </a:bodyPr>
                  <a:lstStyle/>
                  <a:p>
                    <a:r>
                      <a:rPr lang="fr-FR" dirty="0" smtClean="0">
                        <a:solidFill>
                          <a:schemeClr val="accent1"/>
                        </a:solidFill>
                        <a:latin typeface="Calibri" panose="020F0502020204030204" pitchFamily="34" charset="0"/>
                        <a:sym typeface="Symbol" panose="05050102010706020507" pitchFamily="18" charset="2"/>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grpSp>
            <p:sp>
              <p:nvSpPr>
                <p:cNvPr id="41" name="Rectangle 40"/>
                <p:cNvSpPr/>
                <p:nvPr/>
              </p:nvSpPr>
              <p:spPr>
                <a:xfrm>
                  <a:off x="635739" y="2385567"/>
                  <a:ext cx="670376" cy="369332"/>
                </a:xfrm>
                <a:prstGeom prst="rect">
                  <a:avLst/>
                </a:prstGeom>
              </p:spPr>
              <p:txBody>
                <a:bodyPr wrap="none">
                  <a:spAutoFit/>
                </a:bodyPr>
                <a:lstStyle/>
                <a:p>
                  <a:r>
                    <a:rPr lang="en-US" dirty="0" smtClean="0">
                      <a:sym typeface="Symbol" panose="05050102010706020507" pitchFamily="18" charset="2"/>
                    </a:rPr>
                    <a:t>(E)</a:t>
                  </a:r>
                  <a:endParaRPr lang="fr-FR" baseline="-25000" dirty="0"/>
                </a:p>
              </p:txBody>
            </p:sp>
          </p:grpSp>
          <p:sp>
            <p:nvSpPr>
              <p:cNvPr id="39" name="Rectangle 38"/>
              <p:cNvSpPr/>
              <p:nvPr/>
            </p:nvSpPr>
            <p:spPr>
              <a:xfrm>
                <a:off x="3256102" y="5294652"/>
                <a:ext cx="848309" cy="369332"/>
              </a:xfrm>
              <a:prstGeom prst="rect">
                <a:avLst/>
              </a:prstGeom>
              <a:ln>
                <a:solidFill>
                  <a:schemeClr val="accent1"/>
                </a:solidFill>
              </a:ln>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el-GR" dirty="0" smtClean="0">
                    <a:solidFill>
                      <a:schemeClr val="accent1"/>
                    </a:solidFill>
                    <a:latin typeface="Calibri" panose="020F0502020204030204" pitchFamily="34" charset="0"/>
                    <a:sym typeface="Symbol" panose="05050102010706020507" pitchFamily="18" charset="2"/>
                  </a:rPr>
                  <a:t></a:t>
                </a:r>
                <a:r>
                  <a:rPr lang="fr-FR" dirty="0" smtClean="0">
                    <a:solidFill>
                      <a:schemeClr val="accent1"/>
                    </a:solidFill>
                    <a:latin typeface="Calibri" panose="020F0502020204030204" pitchFamily="34" charset="0"/>
                    <a:sym typeface="Symbol" panose="05050102010706020507" pitchFamily="18" charset="2"/>
                  </a:rPr>
                  <a:t>/</a:t>
                </a:r>
                <a:r>
                  <a:rPr lang="fr-FR" baseline="30000" dirty="0" err="1" smtClean="0">
                    <a:solidFill>
                      <a:schemeClr val="accent1"/>
                    </a:solidFill>
                    <a:latin typeface="Calibri" panose="020F0502020204030204" pitchFamily="34" charset="0"/>
                    <a:sym typeface="Symbol" panose="05050102010706020507" pitchFamily="18" charset="2"/>
                  </a:rPr>
                  <a:t>dt</a:t>
                </a:r>
                <a:r>
                  <a:rPr lang="fr-F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grpSp>
        <p:cxnSp>
          <p:nvCxnSpPr>
            <p:cNvPr id="56" name="Connecteur droit 55"/>
            <p:cNvCxnSpPr/>
            <p:nvPr/>
          </p:nvCxnSpPr>
          <p:spPr>
            <a:xfrm flipV="1">
              <a:off x="3995936" y="3140968"/>
              <a:ext cx="0" cy="96392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p:nvPr/>
          </p:nvCxnSpPr>
          <p:spPr>
            <a:xfrm>
              <a:off x="2648752" y="3284984"/>
              <a:ext cx="13471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0" name="ZoneTexte 59"/>
            <p:cNvSpPr txBox="1"/>
            <p:nvPr/>
          </p:nvSpPr>
          <p:spPr>
            <a:xfrm>
              <a:off x="2968850" y="3013246"/>
              <a:ext cx="706988" cy="246221"/>
            </a:xfrm>
            <a:prstGeom prst="rect">
              <a:avLst/>
            </a:prstGeom>
            <a:noFill/>
          </p:spPr>
          <p:txBody>
            <a:bodyPr wrap="square" lIns="36000" tIns="0" rIns="36000" bIns="0" rtlCol="0">
              <a:spAutoFit/>
            </a:bodyPr>
            <a:lstStyle/>
            <a:p>
              <a:pPr algn="ctr"/>
              <a:r>
                <a:rPr lang="fr-FR" sz="1600" dirty="0" err="1" smtClean="0">
                  <a:solidFill>
                    <a:srgbClr val="FF0000"/>
                  </a:solidFill>
                </a:rPr>
                <a:t>dt</a:t>
              </a:r>
              <a:endParaRPr lang="fr-FR" sz="1600" dirty="0" smtClean="0">
                <a:solidFill>
                  <a:srgbClr val="FF0000"/>
                </a:solidFill>
              </a:endParaRPr>
            </a:p>
          </p:txBody>
        </p:sp>
      </p:grpSp>
    </p:spTree>
    <p:extLst>
      <p:ext uri="{BB962C8B-B14F-4D97-AF65-F5344CB8AC3E}">
        <p14:creationId xmlns:p14="http://schemas.microsoft.com/office/powerpoint/2010/main" val="3995020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events in a discrete clock domain</a:t>
            </a:r>
            <a:endParaRPr lang="en-US" dirty="0"/>
          </a:p>
        </p:txBody>
      </p:sp>
      <mc:AlternateContent xmlns:mc="http://schemas.openxmlformats.org/markup-compatibility/2006" xmlns:a14="http://schemas.microsoft.com/office/drawing/2010/main">
        <mc:Choice Requires="a14">
          <p:sp>
            <p:nvSpPr>
              <p:cNvPr id="4" name="ZoneTexte 3"/>
              <p:cNvSpPr txBox="1"/>
              <p:nvPr/>
            </p:nvSpPr>
            <p:spPr>
              <a:xfrm>
                <a:off x="125262" y="1124744"/>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Delay: </a:t>
                </a:r>
                <a:r>
                  <a:rPr lang="en-US" dirty="0"/>
                  <a:t>R</a:t>
                </a:r>
                <a:r>
                  <a:rPr lang="en-US" baseline="-25000" dirty="0"/>
                  <a:t>2</a:t>
                </a:r>
                <a:r>
                  <a:rPr lang="el-GR" dirty="0" smtClean="0">
                    <a:sym typeface="Symbol" panose="05050102010706020507" pitchFamily="18" charset="2"/>
                  </a:rPr>
                  <a:t></a:t>
                </a:r>
                <a:r>
                  <a:rPr lang="en-US" dirty="0" smtClean="0">
                    <a:sym typeface="Symbol" panose="05050102010706020507" pitchFamily="18" charset="2"/>
                  </a:rPr>
                  <a:t>/</a:t>
                </a:r>
                <a:r>
                  <a:rPr lang="el-GR" dirty="0" smtClean="0">
                    <a:sym typeface="Symbol" panose="05050102010706020507" pitchFamily="18" charset="2"/>
                  </a:rPr>
                  <a:t> </a:t>
                </a:r>
                <a:r>
                  <a:rPr lang="en-US" dirty="0" smtClean="0"/>
                  <a:t>:= R</a:t>
                </a:r>
                <a:r>
                  <a:rPr lang="en-US" baseline="-25000" dirty="0" smtClean="0"/>
                  <a:t>1</a:t>
                </a:r>
                <a:r>
                  <a:rPr lang="el-GR" dirty="0" smtClean="0">
                    <a:sym typeface="Symbol" panose="05050102010706020507" pitchFamily="18" charset="2"/>
                  </a:rPr>
                  <a:t></a:t>
                </a:r>
                <a:r>
                  <a:rPr lang="en-US" dirty="0" smtClean="0">
                    <a:sym typeface="Symbol" panose="05050102010706020507" pitchFamily="18" charset="2"/>
                  </a:rPr>
                  <a:t>/</a:t>
                </a:r>
                <a:r>
                  <a:rPr lang="el-GR" dirty="0" smtClean="0">
                    <a:sym typeface="Symbol" panose="05050102010706020507" pitchFamily="18" charset="2"/>
                  </a:rPr>
                  <a:t> </a:t>
                </a:r>
                <a:r>
                  <a:rPr lang="fr-FR" dirty="0" smtClean="0"/>
                  <a:t>+ n </a:t>
                </a:r>
                <a:r>
                  <a:rPr lang="en-US" dirty="0" smtClean="0"/>
                  <a:t>with n</a:t>
                </a:r>
                <a:r>
                  <a:rPr lang="en-US" dirty="0" smtClean="0">
                    <a:sym typeface="Symbol" panose="05050102010706020507" pitchFamily="18" charset="2"/>
                  </a:rPr>
                  <a:t></a:t>
                </a:r>
                <a14:m>
                  <m:oMath xmlns:m="http://schemas.openxmlformats.org/officeDocument/2006/math">
                    <m:r>
                      <a:rPr lang="en-US" i="1">
                        <a:latin typeface="Cambria Math" panose="02040503050406030204" pitchFamily="18" charset="0"/>
                        <a:ea typeface="Cambria Math" panose="02040503050406030204" pitchFamily="18" charset="0"/>
                        <a:sym typeface="Symbol" panose="05050102010706020507" pitchFamily="18" charset="2"/>
                      </a:rPr>
                      <m:t>ℕ</m:t>
                    </m:r>
                  </m:oMath>
                </a14:m>
                <a:r>
                  <a:rPr lang="en-US" sz="1600" dirty="0"/>
                  <a:t>. R</a:t>
                </a:r>
                <a:r>
                  <a:rPr lang="en-US" sz="1600" baseline="-25000" dirty="0"/>
                  <a:t>2</a:t>
                </a:r>
                <a:r>
                  <a:rPr lang="el-GR" sz="1600" dirty="0">
                    <a:sym typeface="Symbol" panose="05050102010706020507" pitchFamily="18" charset="2"/>
                  </a:rPr>
                  <a:t></a:t>
                </a:r>
                <a:r>
                  <a:rPr lang="en-US" sz="1600" dirty="0">
                    <a:sym typeface="Symbol" panose="05050102010706020507" pitchFamily="18" charset="2"/>
                  </a:rPr>
                  <a:t>/</a:t>
                </a:r>
                <a:r>
                  <a:rPr lang="en-US" sz="1600" dirty="0" smtClean="0">
                    <a:sym typeface="Symbol" panose="05050102010706020507" pitchFamily="18" charset="2"/>
                  </a:rPr>
                  <a:t> occurs n ticks after </a:t>
                </a:r>
                <a:r>
                  <a:rPr lang="en-US" sz="1600" dirty="0"/>
                  <a:t>R</a:t>
                </a:r>
                <a:r>
                  <a:rPr lang="en-US" sz="1600" baseline="-25000" dirty="0"/>
                  <a:t>1</a:t>
                </a:r>
                <a:r>
                  <a:rPr lang="el-GR" sz="1600" dirty="0">
                    <a:sym typeface="Symbol" panose="05050102010706020507" pitchFamily="18" charset="2"/>
                  </a:rPr>
                  <a:t></a:t>
                </a:r>
                <a:r>
                  <a:rPr lang="en-US" sz="1600" dirty="0">
                    <a:sym typeface="Symbol" panose="05050102010706020507" pitchFamily="18" charset="2"/>
                  </a:rPr>
                  <a:t>/</a:t>
                </a:r>
                <a:r>
                  <a:rPr lang="en-US" sz="1600" dirty="0" smtClean="0">
                    <a:sym typeface="Symbol" panose="05050102010706020507" pitchFamily="18" charset="2"/>
                  </a:rPr>
                  <a:t> occurs.</a:t>
                </a:r>
                <a:endParaRPr lang="en-US" sz="1600" dirty="0" smtClean="0"/>
              </a:p>
            </p:txBody>
          </p:sp>
        </mc:Choice>
        <mc:Fallback xmlns="">
          <p:sp>
            <p:nvSpPr>
              <p:cNvPr id="4" name="ZoneTexte 3"/>
              <p:cNvSpPr txBox="1">
                <a:spLocks noRot="1" noChangeAspect="1" noMove="1" noResize="1" noEditPoints="1" noAdjustHandles="1" noChangeArrowheads="1" noChangeShapeType="1" noTextEdit="1"/>
              </p:cNvSpPr>
              <p:nvPr/>
            </p:nvSpPr>
            <p:spPr>
              <a:xfrm>
                <a:off x="125262" y="1124744"/>
                <a:ext cx="8551194" cy="276999"/>
              </a:xfrm>
              <a:prstGeom prst="rect">
                <a:avLst/>
              </a:prstGeom>
              <a:blipFill rotWithShape="0">
                <a:blip r:embed="rId2"/>
                <a:stretch>
                  <a:fillRect l="-1141" t="-28889" b="-5333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 name="ZoneTexte 4"/>
              <p:cNvSpPr txBox="1"/>
              <p:nvPr/>
            </p:nvSpPr>
            <p:spPr>
              <a:xfrm>
                <a:off x="125262" y="1700808"/>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sym typeface="Symbol" panose="05050102010706020507" pitchFamily="18" charset="2"/>
                  </a:rPr>
                  <a:t>Elapsed</a:t>
                </a:r>
                <a:r>
                  <a:rPr lang="fr-FR" dirty="0" smtClean="0">
                    <a:sym typeface="Symbol" panose="05050102010706020507" pitchFamily="18" charset="2"/>
                  </a:rPr>
                  <a:t> time: </a:t>
                </a:r>
                <a:r>
                  <a:rPr lang="en-US" dirty="0" smtClean="0"/>
                  <a:t>duration := R</a:t>
                </a:r>
                <a:r>
                  <a:rPr lang="en-US" baseline="-25000" dirty="0" smtClean="0"/>
                  <a:t>2</a:t>
                </a:r>
                <a:r>
                  <a:rPr lang="el-GR" dirty="0" smtClean="0">
                    <a:sym typeface="Symbol" panose="05050102010706020507" pitchFamily="18" charset="2"/>
                  </a:rPr>
                  <a:t></a:t>
                </a:r>
                <a:r>
                  <a:rPr lang="en-US" dirty="0" smtClean="0">
                    <a:sym typeface="Symbol" panose="05050102010706020507" pitchFamily="18" charset="2"/>
                  </a:rPr>
                  <a:t>/</a:t>
                </a:r>
                <a:r>
                  <a:rPr lang="el-GR" dirty="0" smtClean="0">
                    <a:sym typeface="Symbol" panose="05050102010706020507" pitchFamily="18" charset="2"/>
                  </a:rPr>
                  <a:t> </a:t>
                </a:r>
                <a:r>
                  <a:rPr lang="fr-FR" dirty="0" smtClean="0">
                    <a:sym typeface="Symbol" panose="05050102010706020507" pitchFamily="18" charset="2"/>
                  </a:rPr>
                  <a:t> </a:t>
                </a:r>
                <a:r>
                  <a:rPr lang="en-US" dirty="0" smtClean="0"/>
                  <a:t>R</a:t>
                </a:r>
                <a:r>
                  <a:rPr lang="en-US" baseline="-25000" dirty="0"/>
                  <a:t>1</a:t>
                </a:r>
                <a:r>
                  <a:rPr lang="el-GR" dirty="0" smtClean="0">
                    <a:sym typeface="Symbol" panose="05050102010706020507" pitchFamily="18" charset="2"/>
                  </a:rPr>
                  <a:t></a:t>
                </a:r>
                <a:r>
                  <a:rPr lang="en-US" dirty="0" smtClean="0">
                    <a:sym typeface="Symbol" panose="05050102010706020507" pitchFamily="18" charset="2"/>
                  </a:rPr>
                  <a:t>/</a:t>
                </a:r>
                <a:r>
                  <a:rPr lang="fr-FR" dirty="0" smtClean="0">
                    <a:sym typeface="Symbol" panose="05050102010706020507" pitchFamily="18" charset="2"/>
                  </a:rPr>
                  <a:t> </a:t>
                </a:r>
                <a:r>
                  <a:rPr lang="en-US" sz="1600" dirty="0"/>
                  <a:t>with duration </a:t>
                </a:r>
                <a:r>
                  <a:rPr lang="en-US" sz="1600" dirty="0">
                    <a:sym typeface="Symbol" panose="05050102010706020507" pitchFamily="18" charset="2"/>
                  </a:rPr>
                  <a:t></a:t>
                </a:r>
                <a14:m>
                  <m:oMath xmlns:m="http://schemas.openxmlformats.org/officeDocument/2006/math">
                    <m:r>
                      <a:rPr lang="en-US" sz="1600" i="1">
                        <a:latin typeface="Cambria Math" panose="02040503050406030204" pitchFamily="18" charset="0"/>
                        <a:ea typeface="Cambria Math" panose="02040503050406030204" pitchFamily="18" charset="0"/>
                        <a:sym typeface="Symbol" panose="05050102010706020507" pitchFamily="18" charset="2"/>
                      </a:rPr>
                      <m:t>ℕ</m:t>
                    </m:r>
                  </m:oMath>
                </a14:m>
                <a:endParaRPr lang="en-US" sz="1600" dirty="0"/>
              </a:p>
            </p:txBody>
          </p:sp>
        </mc:Choice>
        <mc:Fallback xmlns="">
          <p:sp>
            <p:nvSpPr>
              <p:cNvPr id="5" name="ZoneTexte 4"/>
              <p:cNvSpPr txBox="1">
                <a:spLocks noRot="1" noChangeAspect="1" noMove="1" noResize="1" noEditPoints="1" noAdjustHandles="1" noChangeArrowheads="1" noChangeShapeType="1" noTextEdit="1"/>
              </p:cNvSpPr>
              <p:nvPr/>
            </p:nvSpPr>
            <p:spPr>
              <a:xfrm>
                <a:off x="125262" y="1700808"/>
                <a:ext cx="8551194" cy="276999"/>
              </a:xfrm>
              <a:prstGeom prst="rect">
                <a:avLst/>
              </a:prstGeom>
              <a:blipFill rotWithShape="0">
                <a:blip r:embed="rId3"/>
                <a:stretch>
                  <a:fillRect l="-1141" t="-28889" b="-55556"/>
                </a:stretch>
              </a:blipFill>
            </p:spPr>
            <p:txBody>
              <a:bodyPr/>
              <a:lstStyle/>
              <a:p>
                <a:r>
                  <a:rPr lang="fr-FR">
                    <a:noFill/>
                  </a:rPr>
                  <a:t> </a:t>
                </a:r>
              </a:p>
            </p:txBody>
          </p:sp>
        </mc:Fallback>
      </mc:AlternateContent>
      <p:sp>
        <p:nvSpPr>
          <p:cNvPr id="54" name="ZoneTexte 53"/>
          <p:cNvSpPr txBox="1"/>
          <p:nvPr/>
        </p:nvSpPr>
        <p:spPr>
          <a:xfrm>
            <a:off x="308974" y="2424800"/>
            <a:ext cx="8526051" cy="246221"/>
          </a:xfrm>
          <a:prstGeom prst="rect">
            <a:avLst/>
          </a:prstGeom>
          <a:noFill/>
        </p:spPr>
        <p:txBody>
          <a:bodyPr wrap="square" lIns="36000" tIns="0" rIns="36000" bIns="0" rtlCol="0">
            <a:spAutoFit/>
          </a:bodyPr>
          <a:lstStyle/>
          <a:p>
            <a:r>
              <a:rPr lang="fr-FR" sz="1600" dirty="0" smtClean="0"/>
              <a:t>The value of duration </a:t>
            </a:r>
            <a:r>
              <a:rPr lang="en-US" sz="1600" dirty="0" smtClean="0"/>
              <a:t>is taken </a:t>
            </a:r>
            <a:r>
              <a:rPr lang="fr-FR" sz="1600" dirty="0" smtClean="0"/>
              <a:t>at the instant of occurrence of</a:t>
            </a:r>
            <a:r>
              <a:rPr lang="en-US" sz="1600" dirty="0">
                <a:latin typeface="Calibri" panose="020F0502020204030204" pitchFamily="34" charset="0"/>
                <a:cs typeface="Calibri" panose="020F0502020204030204" pitchFamily="34" charset="0"/>
              </a:rPr>
              <a:t> R</a:t>
            </a:r>
            <a:r>
              <a:rPr lang="en-US" sz="1600" dirty="0" smtClean="0">
                <a:latin typeface="Calibri" panose="020F0502020204030204" pitchFamily="34" charset="0"/>
                <a:cs typeface="Calibri" panose="020F0502020204030204" pitchFamily="34" charset="0"/>
                <a:sym typeface="Symbol" panose="05050102010706020507" pitchFamily="18" charset="2"/>
              </a:rPr>
              <a:t></a:t>
            </a:r>
            <a:r>
              <a:rPr lang="en-US" sz="1600" dirty="0" smtClean="0">
                <a:sym typeface="Symbol" panose="05050102010706020507" pitchFamily="18" charset="2"/>
              </a:rPr>
              <a:t>/</a:t>
            </a:r>
            <a:r>
              <a:rPr lang="en-US" sz="1600" dirty="0">
                <a:sym typeface="Symbol" panose="05050102010706020507" pitchFamily="18" charset="2"/>
              </a:rPr>
              <a:t> </a:t>
            </a:r>
            <a:r>
              <a:rPr lang="en-US" sz="1600" dirty="0" smtClean="0">
                <a:latin typeface="Calibri" panose="020F0502020204030204" pitchFamily="34" charset="0"/>
                <a:cs typeface="Calibri" panose="020F0502020204030204" pitchFamily="34" charset="0"/>
                <a:sym typeface="Symbol" panose="05050102010706020507" pitchFamily="18" charset="2"/>
              </a:rPr>
              <a:t>: duration := duration(</a:t>
            </a:r>
            <a:r>
              <a:rPr lang="en-US" sz="1600" dirty="0">
                <a:latin typeface="Calibri" panose="020F0502020204030204" pitchFamily="34" charset="0"/>
                <a:cs typeface="Calibri" panose="020F0502020204030204" pitchFamily="34" charset="0"/>
              </a:rPr>
              <a:t>R</a:t>
            </a:r>
            <a:r>
              <a:rPr lang="en-US" sz="1600" dirty="0" smtClean="0">
                <a:latin typeface="Calibri" panose="020F0502020204030204" pitchFamily="34" charset="0"/>
                <a:cs typeface="Calibri" panose="020F0502020204030204" pitchFamily="34" charset="0"/>
                <a:sym typeface="Symbol" panose="05050102010706020507" pitchFamily="18" charset="2"/>
              </a:rPr>
              <a:t></a:t>
            </a:r>
            <a:r>
              <a:rPr lang="en-US" sz="1600" dirty="0" smtClean="0">
                <a:sym typeface="Symbol" panose="05050102010706020507" pitchFamily="18" charset="2"/>
              </a:rPr>
              <a:t>/</a:t>
            </a:r>
            <a:r>
              <a:rPr lang="en-US" sz="1600" dirty="0">
                <a:sym typeface="Symbol" panose="05050102010706020507" pitchFamily="18" charset="2"/>
              </a:rPr>
              <a:t></a:t>
            </a:r>
            <a:r>
              <a:rPr lang="en-US" sz="1600" dirty="0" smtClean="0">
                <a:latin typeface="Calibri" panose="020F0502020204030204" pitchFamily="34" charset="0"/>
                <a:cs typeface="Calibri" panose="020F0502020204030204" pitchFamily="34" charset="0"/>
                <a:sym typeface="Symbol" panose="05050102010706020507" pitchFamily="18" charset="2"/>
              </a:rPr>
              <a:t>)</a:t>
            </a:r>
            <a:r>
              <a:rPr lang="fr-FR" sz="1600" dirty="0" smtClean="0"/>
              <a:t> </a:t>
            </a:r>
          </a:p>
        </p:txBody>
      </p:sp>
      <p:grpSp>
        <p:nvGrpSpPr>
          <p:cNvPr id="68" name="Groupe 67"/>
          <p:cNvGrpSpPr/>
          <p:nvPr/>
        </p:nvGrpSpPr>
        <p:grpSpPr>
          <a:xfrm>
            <a:off x="401831" y="4101136"/>
            <a:ext cx="7782420" cy="1413775"/>
            <a:chOff x="401831" y="4101136"/>
            <a:chExt cx="7782420" cy="1413775"/>
          </a:xfrm>
        </p:grpSpPr>
        <p:grpSp>
          <p:nvGrpSpPr>
            <p:cNvPr id="66" name="Groupe 65"/>
            <p:cNvGrpSpPr/>
            <p:nvPr/>
          </p:nvGrpSpPr>
          <p:grpSpPr>
            <a:xfrm>
              <a:off x="695419" y="4101136"/>
              <a:ext cx="7488832" cy="1413775"/>
              <a:chOff x="683073" y="4653320"/>
              <a:chExt cx="7488832" cy="1413775"/>
            </a:xfrm>
          </p:grpSpPr>
          <p:grpSp>
            <p:nvGrpSpPr>
              <p:cNvPr id="7" name="Groupe 6"/>
              <p:cNvGrpSpPr/>
              <p:nvPr/>
            </p:nvGrpSpPr>
            <p:grpSpPr>
              <a:xfrm>
                <a:off x="683073" y="4653320"/>
                <a:ext cx="7488832" cy="1413775"/>
                <a:chOff x="685942" y="3532366"/>
                <a:chExt cx="7488832" cy="1413775"/>
              </a:xfrm>
            </p:grpSpPr>
            <p:cxnSp>
              <p:nvCxnSpPr>
                <p:cNvPr id="24" name="Connecteur droit 23"/>
                <p:cNvCxnSpPr/>
                <p:nvPr/>
              </p:nvCxnSpPr>
              <p:spPr>
                <a:xfrm>
                  <a:off x="685942" y="4311079"/>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1988313" y="3664985"/>
                  <a:ext cx="1016823" cy="184666"/>
                </a:xfrm>
                <a:prstGeom prst="rect">
                  <a:avLst/>
                </a:prstGeom>
                <a:noFill/>
              </p:spPr>
              <p:txBody>
                <a:bodyPr wrap="square" lIns="36000" tIns="0" rIns="36000" bIns="0" rtlCol="0">
                  <a:spAutoFit/>
                </a:bodyPr>
                <a:lstStyle/>
                <a:p>
                  <a:pPr algn="ctr"/>
                  <a:r>
                    <a:rPr lang="fr-FR" sz="1200" dirty="0" smtClean="0">
                      <a:solidFill>
                        <a:schemeClr val="accent1"/>
                      </a:solidFill>
                    </a:rPr>
                    <a:t>duration = 3</a:t>
                  </a:r>
                </a:p>
              </p:txBody>
            </p:sp>
            <p:sp>
              <p:nvSpPr>
                <p:cNvPr id="20" name="Rectangle 19"/>
                <p:cNvSpPr/>
                <p:nvPr/>
              </p:nvSpPr>
              <p:spPr>
                <a:xfrm>
                  <a:off x="1763732" y="4576809"/>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21" name="Rectangle 20"/>
                <p:cNvSpPr/>
                <p:nvPr/>
              </p:nvSpPr>
              <p:spPr>
                <a:xfrm>
                  <a:off x="3043036" y="4529371"/>
                  <a:ext cx="1418530"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r>
                    <a:rPr lang="fr-FR" dirty="0" smtClean="0">
                      <a:solidFill>
                        <a:schemeClr val="accent1"/>
                      </a:solidFill>
                      <a:latin typeface="Calibri" panose="020F0502020204030204" pitchFamily="34" charset="0"/>
                      <a:sym typeface="Symbol" panose="05050102010706020507" pitchFamily="18" charset="2"/>
                    </a:rPr>
                    <a:t>+ duration</a:t>
                  </a:r>
                  <a:endParaRPr lang="fr-FR" dirty="0">
                    <a:solidFill>
                      <a:schemeClr val="accent1"/>
                    </a:solidFill>
                  </a:endParaRPr>
                </a:p>
              </p:txBody>
            </p:sp>
            <p:cxnSp>
              <p:nvCxnSpPr>
                <p:cNvPr id="56" name="Connecteur droit 55"/>
                <p:cNvCxnSpPr/>
                <p:nvPr/>
              </p:nvCxnSpPr>
              <p:spPr>
                <a:xfrm>
                  <a:off x="2050514" y="3532367"/>
                  <a:ext cx="0" cy="38891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a:off x="3335307" y="3532366"/>
                  <a:ext cx="0" cy="38891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cxnSp>
            <p:nvCxnSpPr>
              <p:cNvPr id="37" name="Connecteur droit avec flèche 36"/>
              <p:cNvCxnSpPr/>
              <p:nvPr/>
            </p:nvCxnSpPr>
            <p:spPr>
              <a:xfrm flipV="1">
                <a:off x="1187624"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1691680"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2051720" y="5144001"/>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V="1">
                <a:off x="2555776"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flipV="1">
                <a:off x="2843808"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avec flèche 41"/>
              <p:cNvCxnSpPr/>
              <p:nvPr/>
            </p:nvCxnSpPr>
            <p:spPr>
              <a:xfrm flipV="1">
                <a:off x="3347864" y="5144001"/>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flipV="1">
                <a:off x="3779912"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flipV="1">
                <a:off x="4067944"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flipV="1">
                <a:off x="4644008"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flipV="1">
                <a:off x="5148064"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flipV="1">
                <a:off x="5652120"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p:nvPr/>
            </p:nvCxnSpPr>
            <p:spPr>
              <a:xfrm flipV="1">
                <a:off x="5940152"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p:cNvCxnSpPr/>
              <p:nvPr/>
            </p:nvCxnSpPr>
            <p:spPr>
              <a:xfrm flipV="1">
                <a:off x="6228184"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eur droit avec flèche 49"/>
              <p:cNvCxnSpPr/>
              <p:nvPr/>
            </p:nvCxnSpPr>
            <p:spPr>
              <a:xfrm flipV="1">
                <a:off x="6804248"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nvCxnSpPr>
            <p:spPr>
              <a:xfrm flipV="1">
                <a:off x="7380312" y="51440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avec flèche 61"/>
              <p:cNvCxnSpPr/>
              <p:nvPr/>
            </p:nvCxnSpPr>
            <p:spPr>
              <a:xfrm>
                <a:off x="2047645" y="4752470"/>
                <a:ext cx="12880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67" name="Rectangle 66"/>
            <p:cNvSpPr/>
            <p:nvPr/>
          </p:nvSpPr>
          <p:spPr>
            <a:xfrm>
              <a:off x="401831" y="4510517"/>
              <a:ext cx="683200" cy="369332"/>
            </a:xfrm>
            <a:prstGeom prst="rect">
              <a:avLst/>
            </a:prstGeom>
          </p:spPr>
          <p:txBody>
            <a:bodyPr wrap="none">
              <a:spAutoFit/>
            </a:bodyPr>
            <a:lstStyle/>
            <a:p>
              <a:r>
                <a:rPr lang="en-US" dirty="0" smtClean="0">
                  <a:sym typeface="Symbol" panose="05050102010706020507" pitchFamily="18" charset="2"/>
                </a:rPr>
                <a:t>(R)</a:t>
              </a:r>
              <a:endParaRPr lang="fr-FR" baseline="-25000" dirty="0"/>
            </a:p>
          </p:txBody>
        </p:sp>
      </p:grpSp>
    </p:spTree>
    <p:extLst>
      <p:ext uri="{BB962C8B-B14F-4D97-AF65-F5344CB8AC3E}">
        <p14:creationId xmlns:p14="http://schemas.microsoft.com/office/powerpoint/2010/main" val="28429734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5262" y="1125538"/>
            <a:ext cx="8353425" cy="4857750"/>
          </a:xfrm>
        </p:spPr>
        <p:txBody>
          <a:bodyPr/>
          <a:lstStyle/>
          <a:p>
            <a:r>
              <a:rPr lang="en-US" b="0" dirty="0" smtClean="0">
                <a:sym typeface="Symbol" panose="05050102010706020507" pitchFamily="18" charset="2"/>
              </a:rPr>
              <a:t>Clock delay: (R) + duration := </a:t>
            </a:r>
            <a:r>
              <a:rPr lang="en-US" b="0" dirty="0">
                <a:sym typeface="Symbol" panose="05050102010706020507" pitchFamily="18" charset="2"/>
              </a:rPr>
              <a:t>(</a:t>
            </a:r>
            <a:r>
              <a:rPr lang="en-US" b="0" dirty="0" smtClean="0">
                <a:sym typeface="Symbol" panose="05050102010706020507" pitchFamily="18" charset="2"/>
              </a:rPr>
              <a:t>R </a:t>
            </a:r>
            <a:r>
              <a:rPr lang="en-US" b="0" dirty="0">
                <a:sym typeface="Symbol" panose="05050102010706020507" pitchFamily="18" charset="2"/>
              </a:rPr>
              <a:t>+ </a:t>
            </a:r>
            <a:r>
              <a:rPr lang="en-US" b="0" dirty="0" smtClean="0">
                <a:sym typeface="Symbol" panose="05050102010706020507" pitchFamily="18" charset="2"/>
              </a:rPr>
              <a:t>duration) </a:t>
            </a:r>
            <a:endParaRPr lang="en-US" b="0" dirty="0" smtClean="0"/>
          </a:p>
          <a:p>
            <a:endParaRPr lang="en-US" b="0" baseline="-25000" dirty="0"/>
          </a:p>
          <a:p>
            <a:endParaRPr lang="en-US" b="0" baseline="-25000" dirty="0" smtClean="0"/>
          </a:p>
          <a:p>
            <a:endParaRPr lang="en-US" b="0" baseline="-25000" dirty="0"/>
          </a:p>
          <a:p>
            <a:endParaRPr lang="en-US" b="0" dirty="0" smtClean="0">
              <a:sym typeface="Symbol" panose="05050102010706020507" pitchFamily="18" charset="2"/>
            </a:endParaRPr>
          </a:p>
          <a:p>
            <a:r>
              <a:rPr lang="en-US" b="0" dirty="0" smtClean="0">
                <a:sym typeface="Symbol" panose="05050102010706020507" pitchFamily="18" charset="2"/>
              </a:rPr>
              <a:t>Clock union: (R</a:t>
            </a:r>
            <a:r>
              <a:rPr lang="en-US" b="0" baseline="-25000" dirty="0">
                <a:sym typeface="Symbol" panose="05050102010706020507" pitchFamily="18" charset="2"/>
              </a:rPr>
              <a:t>1</a:t>
            </a:r>
            <a:r>
              <a:rPr lang="en-US" b="0" dirty="0" smtClean="0">
                <a:sym typeface="Symbol" panose="05050102010706020507" pitchFamily="18" charset="2"/>
              </a:rPr>
              <a:t>) </a:t>
            </a:r>
            <a:r>
              <a:rPr lang="en-US" altLang="fr-FR" b="0" dirty="0"/>
              <a:t>ᴠ</a:t>
            </a:r>
            <a:r>
              <a:rPr lang="en-US" b="0" dirty="0" smtClean="0">
                <a:sym typeface="Symbol" panose="05050102010706020507" pitchFamily="18" charset="2"/>
              </a:rPr>
              <a:t> (R</a:t>
            </a:r>
            <a:r>
              <a:rPr lang="en-US" b="0" baseline="-25000" dirty="0">
                <a:sym typeface="Symbol" panose="05050102010706020507" pitchFamily="18" charset="2"/>
              </a:rPr>
              <a:t>2</a:t>
            </a:r>
            <a:r>
              <a:rPr lang="en-US" b="0" dirty="0" smtClean="0">
                <a:sym typeface="Symbol" panose="05050102010706020507" pitchFamily="18" charset="2"/>
              </a:rPr>
              <a:t>) := (R</a:t>
            </a:r>
            <a:r>
              <a:rPr lang="en-US" b="0" baseline="-25000" dirty="0">
                <a:sym typeface="Symbol" panose="05050102010706020507" pitchFamily="18" charset="2"/>
              </a:rPr>
              <a:t>1</a:t>
            </a:r>
            <a:r>
              <a:rPr lang="en-US" b="0" dirty="0" smtClean="0">
                <a:sym typeface="Symbol" panose="05050102010706020507" pitchFamily="18" charset="2"/>
              </a:rPr>
              <a:t> </a:t>
            </a:r>
            <a:r>
              <a:rPr lang="en-US" altLang="fr-FR" b="0" dirty="0" smtClean="0"/>
              <a:t>ᴠ</a:t>
            </a:r>
            <a:r>
              <a:rPr lang="en-US" altLang="fr-FR" b="0" dirty="0"/>
              <a:t> </a:t>
            </a:r>
            <a:r>
              <a:rPr lang="en-US" altLang="fr-FR" b="0" dirty="0" smtClean="0"/>
              <a:t>R</a:t>
            </a:r>
            <a:r>
              <a:rPr lang="en-US" altLang="fr-FR" b="0" baseline="-25000" dirty="0"/>
              <a:t>2</a:t>
            </a:r>
            <a:r>
              <a:rPr lang="en-US" altLang="fr-FR" b="0" dirty="0" smtClean="0"/>
              <a:t>)</a:t>
            </a:r>
          </a:p>
          <a:p>
            <a:endParaRPr lang="en-US" b="0" dirty="0"/>
          </a:p>
          <a:p>
            <a:endParaRPr lang="en-US" b="0" dirty="0" smtClean="0"/>
          </a:p>
          <a:p>
            <a:endParaRPr lang="en-US" b="0" dirty="0"/>
          </a:p>
          <a:p>
            <a:pPr marL="0" indent="0">
              <a:buNone/>
            </a:pPr>
            <a:endParaRPr lang="en-US" altLang="fr-FR" b="0" dirty="0"/>
          </a:p>
          <a:p>
            <a:endParaRPr lang="en-US" b="0" dirty="0" smtClean="0"/>
          </a:p>
        </p:txBody>
      </p:sp>
      <p:sp>
        <p:nvSpPr>
          <p:cNvPr id="2" name="Titre 1"/>
          <p:cNvSpPr>
            <a:spLocks noGrp="1"/>
          </p:cNvSpPr>
          <p:nvPr>
            <p:ph type="title"/>
          </p:nvPr>
        </p:nvSpPr>
        <p:spPr/>
        <p:txBody>
          <a:bodyPr/>
          <a:lstStyle/>
          <a:p>
            <a:r>
              <a:rPr lang="en-US" dirty="0" smtClean="0"/>
              <a:t>Operations on discrete clocks</a:t>
            </a:r>
            <a:endParaRPr lang="en-US" dirty="0"/>
          </a:p>
        </p:txBody>
      </p:sp>
      <p:grpSp>
        <p:nvGrpSpPr>
          <p:cNvPr id="129" name="Groupe 128"/>
          <p:cNvGrpSpPr/>
          <p:nvPr/>
        </p:nvGrpSpPr>
        <p:grpSpPr>
          <a:xfrm>
            <a:off x="395536" y="1757661"/>
            <a:ext cx="8064896" cy="1167283"/>
            <a:chOff x="395536" y="1600337"/>
            <a:chExt cx="8064896" cy="1167283"/>
          </a:xfrm>
        </p:grpSpPr>
        <p:grpSp>
          <p:nvGrpSpPr>
            <p:cNvPr id="50" name="Groupe 49"/>
            <p:cNvGrpSpPr/>
            <p:nvPr/>
          </p:nvGrpSpPr>
          <p:grpSpPr>
            <a:xfrm>
              <a:off x="964190" y="1628800"/>
              <a:ext cx="7496242" cy="1138820"/>
              <a:chOff x="467544" y="1700807"/>
              <a:chExt cx="7496242" cy="1138820"/>
            </a:xfrm>
          </p:grpSpPr>
          <p:cxnSp>
            <p:nvCxnSpPr>
              <p:cNvPr id="5" name="Connecteur droit 4"/>
              <p:cNvCxnSpPr/>
              <p:nvPr/>
            </p:nvCxnSpPr>
            <p:spPr>
              <a:xfrm>
                <a:off x="467544" y="1988841"/>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flipV="1">
                <a:off x="1451479" y="170080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V="1">
                <a:off x="3419872" y="170080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V="1">
                <a:off x="6928437" y="170080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5896672" y="1700808"/>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V="1">
                <a:off x="2699792" y="1700808"/>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V="1">
                <a:off x="1979712" y="170080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V="1">
                <a:off x="4716016" y="170080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flipV="1">
                <a:off x="467544" y="2420886"/>
                <a:ext cx="749624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2243816" y="213285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V="1">
                <a:off x="4212209" y="213285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7720774" y="213285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V="1">
                <a:off x="6689009" y="2132855"/>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3492129" y="2132855"/>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V="1">
                <a:off x="2772049" y="2132854"/>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flipV="1">
                <a:off x="5508353" y="2132854"/>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a:off x="1451479" y="1988839"/>
                <a:ext cx="0" cy="72008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a:off x="2243816" y="2420886"/>
                <a:ext cx="0" cy="28803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1451479" y="2564904"/>
                <a:ext cx="792337" cy="0"/>
              </a:xfrm>
              <a:prstGeom prst="straightConnector1">
                <a:avLst/>
              </a:pr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1307462" y="2624183"/>
                <a:ext cx="1080369" cy="215444"/>
              </a:xfrm>
              <a:prstGeom prst="rect">
                <a:avLst/>
              </a:prstGeom>
              <a:noFill/>
            </p:spPr>
            <p:txBody>
              <a:bodyPr wrap="square" lIns="36000" tIns="0" rIns="36000" bIns="0" rtlCol="0">
                <a:spAutoFit/>
              </a:bodyPr>
              <a:lstStyle/>
              <a:p>
                <a:pPr algn="ctr"/>
                <a:r>
                  <a:rPr lang="fr-FR" sz="1400" dirty="0" smtClean="0"/>
                  <a:t>duration</a:t>
                </a:r>
              </a:p>
            </p:txBody>
          </p:sp>
        </p:grpSp>
        <p:sp>
          <p:nvSpPr>
            <p:cNvPr id="89" name="Rectangle 88"/>
            <p:cNvSpPr/>
            <p:nvPr/>
          </p:nvSpPr>
          <p:spPr>
            <a:xfrm>
              <a:off x="397101" y="1600337"/>
              <a:ext cx="570990" cy="307777"/>
            </a:xfrm>
            <a:prstGeom prst="rect">
              <a:avLst/>
            </a:prstGeom>
          </p:spPr>
          <p:txBody>
            <a:bodyPr wrap="none">
              <a:spAutoFit/>
            </a:bodyPr>
            <a:lstStyle/>
            <a:p>
              <a:r>
                <a:rPr lang="en-US" sz="1400" dirty="0" smtClean="0">
                  <a:sym typeface="Symbol" panose="05050102010706020507" pitchFamily="18" charset="2"/>
                </a:rPr>
                <a:t>(R)</a:t>
              </a:r>
              <a:endParaRPr lang="fr-FR" sz="1400" dirty="0"/>
            </a:p>
          </p:txBody>
        </p:sp>
        <p:sp>
          <p:nvSpPr>
            <p:cNvPr id="90" name="Rectangle 89"/>
            <p:cNvSpPr/>
            <p:nvPr/>
          </p:nvSpPr>
          <p:spPr>
            <a:xfrm>
              <a:off x="395536" y="2046956"/>
              <a:ext cx="1420582" cy="307777"/>
            </a:xfrm>
            <a:prstGeom prst="rect">
              <a:avLst/>
            </a:prstGeom>
          </p:spPr>
          <p:txBody>
            <a:bodyPr wrap="none">
              <a:spAutoFit/>
            </a:bodyPr>
            <a:lstStyle/>
            <a:p>
              <a:r>
                <a:rPr lang="en-US" sz="1400" dirty="0">
                  <a:sym typeface="Symbol" panose="05050102010706020507" pitchFamily="18" charset="2"/>
                </a:rPr>
                <a:t>(R</a:t>
              </a:r>
              <a:r>
                <a:rPr lang="en-US" sz="1400" dirty="0" smtClean="0">
                  <a:sym typeface="Symbol" panose="05050102010706020507" pitchFamily="18" charset="2"/>
                </a:rPr>
                <a:t>) + duration</a:t>
              </a:r>
              <a:endParaRPr lang="fr-FR" sz="1400" dirty="0"/>
            </a:p>
          </p:txBody>
        </p:sp>
      </p:grpSp>
      <p:grpSp>
        <p:nvGrpSpPr>
          <p:cNvPr id="128" name="Groupe 127"/>
          <p:cNvGrpSpPr/>
          <p:nvPr/>
        </p:nvGrpSpPr>
        <p:grpSpPr>
          <a:xfrm>
            <a:off x="387511" y="3873576"/>
            <a:ext cx="8000913" cy="1211608"/>
            <a:chOff x="387511" y="3297512"/>
            <a:chExt cx="8000913" cy="1211608"/>
          </a:xfrm>
        </p:grpSpPr>
        <p:cxnSp>
          <p:nvCxnSpPr>
            <p:cNvPr id="52" name="Connecteur droit 51"/>
            <p:cNvCxnSpPr/>
            <p:nvPr/>
          </p:nvCxnSpPr>
          <p:spPr>
            <a:xfrm>
              <a:off x="899592" y="3604335"/>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p:nvPr/>
          </p:nvCxnSpPr>
          <p:spPr>
            <a:xfrm flipV="1">
              <a:off x="1883527" y="331630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flipV="1">
              <a:off x="3851920" y="331630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flipV="1">
              <a:off x="7360485" y="331630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necteur droit avec flèche 55"/>
            <p:cNvCxnSpPr/>
            <p:nvPr/>
          </p:nvCxnSpPr>
          <p:spPr>
            <a:xfrm flipV="1">
              <a:off x="6328720" y="331630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cteur droit avec flèche 56"/>
            <p:cNvCxnSpPr/>
            <p:nvPr/>
          </p:nvCxnSpPr>
          <p:spPr>
            <a:xfrm flipV="1">
              <a:off x="3131840" y="331630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necteur droit avec flèche 57"/>
            <p:cNvCxnSpPr/>
            <p:nvPr/>
          </p:nvCxnSpPr>
          <p:spPr>
            <a:xfrm flipV="1">
              <a:off x="2411760" y="33163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p:nvPr/>
          </p:nvCxnSpPr>
          <p:spPr>
            <a:xfrm flipV="1">
              <a:off x="5148064" y="331630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cteur droit 59"/>
            <p:cNvCxnSpPr/>
            <p:nvPr/>
          </p:nvCxnSpPr>
          <p:spPr>
            <a:xfrm flipV="1">
              <a:off x="899592" y="4036380"/>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Connecteur droit avec flèche 60"/>
            <p:cNvCxnSpPr/>
            <p:nvPr/>
          </p:nvCxnSpPr>
          <p:spPr>
            <a:xfrm flipV="1">
              <a:off x="2675864" y="3748350"/>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avec flèche 61"/>
            <p:cNvCxnSpPr/>
            <p:nvPr/>
          </p:nvCxnSpPr>
          <p:spPr>
            <a:xfrm flipV="1">
              <a:off x="4644257" y="3748350"/>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flipV="1">
              <a:off x="8152822" y="3748350"/>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4" name="Connecteur droit avec flèche 63"/>
            <p:cNvCxnSpPr/>
            <p:nvPr/>
          </p:nvCxnSpPr>
          <p:spPr>
            <a:xfrm flipV="1">
              <a:off x="7121057" y="374834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p:cNvCxnSpPr/>
            <p:nvPr/>
          </p:nvCxnSpPr>
          <p:spPr>
            <a:xfrm flipV="1">
              <a:off x="4060534" y="374834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p:cNvCxnSpPr/>
            <p:nvPr/>
          </p:nvCxnSpPr>
          <p:spPr>
            <a:xfrm flipV="1">
              <a:off x="3340454" y="3748348"/>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eur droit avec flèche 66"/>
            <p:cNvCxnSpPr/>
            <p:nvPr/>
          </p:nvCxnSpPr>
          <p:spPr>
            <a:xfrm flipV="1">
              <a:off x="5940401" y="3748348"/>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a:off x="891934" y="4509120"/>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Connecteur droit avec flèche 72"/>
            <p:cNvCxnSpPr/>
            <p:nvPr/>
          </p:nvCxnSpPr>
          <p:spPr>
            <a:xfrm flipV="1">
              <a:off x="1875869" y="422108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necteur droit avec flèche 73"/>
            <p:cNvCxnSpPr/>
            <p:nvPr/>
          </p:nvCxnSpPr>
          <p:spPr>
            <a:xfrm flipV="1">
              <a:off x="3844262" y="422108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necteur droit avec flèche 74"/>
            <p:cNvCxnSpPr/>
            <p:nvPr/>
          </p:nvCxnSpPr>
          <p:spPr>
            <a:xfrm flipV="1">
              <a:off x="7352827" y="422108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Connecteur droit avec flèche 75"/>
            <p:cNvCxnSpPr/>
            <p:nvPr/>
          </p:nvCxnSpPr>
          <p:spPr>
            <a:xfrm flipV="1">
              <a:off x="6321062" y="4221087"/>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onnecteur droit avec flèche 76"/>
            <p:cNvCxnSpPr/>
            <p:nvPr/>
          </p:nvCxnSpPr>
          <p:spPr>
            <a:xfrm flipV="1">
              <a:off x="3124182" y="4221087"/>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Connecteur droit avec flèche 77"/>
            <p:cNvCxnSpPr/>
            <p:nvPr/>
          </p:nvCxnSpPr>
          <p:spPr>
            <a:xfrm flipV="1">
              <a:off x="2404102" y="422108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Connecteur droit avec flèche 78"/>
            <p:cNvCxnSpPr/>
            <p:nvPr/>
          </p:nvCxnSpPr>
          <p:spPr>
            <a:xfrm flipV="1">
              <a:off x="5140406" y="422108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onnecteur droit avec flèche 79"/>
            <p:cNvCxnSpPr/>
            <p:nvPr/>
          </p:nvCxnSpPr>
          <p:spPr>
            <a:xfrm flipV="1">
              <a:off x="2702449" y="422108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Connecteur droit avec flèche 80"/>
            <p:cNvCxnSpPr/>
            <p:nvPr/>
          </p:nvCxnSpPr>
          <p:spPr>
            <a:xfrm flipV="1">
              <a:off x="4670842" y="422108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eur droit avec flèche 81"/>
            <p:cNvCxnSpPr/>
            <p:nvPr/>
          </p:nvCxnSpPr>
          <p:spPr>
            <a:xfrm flipV="1">
              <a:off x="8179407" y="422108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3" name="Connecteur droit avec flèche 82"/>
            <p:cNvCxnSpPr/>
            <p:nvPr/>
          </p:nvCxnSpPr>
          <p:spPr>
            <a:xfrm flipV="1">
              <a:off x="7147642" y="4221087"/>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4" name="Connecteur droit avec flèche 83"/>
            <p:cNvCxnSpPr/>
            <p:nvPr/>
          </p:nvCxnSpPr>
          <p:spPr>
            <a:xfrm flipV="1">
              <a:off x="4087119" y="4221087"/>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Connecteur droit avec flèche 84"/>
            <p:cNvCxnSpPr/>
            <p:nvPr/>
          </p:nvCxnSpPr>
          <p:spPr>
            <a:xfrm flipV="1">
              <a:off x="3367039" y="422108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eur droit avec flèche 85"/>
            <p:cNvCxnSpPr/>
            <p:nvPr/>
          </p:nvCxnSpPr>
          <p:spPr>
            <a:xfrm flipV="1">
              <a:off x="5966986" y="422108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91" name="Rectangle 90"/>
            <p:cNvSpPr/>
            <p:nvPr/>
          </p:nvSpPr>
          <p:spPr>
            <a:xfrm>
              <a:off x="393200" y="3297512"/>
              <a:ext cx="670376" cy="307777"/>
            </a:xfrm>
            <a:prstGeom prst="rect">
              <a:avLst/>
            </a:prstGeom>
          </p:spPr>
          <p:txBody>
            <a:bodyPr wrap="none">
              <a:spAutoFit/>
            </a:bodyPr>
            <a:lstStyle/>
            <a:p>
              <a:r>
                <a:rPr lang="en-US" sz="1400" dirty="0" smtClean="0">
                  <a:sym typeface="Symbol" panose="05050102010706020507" pitchFamily="18" charset="2"/>
                </a:rPr>
                <a:t>(R</a:t>
              </a:r>
              <a:r>
                <a:rPr lang="en-US" sz="1600" baseline="-25000" dirty="0">
                  <a:latin typeface="+mn-lt"/>
                  <a:sym typeface="Symbol" panose="05050102010706020507" pitchFamily="18" charset="2"/>
                </a:rPr>
                <a:t>1</a:t>
              </a:r>
              <a:r>
                <a:rPr lang="en-US" sz="1400" dirty="0" smtClean="0">
                  <a:sym typeface="Symbol" panose="05050102010706020507" pitchFamily="18" charset="2"/>
                </a:rPr>
                <a:t>)</a:t>
              </a:r>
              <a:endParaRPr lang="fr-FR" sz="1400" dirty="0"/>
            </a:p>
          </p:txBody>
        </p:sp>
        <p:sp>
          <p:nvSpPr>
            <p:cNvPr id="92" name="Rectangle 91"/>
            <p:cNvSpPr/>
            <p:nvPr/>
          </p:nvSpPr>
          <p:spPr>
            <a:xfrm>
              <a:off x="393200" y="3721057"/>
              <a:ext cx="670376" cy="307777"/>
            </a:xfrm>
            <a:prstGeom prst="rect">
              <a:avLst/>
            </a:prstGeom>
          </p:spPr>
          <p:txBody>
            <a:bodyPr wrap="none">
              <a:spAutoFit/>
            </a:bodyPr>
            <a:lstStyle/>
            <a:p>
              <a:r>
                <a:rPr lang="en-US" sz="1400" dirty="0" smtClean="0">
                  <a:sym typeface="Symbol" panose="05050102010706020507" pitchFamily="18" charset="2"/>
                </a:rPr>
                <a:t>(R</a:t>
              </a:r>
              <a:r>
                <a:rPr lang="en-US" sz="1600" baseline="-25000" dirty="0">
                  <a:latin typeface="+mn-lt"/>
                  <a:sym typeface="Symbol" panose="05050102010706020507" pitchFamily="18" charset="2"/>
                </a:rPr>
                <a:t>2</a:t>
              </a:r>
              <a:r>
                <a:rPr lang="en-US" sz="1400" dirty="0" smtClean="0">
                  <a:sym typeface="Symbol" panose="05050102010706020507" pitchFamily="18" charset="2"/>
                </a:rPr>
                <a:t>)</a:t>
              </a:r>
              <a:endParaRPr lang="fr-FR" sz="1400" dirty="0"/>
            </a:p>
          </p:txBody>
        </p:sp>
        <p:sp>
          <p:nvSpPr>
            <p:cNvPr id="93" name="Rectangle 92"/>
            <p:cNvSpPr/>
            <p:nvPr/>
          </p:nvSpPr>
          <p:spPr>
            <a:xfrm>
              <a:off x="387511" y="4201343"/>
              <a:ext cx="1040670" cy="307777"/>
            </a:xfrm>
            <a:prstGeom prst="rect">
              <a:avLst/>
            </a:prstGeom>
          </p:spPr>
          <p:txBody>
            <a:bodyPr wrap="none">
              <a:spAutoFit/>
            </a:bodyPr>
            <a:lstStyle/>
            <a:p>
              <a:r>
                <a:rPr lang="en-US" sz="1400" dirty="0">
                  <a:sym typeface="Symbol" panose="05050102010706020507" pitchFamily="18" charset="2"/>
                </a:rPr>
                <a:t>(R</a:t>
              </a:r>
              <a:r>
                <a:rPr lang="en-US" sz="1600" baseline="-25000" dirty="0">
                  <a:latin typeface="+mn-lt"/>
                  <a:sym typeface="Symbol" panose="05050102010706020507" pitchFamily="18" charset="2"/>
                </a:rPr>
                <a:t>1</a:t>
              </a:r>
              <a:r>
                <a:rPr lang="en-US" sz="1400" dirty="0">
                  <a:sym typeface="Symbol" panose="05050102010706020507" pitchFamily="18" charset="2"/>
                </a:rPr>
                <a:t> </a:t>
              </a:r>
              <a:r>
                <a:rPr lang="en-US" altLang="fr-FR" sz="1400" dirty="0"/>
                <a:t>ᴠ R</a:t>
              </a:r>
              <a:r>
                <a:rPr lang="en-US" altLang="fr-FR" sz="1600" baseline="-25000" dirty="0">
                  <a:latin typeface="+mn-lt"/>
                </a:rPr>
                <a:t>2</a:t>
              </a:r>
              <a:r>
                <a:rPr lang="en-US" altLang="fr-FR" sz="1400" dirty="0"/>
                <a:t>)</a:t>
              </a:r>
              <a:endParaRPr lang="en-US" sz="1400" dirty="0"/>
            </a:p>
          </p:txBody>
        </p:sp>
      </p:grpSp>
    </p:spTree>
    <p:extLst>
      <p:ext uri="{BB962C8B-B14F-4D97-AF65-F5344CB8AC3E}">
        <p14:creationId xmlns:p14="http://schemas.microsoft.com/office/powerpoint/2010/main" val="16694498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125262" y="1114138"/>
                <a:ext cx="8353425" cy="4857750"/>
              </a:xfrm>
            </p:spPr>
            <p:txBody>
              <a:bodyPr/>
              <a:lstStyle/>
              <a:p>
                <a:r>
                  <a:rPr lang="en-US" b="0" dirty="0" smtClean="0">
                    <a:sym typeface="Symbol" panose="05050102010706020507" pitchFamily="18" charset="2"/>
                  </a:rPr>
                  <a:t>Clock projection on another clock: </a:t>
                </a:r>
                <a:r>
                  <a:rPr lang="en-US" b="0" dirty="0">
                    <a:sym typeface="Symbol" panose="05050102010706020507" pitchFamily="18" charset="2"/>
                  </a:rPr>
                  <a:t>(R</a:t>
                </a:r>
                <a:r>
                  <a:rPr lang="en-US" b="0" baseline="-25000" dirty="0">
                    <a:sym typeface="Symbol" panose="05050102010706020507" pitchFamily="18" charset="2"/>
                  </a:rPr>
                  <a:t>1</a:t>
                </a:r>
                <a:r>
                  <a:rPr lang="en-US" b="0" dirty="0" smtClean="0">
                    <a:sym typeface="Symbol" panose="05050102010706020507" pitchFamily="18" charset="2"/>
                  </a:rPr>
                  <a:t>) / </a:t>
                </a:r>
                <a:r>
                  <a:rPr lang="en-US" b="0" dirty="0">
                    <a:sym typeface="Symbol" panose="05050102010706020507" pitchFamily="18" charset="2"/>
                  </a:rPr>
                  <a:t>(R</a:t>
                </a:r>
                <a:r>
                  <a:rPr lang="en-US" b="0" baseline="-25000" dirty="0">
                    <a:sym typeface="Symbol" panose="05050102010706020507" pitchFamily="18" charset="2"/>
                  </a:rPr>
                  <a:t>2</a:t>
                </a:r>
                <a:r>
                  <a:rPr lang="en-US" b="0" dirty="0" smtClean="0">
                    <a:sym typeface="Symbol" panose="05050102010706020507" pitchFamily="18" charset="2"/>
                  </a:rPr>
                  <a:t>) := { </a:t>
                </a:r>
                <a:r>
                  <a:rPr lang="en-US" b="0" baseline="-25000" dirty="0" err="1">
                    <a:sym typeface="Symbol" panose="05050102010706020507" pitchFamily="18" charset="2"/>
                  </a:rPr>
                  <a:t>i</a:t>
                </a:r>
                <a:r>
                  <a:rPr lang="en-US" b="0" dirty="0">
                    <a:sym typeface="Symbol" panose="05050102010706020507" pitchFamily="18" charset="2"/>
                  </a:rPr>
                  <a:t>(R</a:t>
                </a:r>
                <a:r>
                  <a:rPr lang="en-US" b="0" baseline="-25000" dirty="0">
                    <a:sym typeface="Symbol" panose="05050102010706020507" pitchFamily="18" charset="2"/>
                  </a:rPr>
                  <a:t>1</a:t>
                </a:r>
                <a:r>
                  <a:rPr lang="en-US" b="0" dirty="0" smtClean="0">
                    <a:sym typeface="Symbol" panose="05050102010706020507" pitchFamily="18" charset="2"/>
                  </a:rPr>
                  <a:t>) / </a:t>
                </a:r>
                <a:r>
                  <a:rPr lang="en-US" b="0" dirty="0">
                    <a:sym typeface="Symbol" panose="05050102010706020507" pitchFamily="18" charset="2"/>
                  </a:rPr>
                  <a:t>(R</a:t>
                </a:r>
                <a:r>
                  <a:rPr lang="en-US" b="0" baseline="-25000" dirty="0">
                    <a:sym typeface="Symbol" panose="05050102010706020507" pitchFamily="18" charset="2"/>
                  </a:rPr>
                  <a:t>2</a:t>
                </a:r>
                <a:r>
                  <a:rPr lang="en-US" b="0" dirty="0" smtClean="0">
                    <a:sym typeface="Symbol" panose="05050102010706020507" pitchFamily="18" charset="2"/>
                  </a:rPr>
                  <a:t>), </a:t>
                </a:r>
                <a:r>
                  <a:rPr lang="en-US" b="0" dirty="0" err="1">
                    <a:sym typeface="Symbol" panose="05050102010706020507" pitchFamily="18" charset="2"/>
                  </a:rPr>
                  <a:t>i</a:t>
                </a:r>
                <a:r>
                  <a:rPr lang="en-US" b="0" dirty="0">
                    <a:sym typeface="Symbol" panose="05050102010706020507" pitchFamily="18" charset="2"/>
                  </a:rPr>
                  <a:t>  </a:t>
                </a:r>
                <a14:m>
                  <m:oMath xmlns:m="http://schemas.openxmlformats.org/officeDocument/2006/math">
                    <m:r>
                      <a:rPr lang="en-US" b="0" i="1">
                        <a:latin typeface="Cambria Math" panose="02040503050406030204" pitchFamily="18" charset="0"/>
                        <a:ea typeface="Cambria Math" panose="02040503050406030204" pitchFamily="18" charset="0"/>
                        <a:sym typeface="Symbol" panose="05050102010706020507" pitchFamily="18" charset="2"/>
                      </a:rPr>
                      <m:t>ℕ</m:t>
                    </m:r>
                  </m:oMath>
                </a14:m>
                <a:r>
                  <a:rPr lang="en-US" altLang="fr-FR" b="0" dirty="0"/>
                  <a:t> </a:t>
                </a:r>
                <a:r>
                  <a:rPr lang="en-US" altLang="fr-FR" b="0" dirty="0" smtClean="0"/>
                  <a:t>}</a:t>
                </a:r>
              </a:p>
              <a:p>
                <a:endParaRPr lang="en-US" altLang="fr-FR" b="0" dirty="0"/>
              </a:p>
              <a:p>
                <a:endParaRPr lang="en-US" altLang="fr-FR" b="0" dirty="0" smtClean="0"/>
              </a:p>
              <a:p>
                <a:endParaRPr lang="en-US" altLang="fr-FR" b="0" dirty="0"/>
              </a:p>
              <a:p>
                <a:endParaRPr lang="en-US" altLang="fr-FR" b="0" dirty="0" smtClean="0"/>
              </a:p>
              <a:p>
                <a:r>
                  <a:rPr lang="en-US" b="0" dirty="0" smtClean="0">
                    <a:cs typeface="Calibri" panose="020F0502020204030204" pitchFamily="34" charset="0"/>
                    <a:sym typeface="Symbol" panose="05050102010706020507" pitchFamily="18" charset="2"/>
                  </a:rPr>
                  <a:t>Clock transformation into a multiple time period: </a:t>
                </a:r>
                <a:r>
                  <a:rPr lang="en-US" b="0" dirty="0" smtClean="0">
                    <a:cs typeface="Calibri" panose="020F0502020204030204" pitchFamily="34" charset="0"/>
                  </a:rPr>
                  <a:t>(</a:t>
                </a:r>
                <a:r>
                  <a:rPr lang="en-US" b="0" dirty="0">
                    <a:sym typeface="Symbol" panose="05050102010706020507" pitchFamily="18" charset="2"/>
                  </a:rPr>
                  <a:t>(</a:t>
                </a:r>
                <a:r>
                  <a:rPr lang="en-US" b="0" dirty="0" smtClean="0">
                    <a:sym typeface="Symbol" panose="05050102010706020507" pitchFamily="18" charset="2"/>
                  </a:rPr>
                  <a:t>R)</a:t>
                </a:r>
                <a:r>
                  <a:rPr lang="en-US" b="0" dirty="0" smtClean="0">
                    <a:cs typeface="Calibri" panose="020F0502020204030204" pitchFamily="34" charset="0"/>
                  </a:rPr>
                  <a:t>) := </a:t>
                </a:r>
                <a:r>
                  <a:rPr lang="en-US" b="0" dirty="0">
                    <a:cs typeface="Calibri" panose="020F0502020204030204" pitchFamily="34" charset="0"/>
                    <a:sym typeface="Symbol" panose="05050102010706020507" pitchFamily="18" charset="2"/>
                  </a:rPr>
                  <a:t></a:t>
                </a:r>
                <a:r>
                  <a:rPr lang="en-US" b="0" dirty="0" smtClean="0">
                    <a:cs typeface="Calibri" panose="020F0502020204030204" pitchFamily="34" charset="0"/>
                  </a:rPr>
                  <a:t>([ R, R ])</a:t>
                </a:r>
                <a:endParaRPr lang="en-US" altLang="fr-FR" b="0" dirty="0" smtClean="0"/>
              </a:p>
              <a:p>
                <a:pPr marL="0" indent="0">
                  <a:buNone/>
                </a:pPr>
                <a:endParaRPr lang="en-US" altLang="fr-FR" b="0" dirty="0"/>
              </a:p>
              <a:p>
                <a:endParaRPr lang="en-US"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125262" y="1114138"/>
                <a:ext cx="8353425" cy="4857750"/>
              </a:xfrm>
              <a:blipFill rotWithShape="0">
                <a:blip r:embed="rId3"/>
                <a:stretch>
                  <a:fillRect l="-1022" t="-1506"/>
                </a:stretch>
              </a:blipFill>
            </p:spPr>
            <p:txBody>
              <a:bodyPr/>
              <a:lstStyle/>
              <a:p>
                <a:r>
                  <a:rPr lang="fr-FR">
                    <a:noFill/>
                  </a:rPr>
                  <a:t> </a:t>
                </a:r>
              </a:p>
            </p:txBody>
          </p:sp>
        </mc:Fallback>
      </mc:AlternateContent>
      <p:sp>
        <p:nvSpPr>
          <p:cNvPr id="2" name="Titre 1"/>
          <p:cNvSpPr>
            <a:spLocks noGrp="1"/>
          </p:cNvSpPr>
          <p:nvPr>
            <p:ph type="title"/>
          </p:nvPr>
        </p:nvSpPr>
        <p:spPr/>
        <p:txBody>
          <a:bodyPr/>
          <a:lstStyle/>
          <a:p>
            <a:r>
              <a:rPr lang="en-US" dirty="0"/>
              <a:t>Operations on discrete clocks</a:t>
            </a:r>
            <a:endParaRPr lang="fr-FR" dirty="0"/>
          </a:p>
        </p:txBody>
      </p:sp>
      <p:grpSp>
        <p:nvGrpSpPr>
          <p:cNvPr id="4" name="Groupe 3"/>
          <p:cNvGrpSpPr/>
          <p:nvPr/>
        </p:nvGrpSpPr>
        <p:grpSpPr>
          <a:xfrm>
            <a:off x="379853" y="1772816"/>
            <a:ext cx="8000913" cy="1211608"/>
            <a:chOff x="379853" y="5048338"/>
            <a:chExt cx="8000913" cy="1211608"/>
          </a:xfrm>
        </p:grpSpPr>
        <p:cxnSp>
          <p:nvCxnSpPr>
            <p:cNvPr id="5" name="Connecteur droit 4"/>
            <p:cNvCxnSpPr/>
            <p:nvPr/>
          </p:nvCxnSpPr>
          <p:spPr>
            <a:xfrm>
              <a:off x="891934" y="5355161"/>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flipV="1">
              <a:off x="1875869" y="506712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V="1">
              <a:off x="3844262" y="506712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V="1">
              <a:off x="7352827" y="506712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6321062" y="5067128"/>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V="1">
              <a:off x="3124182" y="5067128"/>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2404102" y="506712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5140406" y="506712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V="1">
              <a:off x="891934" y="5787206"/>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V="1">
              <a:off x="2668206" y="549917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V="1">
              <a:off x="4636599" y="549917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V="1">
              <a:off x="8145164" y="549917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flipV="1">
              <a:off x="7113399" y="549917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4052876" y="549917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V="1">
              <a:off x="3332796" y="5499174"/>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flipV="1">
              <a:off x="5932743" y="5499174"/>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a:off x="884276" y="625994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V="1">
              <a:off x="2694791" y="5971914"/>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V="1">
              <a:off x="8171749" y="5971914"/>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flipV="1">
              <a:off x="7139984" y="5971913"/>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flipV="1">
              <a:off x="4079461" y="5971913"/>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V="1">
              <a:off x="3359381" y="5971912"/>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flipV="1">
              <a:off x="5959328" y="5971912"/>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385542" y="5048338"/>
              <a:ext cx="670376" cy="307777"/>
            </a:xfrm>
            <a:prstGeom prst="rect">
              <a:avLst/>
            </a:prstGeom>
          </p:spPr>
          <p:txBody>
            <a:bodyPr wrap="none">
              <a:spAutoFit/>
            </a:bodyPr>
            <a:lstStyle/>
            <a:p>
              <a:r>
                <a:rPr lang="en-US" sz="1400" dirty="0" smtClean="0">
                  <a:sym typeface="Symbol" panose="05050102010706020507" pitchFamily="18" charset="2"/>
                </a:rPr>
                <a:t>(R</a:t>
              </a:r>
              <a:r>
                <a:rPr lang="en-US" sz="1600" baseline="-25000" dirty="0">
                  <a:latin typeface="+mn-lt"/>
                  <a:sym typeface="Symbol" panose="05050102010706020507" pitchFamily="18" charset="2"/>
                </a:rPr>
                <a:t>1</a:t>
              </a:r>
              <a:r>
                <a:rPr lang="en-US" sz="1400" dirty="0" smtClean="0">
                  <a:sym typeface="Symbol" panose="05050102010706020507" pitchFamily="18" charset="2"/>
                </a:rPr>
                <a:t>)</a:t>
              </a:r>
              <a:endParaRPr lang="fr-FR" sz="1400" dirty="0"/>
            </a:p>
          </p:txBody>
        </p:sp>
        <p:sp>
          <p:nvSpPr>
            <p:cNvPr id="29" name="Rectangle 28"/>
            <p:cNvSpPr/>
            <p:nvPr/>
          </p:nvSpPr>
          <p:spPr>
            <a:xfrm>
              <a:off x="385542" y="5471883"/>
              <a:ext cx="670376" cy="307777"/>
            </a:xfrm>
            <a:prstGeom prst="rect">
              <a:avLst/>
            </a:prstGeom>
          </p:spPr>
          <p:txBody>
            <a:bodyPr wrap="none">
              <a:spAutoFit/>
            </a:bodyPr>
            <a:lstStyle/>
            <a:p>
              <a:r>
                <a:rPr lang="en-US" sz="1400" dirty="0" smtClean="0">
                  <a:sym typeface="Symbol" panose="05050102010706020507" pitchFamily="18" charset="2"/>
                </a:rPr>
                <a:t>(R</a:t>
              </a:r>
              <a:r>
                <a:rPr lang="en-US" sz="1600" baseline="-25000" dirty="0">
                  <a:latin typeface="+mn-lt"/>
                  <a:sym typeface="Symbol" panose="05050102010706020507" pitchFamily="18" charset="2"/>
                </a:rPr>
                <a:t>2</a:t>
              </a:r>
              <a:r>
                <a:rPr lang="en-US" sz="1400" dirty="0" smtClean="0">
                  <a:sym typeface="Symbol" panose="05050102010706020507" pitchFamily="18" charset="2"/>
                </a:rPr>
                <a:t>)</a:t>
              </a:r>
              <a:endParaRPr lang="fr-FR" sz="1400" dirty="0"/>
            </a:p>
          </p:txBody>
        </p:sp>
        <p:sp>
          <p:nvSpPr>
            <p:cNvPr id="30" name="Rectangle 29"/>
            <p:cNvSpPr/>
            <p:nvPr/>
          </p:nvSpPr>
          <p:spPr>
            <a:xfrm>
              <a:off x="379853" y="5952169"/>
              <a:ext cx="1306768" cy="307777"/>
            </a:xfrm>
            <a:prstGeom prst="rect">
              <a:avLst/>
            </a:prstGeom>
          </p:spPr>
          <p:txBody>
            <a:bodyPr wrap="none">
              <a:spAutoFit/>
            </a:bodyPr>
            <a:lstStyle/>
            <a:p>
              <a:r>
                <a:rPr lang="en-US" sz="1400" dirty="0">
                  <a:sym typeface="Symbol" panose="05050102010706020507" pitchFamily="18" charset="2"/>
                </a:rPr>
                <a:t>(</a:t>
              </a:r>
              <a:r>
                <a:rPr lang="en-US" sz="1400" dirty="0" smtClean="0">
                  <a:sym typeface="Symbol" panose="05050102010706020507" pitchFamily="18" charset="2"/>
                </a:rPr>
                <a:t>R</a:t>
              </a:r>
              <a:r>
                <a:rPr lang="en-US" sz="1600" baseline="-25000" dirty="0">
                  <a:latin typeface="+mn-lt"/>
                  <a:sym typeface="Symbol" panose="05050102010706020507" pitchFamily="18" charset="2"/>
                </a:rPr>
                <a:t>1</a:t>
              </a:r>
              <a:r>
                <a:rPr lang="en-US" sz="1400" dirty="0" smtClean="0">
                  <a:sym typeface="Symbol" panose="05050102010706020507" pitchFamily="18" charset="2"/>
                </a:rPr>
                <a:t>) / (</a:t>
              </a:r>
              <a:r>
                <a:rPr lang="en-US" altLang="fr-FR" sz="1400" dirty="0" smtClean="0"/>
                <a:t>R</a:t>
              </a:r>
              <a:r>
                <a:rPr lang="en-US" altLang="fr-FR" sz="1600" baseline="-25000" dirty="0">
                  <a:latin typeface="+mn-lt"/>
                </a:rPr>
                <a:t>2</a:t>
              </a:r>
              <a:r>
                <a:rPr lang="en-US" altLang="fr-FR" sz="1400" dirty="0" smtClean="0"/>
                <a:t>)</a:t>
              </a:r>
              <a:endParaRPr lang="en-US" sz="1400" dirty="0"/>
            </a:p>
          </p:txBody>
        </p:sp>
      </p:grpSp>
      <p:grpSp>
        <p:nvGrpSpPr>
          <p:cNvPr id="65" name="Groupe 64"/>
          <p:cNvGrpSpPr/>
          <p:nvPr/>
        </p:nvGrpSpPr>
        <p:grpSpPr>
          <a:xfrm>
            <a:off x="400977" y="4077072"/>
            <a:ext cx="7995224" cy="738870"/>
            <a:chOff x="400977" y="4077072"/>
            <a:chExt cx="7995224" cy="738870"/>
          </a:xfrm>
        </p:grpSpPr>
        <p:cxnSp>
          <p:nvCxnSpPr>
            <p:cNvPr id="32" name="Connecteur droit 31"/>
            <p:cNvCxnSpPr/>
            <p:nvPr/>
          </p:nvCxnSpPr>
          <p:spPr>
            <a:xfrm>
              <a:off x="907369" y="4383895"/>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Connecteur droit avec flèche 32"/>
            <p:cNvCxnSpPr/>
            <p:nvPr/>
          </p:nvCxnSpPr>
          <p:spPr>
            <a:xfrm flipV="1">
              <a:off x="1891304" y="409586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flipV="1">
              <a:off x="3859697" y="409586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flipV="1">
              <a:off x="7368262" y="409586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flipV="1">
              <a:off x="6336497" y="409586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flipV="1">
              <a:off x="3139617" y="409586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2419537" y="409586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5155841" y="409586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907369" y="4815940"/>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400977" y="4077072"/>
              <a:ext cx="570990" cy="307777"/>
            </a:xfrm>
            <a:prstGeom prst="rect">
              <a:avLst/>
            </a:prstGeom>
          </p:spPr>
          <p:txBody>
            <a:bodyPr wrap="none">
              <a:spAutoFit/>
            </a:bodyPr>
            <a:lstStyle/>
            <a:p>
              <a:r>
                <a:rPr lang="en-US" sz="1400" dirty="0" smtClean="0">
                  <a:sym typeface="Symbol" panose="05050102010706020507" pitchFamily="18" charset="2"/>
                </a:rPr>
                <a:t>(R)</a:t>
              </a:r>
              <a:endParaRPr lang="fr-FR" sz="1400" dirty="0"/>
            </a:p>
          </p:txBody>
        </p:sp>
        <p:sp>
          <p:nvSpPr>
            <p:cNvPr id="56" name="Rectangle 55"/>
            <p:cNvSpPr/>
            <p:nvPr/>
          </p:nvSpPr>
          <p:spPr>
            <a:xfrm>
              <a:off x="400977" y="4500617"/>
              <a:ext cx="827471" cy="307777"/>
            </a:xfrm>
            <a:prstGeom prst="rect">
              <a:avLst/>
            </a:prstGeom>
          </p:spPr>
          <p:txBody>
            <a:bodyPr wrap="none">
              <a:spAutoFit/>
            </a:bodyPr>
            <a:lstStyle/>
            <a:p>
              <a:r>
                <a:rPr lang="en-US" sz="1400" dirty="0" smtClean="0">
                  <a:sym typeface="Symbol" panose="05050102010706020507" pitchFamily="18" charset="2"/>
                </a:rPr>
                <a:t>((R))</a:t>
              </a:r>
              <a:endParaRPr lang="fr-FR" sz="1400" dirty="0"/>
            </a:p>
          </p:txBody>
        </p:sp>
        <p:cxnSp>
          <p:nvCxnSpPr>
            <p:cNvPr id="58" name="Connecteur droit avec flèche 57"/>
            <p:cNvCxnSpPr/>
            <p:nvPr/>
          </p:nvCxnSpPr>
          <p:spPr>
            <a:xfrm flipV="1">
              <a:off x="1875869" y="4527909"/>
              <a:ext cx="0" cy="288032"/>
            </a:xfrm>
            <a:prstGeom prst="straightConnector1">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p:nvPr/>
          </p:nvCxnSpPr>
          <p:spPr>
            <a:xfrm flipV="1">
              <a:off x="3844262" y="4527909"/>
              <a:ext cx="0" cy="288032"/>
            </a:xfrm>
            <a:prstGeom prst="straightConnector1">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flipV="1">
              <a:off x="7352827" y="4527909"/>
              <a:ext cx="0" cy="288032"/>
            </a:xfrm>
            <a:prstGeom prst="straightConnector1">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Connecteur droit avec flèche 60"/>
            <p:cNvCxnSpPr/>
            <p:nvPr/>
          </p:nvCxnSpPr>
          <p:spPr>
            <a:xfrm flipV="1">
              <a:off x="6321062" y="4527908"/>
              <a:ext cx="0" cy="288032"/>
            </a:xfrm>
            <a:prstGeom prst="straightConnector1">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2" name="Connecteur droit avec flèche 61"/>
            <p:cNvCxnSpPr/>
            <p:nvPr/>
          </p:nvCxnSpPr>
          <p:spPr>
            <a:xfrm flipV="1">
              <a:off x="3124182" y="4527908"/>
              <a:ext cx="0" cy="288032"/>
            </a:xfrm>
            <a:prstGeom prst="straightConnector1">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flipV="1">
              <a:off x="2404102" y="4527907"/>
              <a:ext cx="0" cy="288032"/>
            </a:xfrm>
            <a:prstGeom prst="straightConnector1">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Connecteur droit avec flèche 63"/>
            <p:cNvCxnSpPr/>
            <p:nvPr/>
          </p:nvCxnSpPr>
          <p:spPr>
            <a:xfrm flipV="1">
              <a:off x="5140406" y="4527907"/>
              <a:ext cx="0" cy="288032"/>
            </a:xfrm>
            <a:prstGeom prst="straightConnector1">
              <a:avLst/>
            </a:prstGeom>
            <a:ln>
              <a:solidFill>
                <a:schemeClr val="accent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8023700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5262" y="1110592"/>
            <a:ext cx="8353425" cy="4857750"/>
          </a:xfrm>
        </p:spPr>
        <p:txBody>
          <a:bodyPr/>
          <a:lstStyle/>
          <a:p>
            <a:r>
              <a:rPr lang="en-US" b="0" dirty="0" smtClean="0">
                <a:sym typeface="Symbol" panose="05050102010706020507" pitchFamily="18" charset="2"/>
              </a:rPr>
              <a:t>Tick filter: (</a:t>
            </a:r>
            <a:r>
              <a:rPr lang="en-US" b="0" dirty="0" err="1" smtClean="0">
                <a:sym typeface="Symbol" panose="05050102010706020507" pitchFamily="18" charset="2"/>
              </a:rPr>
              <a:t>cond</a:t>
            </a:r>
            <a:r>
              <a:rPr lang="en-US" b="0" dirty="0" smtClean="0">
                <a:sym typeface="Symbol" panose="05050102010706020507" pitchFamily="18" charset="2"/>
              </a:rPr>
              <a:t> ) := </a:t>
            </a:r>
            <a:r>
              <a:rPr lang="en-US" b="0" dirty="0">
                <a:sym typeface="Symbol" panose="05050102010706020507" pitchFamily="18" charset="2"/>
              </a:rPr>
              <a:t>{ </a:t>
            </a:r>
            <a:r>
              <a:rPr lang="en-US" b="0" baseline="-25000" dirty="0" err="1" smtClean="0">
                <a:sym typeface="Symbol" panose="05050102010706020507" pitchFamily="18" charset="2"/>
              </a:rPr>
              <a:t>i</a:t>
            </a:r>
            <a:r>
              <a:rPr lang="en-US" b="0" dirty="0" smtClean="0">
                <a:sym typeface="Symbol" panose="05050102010706020507" pitchFamily="18" charset="2"/>
              </a:rPr>
              <a:t>, </a:t>
            </a:r>
            <a:r>
              <a:rPr lang="en-US" b="0" dirty="0" err="1" smtClean="0">
                <a:sym typeface="Symbol" panose="05050102010706020507" pitchFamily="18" charset="2"/>
              </a:rPr>
              <a:t>cond</a:t>
            </a:r>
            <a:r>
              <a:rPr lang="en-US" b="0" dirty="0" smtClean="0">
                <a:sym typeface="Symbol" panose="05050102010706020507" pitchFamily="18" charset="2"/>
              </a:rPr>
              <a:t>(</a:t>
            </a:r>
            <a:r>
              <a:rPr lang="en-US" b="0" dirty="0" err="1" smtClean="0">
                <a:sym typeface="Symbol" panose="05050102010706020507" pitchFamily="18" charset="2"/>
              </a:rPr>
              <a:t>i</a:t>
            </a:r>
            <a:r>
              <a:rPr lang="en-US" b="0" dirty="0" smtClean="0">
                <a:sym typeface="Symbol" panose="05050102010706020507" pitchFamily="18" charset="2"/>
              </a:rPr>
              <a:t>) = true  </a:t>
            </a:r>
            <a:r>
              <a:rPr lang="en-US" altLang="fr-FR" b="0" dirty="0" smtClean="0"/>
              <a:t>}  </a:t>
            </a:r>
            <a:r>
              <a:rPr lang="en-US" altLang="fr-FR" b="0" dirty="0" err="1" smtClean="0"/>
              <a:t>cond</a:t>
            </a:r>
            <a:r>
              <a:rPr lang="en-US" altLang="fr-FR" b="0" dirty="0" smtClean="0"/>
              <a:t>: condition</a:t>
            </a:r>
            <a:endParaRPr lang="en-US" altLang="fr-FR" b="0" dirty="0"/>
          </a:p>
          <a:p>
            <a:endParaRPr lang="en-US" dirty="0"/>
          </a:p>
        </p:txBody>
      </p:sp>
      <p:sp>
        <p:nvSpPr>
          <p:cNvPr id="2" name="Titre 1"/>
          <p:cNvSpPr>
            <a:spLocks noGrp="1"/>
          </p:cNvSpPr>
          <p:nvPr>
            <p:ph type="title"/>
          </p:nvPr>
        </p:nvSpPr>
        <p:spPr/>
        <p:txBody>
          <a:bodyPr/>
          <a:lstStyle/>
          <a:p>
            <a:r>
              <a:rPr lang="en-US" dirty="0"/>
              <a:t>Operations on discrete clocks</a:t>
            </a:r>
          </a:p>
        </p:txBody>
      </p:sp>
      <p:grpSp>
        <p:nvGrpSpPr>
          <p:cNvPr id="4" name="Groupe 3"/>
          <p:cNvGrpSpPr/>
          <p:nvPr/>
        </p:nvGrpSpPr>
        <p:grpSpPr>
          <a:xfrm>
            <a:off x="179512" y="1772816"/>
            <a:ext cx="8201254" cy="4411231"/>
            <a:chOff x="179512" y="1772816"/>
            <a:chExt cx="8201254" cy="4411231"/>
          </a:xfrm>
        </p:grpSpPr>
        <p:cxnSp>
          <p:nvCxnSpPr>
            <p:cNvPr id="6" name="Connecteur droit 5"/>
            <p:cNvCxnSpPr/>
            <p:nvPr/>
          </p:nvCxnSpPr>
          <p:spPr>
            <a:xfrm>
              <a:off x="891934" y="2079639"/>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V="1">
              <a:off x="1875869" y="179160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V="1">
              <a:off x="3844262" y="179160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7352827" y="179160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V="1">
              <a:off x="6321062" y="179160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3124182" y="179160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2404102" y="179160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flipV="1">
              <a:off x="5140406" y="179160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flipV="1">
              <a:off x="891934" y="2511684"/>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189900" y="1772816"/>
              <a:ext cx="570990" cy="307777"/>
            </a:xfrm>
            <a:prstGeom prst="rect">
              <a:avLst/>
            </a:prstGeom>
          </p:spPr>
          <p:txBody>
            <a:bodyPr wrap="none">
              <a:spAutoFit/>
            </a:bodyPr>
            <a:lstStyle/>
            <a:p>
              <a:r>
                <a:rPr lang="en-US" sz="1400" dirty="0" smtClean="0">
                  <a:sym typeface="Symbol" panose="05050102010706020507" pitchFamily="18" charset="2"/>
                </a:rPr>
                <a:t>(R)</a:t>
              </a:r>
              <a:endParaRPr lang="fr-FR" sz="1400" dirty="0"/>
            </a:p>
          </p:txBody>
        </p:sp>
        <p:sp>
          <p:nvSpPr>
            <p:cNvPr id="30" name="Rectangle 29"/>
            <p:cNvSpPr/>
            <p:nvPr/>
          </p:nvSpPr>
          <p:spPr>
            <a:xfrm>
              <a:off x="189900" y="2196361"/>
              <a:ext cx="1119217" cy="307777"/>
            </a:xfrm>
            <a:prstGeom prst="rect">
              <a:avLst/>
            </a:prstGeom>
          </p:spPr>
          <p:txBody>
            <a:bodyPr wrap="none">
              <a:spAutoFit/>
            </a:bodyPr>
            <a:lstStyle/>
            <a:p>
              <a:r>
                <a:rPr lang="en-US" sz="1400" dirty="0" smtClean="0">
                  <a:sym typeface="Symbol" panose="05050102010706020507" pitchFamily="18" charset="2"/>
                </a:rPr>
                <a:t>(R)(</a:t>
              </a:r>
              <a:r>
                <a:rPr lang="en-US" sz="1400" dirty="0">
                  <a:sym typeface="Symbol" panose="05050102010706020507" pitchFamily="18" charset="2"/>
                </a:rPr>
                <a:t></a:t>
              </a:r>
              <a:r>
                <a:rPr lang="en-US" sz="1400" dirty="0" smtClean="0">
                  <a:sym typeface="Symbol" panose="05050102010706020507" pitchFamily="18" charset="2"/>
                </a:rPr>
                <a:t>  2) </a:t>
              </a:r>
              <a:endParaRPr lang="fr-FR" sz="1400" dirty="0"/>
            </a:p>
          </p:txBody>
        </p:sp>
        <p:cxnSp>
          <p:nvCxnSpPr>
            <p:cNvPr id="33" name="Connecteur droit avec flèche 32"/>
            <p:cNvCxnSpPr/>
            <p:nvPr/>
          </p:nvCxnSpPr>
          <p:spPr>
            <a:xfrm flipV="1">
              <a:off x="3852398" y="2223652"/>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flipV="1">
              <a:off x="7360963" y="2223652"/>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flipV="1">
              <a:off x="6329198" y="2223651"/>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flipV="1">
              <a:off x="3132318" y="2223651"/>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5148542" y="2223650"/>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flipV="1">
              <a:off x="889337" y="2959386"/>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187303" y="2644063"/>
              <a:ext cx="1415772" cy="307777"/>
            </a:xfrm>
            <a:prstGeom prst="rect">
              <a:avLst/>
            </a:prstGeom>
          </p:spPr>
          <p:txBody>
            <a:bodyPr wrap="none">
              <a:spAutoFit/>
            </a:bodyPr>
            <a:lstStyle/>
            <a:p>
              <a:r>
                <a:rPr lang="en-US" sz="1400" dirty="0" smtClean="0">
                  <a:sym typeface="Symbol" panose="05050102010706020507" pitchFamily="18" charset="2"/>
                </a:rPr>
                <a:t>(R)(3 </a:t>
              </a:r>
              <a:r>
                <a:rPr lang="en-US" sz="1400" dirty="0">
                  <a:sym typeface="Symbol" panose="05050102010706020507" pitchFamily="18" charset="2"/>
                </a:rPr>
                <a:t> </a:t>
              </a:r>
              <a:r>
                <a:rPr lang="en-US" sz="1400" dirty="0" smtClean="0">
                  <a:sym typeface="Symbol" panose="05050102010706020507" pitchFamily="18" charset="2"/>
                </a:rPr>
                <a:t> </a:t>
              </a:r>
              <a:r>
                <a:rPr lang="en-US" sz="1400" dirty="0">
                  <a:sym typeface="Symbol" panose="05050102010706020507" pitchFamily="18" charset="2"/>
                </a:rPr>
                <a:t> </a:t>
              </a:r>
              <a:r>
                <a:rPr lang="en-US" sz="1400" dirty="0" smtClean="0">
                  <a:sym typeface="Symbol" panose="05050102010706020507" pitchFamily="18" charset="2"/>
                </a:rPr>
                <a:t>6) </a:t>
              </a:r>
              <a:endParaRPr lang="fr-FR" sz="1400" dirty="0"/>
            </a:p>
          </p:txBody>
        </p:sp>
        <p:cxnSp>
          <p:nvCxnSpPr>
            <p:cNvPr id="42" name="Connecteur droit avec flèche 41"/>
            <p:cNvCxnSpPr/>
            <p:nvPr/>
          </p:nvCxnSpPr>
          <p:spPr>
            <a:xfrm flipV="1">
              <a:off x="3849801" y="2671354"/>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flipV="1">
              <a:off x="6326601" y="2671353"/>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flipV="1">
              <a:off x="3129721" y="2671353"/>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flipV="1">
              <a:off x="5145945" y="2671352"/>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flipV="1">
              <a:off x="886740" y="3407088"/>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184706" y="3091765"/>
              <a:ext cx="1119217" cy="307777"/>
            </a:xfrm>
            <a:prstGeom prst="rect">
              <a:avLst/>
            </a:prstGeom>
          </p:spPr>
          <p:txBody>
            <a:bodyPr wrap="none">
              <a:spAutoFit/>
            </a:bodyPr>
            <a:lstStyle/>
            <a:p>
              <a:r>
                <a:rPr lang="en-US" sz="1400" dirty="0" smtClean="0">
                  <a:sym typeface="Symbol" panose="05050102010706020507" pitchFamily="18" charset="2"/>
                </a:rPr>
                <a:t>(R)(</a:t>
              </a:r>
              <a:r>
                <a:rPr lang="en-US" sz="1400" dirty="0">
                  <a:sym typeface="Symbol" panose="05050102010706020507" pitchFamily="18" charset="2"/>
                </a:rPr>
                <a:t></a:t>
              </a:r>
              <a:r>
                <a:rPr lang="en-US" sz="1400" dirty="0" smtClean="0">
                  <a:sym typeface="Symbol" panose="05050102010706020507" pitchFamily="18" charset="2"/>
                </a:rPr>
                <a:t> </a:t>
              </a:r>
              <a:r>
                <a:rPr lang="en-US" sz="1400" dirty="0">
                  <a:sym typeface="Symbol" panose="05050102010706020507" pitchFamily="18" charset="2"/>
                </a:rPr>
                <a:t></a:t>
              </a:r>
              <a:r>
                <a:rPr lang="en-US" sz="1400" dirty="0" smtClean="0">
                  <a:sym typeface="Symbol" panose="05050102010706020507" pitchFamily="18" charset="2"/>
                </a:rPr>
                <a:t> 4) </a:t>
              </a:r>
              <a:endParaRPr lang="fr-FR" sz="1400" dirty="0"/>
            </a:p>
          </p:txBody>
        </p:sp>
        <p:cxnSp>
          <p:nvCxnSpPr>
            <p:cNvPr id="50" name="Connecteur droit avec flèche 49"/>
            <p:cNvCxnSpPr/>
            <p:nvPr/>
          </p:nvCxnSpPr>
          <p:spPr>
            <a:xfrm flipV="1">
              <a:off x="1878811" y="311905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Connecteur droit avec flèche 50"/>
            <p:cNvCxnSpPr/>
            <p:nvPr/>
          </p:nvCxnSpPr>
          <p:spPr>
            <a:xfrm flipV="1">
              <a:off x="3847204" y="311905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flipV="1">
              <a:off x="3127124" y="3119055"/>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flipV="1">
              <a:off x="2407044" y="3119054"/>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Connecteur droit 56"/>
            <p:cNvCxnSpPr/>
            <p:nvPr/>
          </p:nvCxnSpPr>
          <p:spPr>
            <a:xfrm flipV="1">
              <a:off x="884143" y="3854790"/>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182109" y="3539467"/>
              <a:ext cx="1665841" cy="307777"/>
            </a:xfrm>
            <a:prstGeom prst="rect">
              <a:avLst/>
            </a:prstGeom>
          </p:spPr>
          <p:txBody>
            <a:bodyPr wrap="none">
              <a:spAutoFit/>
            </a:bodyPr>
            <a:lstStyle/>
            <a:p>
              <a:r>
                <a:rPr lang="en-US" sz="1400" dirty="0" smtClean="0">
                  <a:sym typeface="Symbol" panose="05050102010706020507" pitchFamily="18" charset="2"/>
                </a:rPr>
                <a:t>(R)(</a:t>
              </a:r>
              <a:r>
                <a:rPr lang="en-US" sz="1400" dirty="0">
                  <a:sym typeface="Symbol" panose="05050102010706020507" pitchFamily="18" charset="2"/>
                </a:rPr>
                <a:t></a:t>
              </a:r>
              <a:r>
                <a:rPr lang="en-US" sz="1400" dirty="0" smtClean="0">
                  <a:sym typeface="Symbol" panose="05050102010706020507" pitchFamily="18" charset="2"/>
                </a:rPr>
                <a:t>  1 mod 3) </a:t>
              </a:r>
              <a:endParaRPr lang="fr-FR" sz="1400" dirty="0"/>
            </a:p>
          </p:txBody>
        </p:sp>
        <p:cxnSp>
          <p:nvCxnSpPr>
            <p:cNvPr id="59" name="Connecteur droit avec flèche 58"/>
            <p:cNvCxnSpPr/>
            <p:nvPr/>
          </p:nvCxnSpPr>
          <p:spPr>
            <a:xfrm flipV="1">
              <a:off x="1876214" y="356675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p:cNvCxnSpPr/>
            <p:nvPr/>
          </p:nvCxnSpPr>
          <p:spPr>
            <a:xfrm flipV="1">
              <a:off x="3861203" y="356675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flipV="1">
              <a:off x="881546" y="4302492"/>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179512" y="3987169"/>
              <a:ext cx="1665841" cy="307777"/>
            </a:xfrm>
            <a:prstGeom prst="rect">
              <a:avLst/>
            </a:prstGeom>
          </p:spPr>
          <p:txBody>
            <a:bodyPr wrap="none">
              <a:spAutoFit/>
            </a:bodyPr>
            <a:lstStyle/>
            <a:p>
              <a:r>
                <a:rPr lang="en-US" sz="1400" dirty="0" smtClean="0">
                  <a:sym typeface="Symbol" panose="05050102010706020507" pitchFamily="18" charset="2"/>
                </a:rPr>
                <a:t>(</a:t>
              </a:r>
              <a:r>
                <a:rPr lang="en-US" sz="1400" dirty="0">
                  <a:sym typeface="Symbol" panose="05050102010706020507" pitchFamily="18" charset="2"/>
                </a:rPr>
                <a:t>R</a:t>
              </a:r>
              <a:r>
                <a:rPr lang="en-US" sz="1400" dirty="0" smtClean="0">
                  <a:sym typeface="Symbol" panose="05050102010706020507" pitchFamily="18" charset="2"/>
                </a:rPr>
                <a:t>)(</a:t>
              </a:r>
              <a:r>
                <a:rPr lang="en-US" sz="1400" dirty="0">
                  <a:sym typeface="Symbol" panose="05050102010706020507" pitchFamily="18" charset="2"/>
                </a:rPr>
                <a:t></a:t>
              </a:r>
              <a:r>
                <a:rPr lang="en-US" sz="1400" dirty="0" smtClean="0">
                  <a:sym typeface="Symbol" panose="05050102010706020507" pitchFamily="18" charset="2"/>
                </a:rPr>
                <a:t> </a:t>
              </a:r>
              <a:r>
                <a:rPr lang="en-US" sz="1400" dirty="0">
                  <a:sym typeface="Symbol" panose="05050102010706020507" pitchFamily="18" charset="2"/>
                </a:rPr>
                <a:t> 0</a:t>
              </a:r>
              <a:r>
                <a:rPr lang="en-US" sz="1400" dirty="0" smtClean="0">
                  <a:sym typeface="Symbol" panose="05050102010706020507" pitchFamily="18" charset="2"/>
                </a:rPr>
                <a:t> </a:t>
              </a:r>
              <a:r>
                <a:rPr lang="en-US" sz="1400" dirty="0">
                  <a:sym typeface="Symbol" panose="05050102010706020507" pitchFamily="18" charset="2"/>
                </a:rPr>
                <a:t>mod 2</a:t>
              </a:r>
              <a:r>
                <a:rPr lang="en-US" sz="1400" dirty="0" smtClean="0">
                  <a:sym typeface="Symbol" panose="05050102010706020507" pitchFamily="18" charset="2"/>
                </a:rPr>
                <a:t>) </a:t>
              </a:r>
              <a:endParaRPr lang="fr-FR" sz="1400" dirty="0"/>
            </a:p>
          </p:txBody>
        </p:sp>
        <p:cxnSp>
          <p:nvCxnSpPr>
            <p:cNvPr id="69" name="Connecteur droit avec flèche 68"/>
            <p:cNvCxnSpPr/>
            <p:nvPr/>
          </p:nvCxnSpPr>
          <p:spPr>
            <a:xfrm flipV="1">
              <a:off x="3842010" y="4014460"/>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Connecteur droit avec flèche 72"/>
            <p:cNvCxnSpPr/>
            <p:nvPr/>
          </p:nvCxnSpPr>
          <p:spPr>
            <a:xfrm flipV="1">
              <a:off x="2401850" y="401445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Connecteur droit avec flèche 73"/>
            <p:cNvCxnSpPr/>
            <p:nvPr/>
          </p:nvCxnSpPr>
          <p:spPr>
            <a:xfrm flipV="1">
              <a:off x="6329295" y="401445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necteur droit avec flèche 74"/>
            <p:cNvCxnSpPr/>
            <p:nvPr/>
          </p:nvCxnSpPr>
          <p:spPr>
            <a:xfrm flipV="1">
              <a:off x="2394728" y="221610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Connecteur droit avec flèche 75"/>
            <p:cNvCxnSpPr/>
            <p:nvPr/>
          </p:nvCxnSpPr>
          <p:spPr>
            <a:xfrm flipV="1">
              <a:off x="7360963" y="3566758"/>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90" name="Groupe 89"/>
            <p:cNvGrpSpPr/>
            <p:nvPr/>
          </p:nvGrpSpPr>
          <p:grpSpPr>
            <a:xfrm>
              <a:off x="179512" y="4972439"/>
              <a:ext cx="8080712" cy="1211608"/>
              <a:chOff x="300054" y="5048338"/>
              <a:chExt cx="8080712" cy="1211608"/>
            </a:xfrm>
          </p:grpSpPr>
          <p:cxnSp>
            <p:nvCxnSpPr>
              <p:cNvPr id="91" name="Connecteur droit 90"/>
              <p:cNvCxnSpPr/>
              <p:nvPr/>
            </p:nvCxnSpPr>
            <p:spPr>
              <a:xfrm>
                <a:off x="891934" y="5355161"/>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cteur droit avec flèche 91"/>
              <p:cNvCxnSpPr/>
              <p:nvPr/>
            </p:nvCxnSpPr>
            <p:spPr>
              <a:xfrm flipV="1">
                <a:off x="1875869" y="506712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3" name="Connecteur droit avec flèche 92"/>
              <p:cNvCxnSpPr/>
              <p:nvPr/>
            </p:nvCxnSpPr>
            <p:spPr>
              <a:xfrm flipV="1">
                <a:off x="3844262" y="506712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4" name="Connecteur droit avec flèche 93"/>
              <p:cNvCxnSpPr/>
              <p:nvPr/>
            </p:nvCxnSpPr>
            <p:spPr>
              <a:xfrm flipV="1">
                <a:off x="7352827" y="5067129"/>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5" name="Connecteur droit avec flèche 94"/>
              <p:cNvCxnSpPr/>
              <p:nvPr/>
            </p:nvCxnSpPr>
            <p:spPr>
              <a:xfrm flipV="1">
                <a:off x="6321062" y="5067128"/>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6" name="Connecteur droit avec flèche 95"/>
              <p:cNvCxnSpPr/>
              <p:nvPr/>
            </p:nvCxnSpPr>
            <p:spPr>
              <a:xfrm flipV="1">
                <a:off x="3124182" y="5067128"/>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7" name="Connecteur droit avec flèche 96"/>
              <p:cNvCxnSpPr/>
              <p:nvPr/>
            </p:nvCxnSpPr>
            <p:spPr>
              <a:xfrm flipV="1">
                <a:off x="2404102" y="506712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8" name="Connecteur droit avec flèche 97"/>
              <p:cNvCxnSpPr/>
              <p:nvPr/>
            </p:nvCxnSpPr>
            <p:spPr>
              <a:xfrm flipV="1">
                <a:off x="5140406" y="5067127"/>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9" name="Connecteur droit 98"/>
              <p:cNvCxnSpPr/>
              <p:nvPr/>
            </p:nvCxnSpPr>
            <p:spPr>
              <a:xfrm flipV="1">
                <a:off x="891934" y="5787206"/>
                <a:ext cx="7488832" cy="2"/>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0" name="Connecteur droit avec flèche 99"/>
              <p:cNvCxnSpPr/>
              <p:nvPr/>
            </p:nvCxnSpPr>
            <p:spPr>
              <a:xfrm flipV="1">
                <a:off x="2668206" y="549917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Connecteur droit avec flèche 100"/>
              <p:cNvCxnSpPr/>
              <p:nvPr/>
            </p:nvCxnSpPr>
            <p:spPr>
              <a:xfrm flipV="1">
                <a:off x="4636599" y="549917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Connecteur droit avec flèche 101"/>
              <p:cNvCxnSpPr/>
              <p:nvPr/>
            </p:nvCxnSpPr>
            <p:spPr>
              <a:xfrm flipV="1">
                <a:off x="8145164" y="549917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Connecteur droit avec flèche 102"/>
              <p:cNvCxnSpPr/>
              <p:nvPr/>
            </p:nvCxnSpPr>
            <p:spPr>
              <a:xfrm flipV="1">
                <a:off x="7113399" y="549917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Connecteur droit avec flèche 103"/>
              <p:cNvCxnSpPr/>
              <p:nvPr/>
            </p:nvCxnSpPr>
            <p:spPr>
              <a:xfrm flipV="1">
                <a:off x="4052876" y="549917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cteur droit avec flèche 104"/>
              <p:cNvCxnSpPr/>
              <p:nvPr/>
            </p:nvCxnSpPr>
            <p:spPr>
              <a:xfrm flipV="1">
                <a:off x="3332796" y="5499174"/>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Connecteur droit avec flèche 105"/>
              <p:cNvCxnSpPr/>
              <p:nvPr/>
            </p:nvCxnSpPr>
            <p:spPr>
              <a:xfrm flipV="1">
                <a:off x="5932743" y="5499174"/>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Connecteur droit 106"/>
              <p:cNvCxnSpPr/>
              <p:nvPr/>
            </p:nvCxnSpPr>
            <p:spPr>
              <a:xfrm>
                <a:off x="884276" y="625994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8" name="Connecteur droit avec flèche 107"/>
              <p:cNvCxnSpPr/>
              <p:nvPr/>
            </p:nvCxnSpPr>
            <p:spPr>
              <a:xfrm flipV="1">
                <a:off x="2694791" y="5971914"/>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Connecteur droit avec flèche 108"/>
              <p:cNvCxnSpPr/>
              <p:nvPr/>
            </p:nvCxnSpPr>
            <p:spPr>
              <a:xfrm flipV="1">
                <a:off x="8171749" y="5971914"/>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Connecteur droit avec flèche 110"/>
              <p:cNvCxnSpPr/>
              <p:nvPr/>
            </p:nvCxnSpPr>
            <p:spPr>
              <a:xfrm flipV="1">
                <a:off x="4079461" y="5971913"/>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13" name="Connecteur droit avec flèche 112"/>
              <p:cNvCxnSpPr/>
              <p:nvPr/>
            </p:nvCxnSpPr>
            <p:spPr>
              <a:xfrm flipV="1">
                <a:off x="5959328" y="5971912"/>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14" name="Rectangle 113"/>
              <p:cNvSpPr/>
              <p:nvPr/>
            </p:nvSpPr>
            <p:spPr>
              <a:xfrm>
                <a:off x="305743" y="5048338"/>
                <a:ext cx="670376" cy="307777"/>
              </a:xfrm>
              <a:prstGeom prst="rect">
                <a:avLst/>
              </a:prstGeom>
            </p:spPr>
            <p:txBody>
              <a:bodyPr wrap="none">
                <a:spAutoFit/>
              </a:bodyPr>
              <a:lstStyle/>
              <a:p>
                <a:r>
                  <a:rPr lang="en-US" sz="1400" dirty="0" smtClean="0">
                    <a:sym typeface="Symbol" panose="05050102010706020507" pitchFamily="18" charset="2"/>
                  </a:rPr>
                  <a:t>(R</a:t>
                </a:r>
                <a:r>
                  <a:rPr lang="en-US" sz="1600" baseline="-25000" dirty="0">
                    <a:latin typeface="+mn-lt"/>
                    <a:sym typeface="Symbol" panose="05050102010706020507" pitchFamily="18" charset="2"/>
                  </a:rPr>
                  <a:t>1</a:t>
                </a:r>
                <a:r>
                  <a:rPr lang="en-US" sz="1400" dirty="0" smtClean="0">
                    <a:sym typeface="Symbol" panose="05050102010706020507" pitchFamily="18" charset="2"/>
                  </a:rPr>
                  <a:t>)</a:t>
                </a:r>
                <a:endParaRPr lang="fr-FR" sz="1400" dirty="0"/>
              </a:p>
            </p:txBody>
          </p:sp>
          <p:sp>
            <p:nvSpPr>
              <p:cNvPr id="115" name="Rectangle 114"/>
              <p:cNvSpPr/>
              <p:nvPr/>
            </p:nvSpPr>
            <p:spPr>
              <a:xfrm>
                <a:off x="305743" y="5471883"/>
                <a:ext cx="670376" cy="307777"/>
              </a:xfrm>
              <a:prstGeom prst="rect">
                <a:avLst/>
              </a:prstGeom>
            </p:spPr>
            <p:txBody>
              <a:bodyPr wrap="none">
                <a:spAutoFit/>
              </a:bodyPr>
              <a:lstStyle/>
              <a:p>
                <a:r>
                  <a:rPr lang="en-US" sz="1400" dirty="0" smtClean="0">
                    <a:sym typeface="Symbol" panose="05050102010706020507" pitchFamily="18" charset="2"/>
                  </a:rPr>
                  <a:t>(R</a:t>
                </a:r>
                <a:r>
                  <a:rPr lang="en-US" sz="1600" baseline="-25000" dirty="0">
                    <a:latin typeface="+mn-lt"/>
                    <a:sym typeface="Symbol" panose="05050102010706020507" pitchFamily="18" charset="2"/>
                  </a:rPr>
                  <a:t>2</a:t>
                </a:r>
                <a:r>
                  <a:rPr lang="en-US" sz="1400" dirty="0" smtClean="0">
                    <a:sym typeface="Symbol" panose="05050102010706020507" pitchFamily="18" charset="2"/>
                  </a:rPr>
                  <a:t>)</a:t>
                </a:r>
                <a:endParaRPr lang="fr-FR" sz="1400" dirty="0"/>
              </a:p>
            </p:txBody>
          </p:sp>
          <p:sp>
            <p:nvSpPr>
              <p:cNvPr id="116" name="Rectangle 115"/>
              <p:cNvSpPr/>
              <p:nvPr/>
            </p:nvSpPr>
            <p:spPr>
              <a:xfrm>
                <a:off x="300054" y="5952169"/>
                <a:ext cx="2480166" cy="307777"/>
              </a:xfrm>
              <a:prstGeom prst="rect">
                <a:avLst/>
              </a:prstGeom>
            </p:spPr>
            <p:txBody>
              <a:bodyPr wrap="none">
                <a:spAutoFit/>
              </a:bodyPr>
              <a:lstStyle/>
              <a:p>
                <a:r>
                  <a:rPr lang="en-US" sz="1400" dirty="0">
                    <a:sym typeface="Symbol" panose="05050102010706020507" pitchFamily="18" charset="2"/>
                  </a:rPr>
                  <a:t>(</a:t>
                </a:r>
                <a:r>
                  <a:rPr lang="en-US" sz="1400" dirty="0" smtClean="0">
                    <a:sym typeface="Symbol" panose="05050102010706020507" pitchFamily="18" charset="2"/>
                  </a:rPr>
                  <a:t>R</a:t>
                </a:r>
                <a:r>
                  <a:rPr lang="en-US" sz="1600" baseline="-25000" dirty="0">
                    <a:latin typeface="+mn-lt"/>
                    <a:sym typeface="Symbol" panose="05050102010706020507" pitchFamily="18" charset="2"/>
                  </a:rPr>
                  <a:t>1</a:t>
                </a:r>
                <a:r>
                  <a:rPr lang="en-US" sz="1400" dirty="0" smtClean="0">
                    <a:sym typeface="Symbol" panose="05050102010706020507" pitchFamily="18" charset="2"/>
                  </a:rPr>
                  <a:t>) / (((</a:t>
                </a:r>
                <a:r>
                  <a:rPr lang="en-US" altLang="fr-FR" sz="1400" dirty="0" smtClean="0"/>
                  <a:t>R</a:t>
                </a:r>
                <a:r>
                  <a:rPr lang="en-US" altLang="fr-FR" sz="1600" baseline="-25000" dirty="0">
                    <a:latin typeface="+mn-lt"/>
                  </a:rPr>
                  <a:t>2</a:t>
                </a:r>
                <a:r>
                  <a:rPr lang="en-US" altLang="fr-FR" sz="1400" dirty="0" smtClean="0"/>
                  <a:t>)(</a:t>
                </a:r>
                <a:r>
                  <a:rPr lang="en-US" sz="1400" dirty="0">
                    <a:sym typeface="Symbol" panose="05050102010706020507" pitchFamily="18" charset="2"/>
                  </a:rPr>
                  <a:t>  1 mod 2</a:t>
                </a:r>
                <a:r>
                  <a:rPr lang="en-US" sz="1400" dirty="0" smtClean="0">
                    <a:sym typeface="Symbol" panose="05050102010706020507" pitchFamily="18" charset="2"/>
                  </a:rPr>
                  <a:t>))</a:t>
                </a:r>
                <a:endParaRPr lang="en-US" sz="1400" dirty="0"/>
              </a:p>
            </p:txBody>
          </p:sp>
        </p:grpSp>
      </p:grpSp>
    </p:spTree>
    <p:extLst>
      <p:ext uri="{BB962C8B-B14F-4D97-AF65-F5344CB8AC3E}">
        <p14:creationId xmlns:p14="http://schemas.microsoft.com/office/powerpoint/2010/main" val="21531273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5262" y="1110592"/>
            <a:ext cx="8353425" cy="4857750"/>
          </a:xfrm>
        </p:spPr>
        <p:txBody>
          <a:bodyPr/>
          <a:lstStyle/>
          <a:p>
            <a:r>
              <a:rPr lang="en-US" b="0" dirty="0" smtClean="0">
                <a:sym typeface="Symbol" panose="05050102010706020507" pitchFamily="18" charset="2"/>
              </a:rPr>
              <a:t>Clock tick counter on time period P: count ((R), P) := card((  P))</a:t>
            </a:r>
            <a:endParaRPr lang="en-US" dirty="0"/>
          </a:p>
        </p:txBody>
      </p:sp>
      <p:sp>
        <p:nvSpPr>
          <p:cNvPr id="2" name="Titre 1"/>
          <p:cNvSpPr>
            <a:spLocks noGrp="1"/>
          </p:cNvSpPr>
          <p:nvPr>
            <p:ph type="title"/>
          </p:nvPr>
        </p:nvSpPr>
        <p:spPr/>
        <p:txBody>
          <a:bodyPr/>
          <a:lstStyle/>
          <a:p>
            <a:r>
              <a:rPr lang="en-US" dirty="0"/>
              <a:t>Operations on discrete clocks</a:t>
            </a:r>
          </a:p>
        </p:txBody>
      </p:sp>
      <p:grpSp>
        <p:nvGrpSpPr>
          <p:cNvPr id="4" name="Groupe 3"/>
          <p:cNvGrpSpPr/>
          <p:nvPr/>
        </p:nvGrpSpPr>
        <p:grpSpPr>
          <a:xfrm>
            <a:off x="309814" y="2060848"/>
            <a:ext cx="8168873" cy="1365772"/>
            <a:chOff x="309814" y="2204864"/>
            <a:chExt cx="8168873" cy="1365772"/>
          </a:xfrm>
        </p:grpSpPr>
        <p:grpSp>
          <p:nvGrpSpPr>
            <p:cNvPr id="53" name="Groupe 52"/>
            <p:cNvGrpSpPr/>
            <p:nvPr/>
          </p:nvGrpSpPr>
          <p:grpSpPr>
            <a:xfrm>
              <a:off x="309814" y="2204864"/>
              <a:ext cx="8168873" cy="1047515"/>
              <a:chOff x="309814" y="2204864"/>
              <a:chExt cx="8168873" cy="1047515"/>
            </a:xfrm>
          </p:grpSpPr>
          <p:grpSp>
            <p:nvGrpSpPr>
              <p:cNvPr id="26" name="Groupe 25"/>
              <p:cNvGrpSpPr/>
              <p:nvPr/>
            </p:nvGrpSpPr>
            <p:grpSpPr>
              <a:xfrm>
                <a:off x="309814" y="2204864"/>
                <a:ext cx="8168873" cy="1047515"/>
                <a:chOff x="309814" y="1772816"/>
                <a:chExt cx="8168873" cy="1047515"/>
              </a:xfrm>
            </p:grpSpPr>
            <p:cxnSp>
              <p:nvCxnSpPr>
                <p:cNvPr id="6" name="Connecteur droit 5"/>
                <p:cNvCxnSpPr/>
                <p:nvPr/>
              </p:nvCxnSpPr>
              <p:spPr>
                <a:xfrm>
                  <a:off x="989855" y="2780928"/>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V="1">
                  <a:off x="1973790" y="249289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V="1">
                  <a:off x="3942183" y="2492896"/>
                  <a:ext cx="0" cy="28803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7450748" y="249289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V="1">
                  <a:off x="6418983" y="2492895"/>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3222103" y="2492895"/>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2502023" y="2492894"/>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flipV="1">
                  <a:off x="5238327" y="2492894"/>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309814" y="2512554"/>
                  <a:ext cx="570990" cy="307777"/>
                </a:xfrm>
                <a:prstGeom prst="rect">
                  <a:avLst/>
                </a:prstGeom>
              </p:spPr>
              <p:txBody>
                <a:bodyPr wrap="none">
                  <a:spAutoFit/>
                </a:bodyPr>
                <a:lstStyle/>
                <a:p>
                  <a:r>
                    <a:rPr lang="en-US" sz="1400" dirty="0" smtClean="0">
                      <a:sym typeface="Symbol" panose="05050102010706020507" pitchFamily="18" charset="2"/>
                    </a:rPr>
                    <a:t>(R)</a:t>
                  </a:r>
                  <a:endParaRPr lang="fr-FR" sz="1400" dirty="0"/>
                </a:p>
              </p:txBody>
            </p:sp>
            <p:cxnSp>
              <p:nvCxnSpPr>
                <p:cNvPr id="5" name="Connecteur droit 4"/>
                <p:cNvCxnSpPr/>
                <p:nvPr/>
              </p:nvCxnSpPr>
              <p:spPr>
                <a:xfrm>
                  <a:off x="989855" y="2177516"/>
                  <a:ext cx="12058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flipV="1">
                  <a:off x="2195736" y="1772816"/>
                  <a:ext cx="0" cy="4047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2195736" y="1772816"/>
                  <a:ext cx="46805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6876256" y="2177516"/>
                  <a:ext cx="1512168" cy="0"/>
                </a:xfrm>
                <a:prstGeom prst="line">
                  <a:avLst/>
                </a:prstGeom>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334716" y="1867952"/>
                  <a:ext cx="304892" cy="307777"/>
                </a:xfrm>
                <a:prstGeom prst="rect">
                  <a:avLst/>
                </a:prstGeom>
              </p:spPr>
              <p:txBody>
                <a:bodyPr wrap="none">
                  <a:spAutoFit/>
                </a:bodyPr>
                <a:lstStyle/>
                <a:p>
                  <a:r>
                    <a:rPr lang="en-US" sz="1400" dirty="0" smtClean="0">
                      <a:sym typeface="Symbol" panose="05050102010706020507" pitchFamily="18" charset="2"/>
                    </a:rPr>
                    <a:t>P</a:t>
                  </a:r>
                  <a:endParaRPr lang="fr-FR" sz="1400" dirty="0"/>
                </a:p>
              </p:txBody>
            </p:sp>
          </p:grpSp>
          <p:cxnSp>
            <p:nvCxnSpPr>
              <p:cNvPr id="52" name="Connecteur droit 51"/>
              <p:cNvCxnSpPr/>
              <p:nvPr/>
            </p:nvCxnSpPr>
            <p:spPr>
              <a:xfrm>
                <a:off x="6876256" y="2204864"/>
                <a:ext cx="0" cy="402913"/>
              </a:xfrm>
              <a:prstGeom prst="line">
                <a:avLst/>
              </a:prstGeom>
            </p:spPr>
            <p:style>
              <a:lnRef idx="1">
                <a:schemeClr val="accent1"/>
              </a:lnRef>
              <a:fillRef idx="0">
                <a:schemeClr val="accent1"/>
              </a:fillRef>
              <a:effectRef idx="0">
                <a:schemeClr val="accent1"/>
              </a:effectRef>
              <a:fontRef idx="minor">
                <a:schemeClr val="tx1"/>
              </a:fontRef>
            </p:style>
          </p:cxnSp>
        </p:grpSp>
        <p:sp>
          <p:nvSpPr>
            <p:cNvPr id="27" name="Rectangle 26"/>
            <p:cNvSpPr/>
            <p:nvPr/>
          </p:nvSpPr>
          <p:spPr>
            <a:xfrm>
              <a:off x="1973790" y="3201304"/>
              <a:ext cx="442750"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P</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28" name="Rectangle 27"/>
            <p:cNvSpPr/>
            <p:nvPr/>
          </p:nvSpPr>
          <p:spPr>
            <a:xfrm>
              <a:off x="6649530" y="3201304"/>
              <a:ext cx="442750"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P</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grpSp>
    </p:spTree>
    <p:extLst>
      <p:ext uri="{BB962C8B-B14F-4D97-AF65-F5344CB8AC3E}">
        <p14:creationId xmlns:p14="http://schemas.microsoft.com/office/powerpoint/2010/main" val="36468233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Operations on discrete clocks</a:t>
            </a:r>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395288" y="1268413"/>
                <a:ext cx="8353425" cy="720427"/>
              </a:xfrm>
            </p:spPr>
            <p:txBody>
              <a:bodyPr/>
              <a:lstStyle/>
              <a:p>
                <a:r>
                  <a:rPr lang="en-US" b="0" dirty="0" smtClean="0"/>
                  <a:t>Converting a clock to a Boolean: </a:t>
                </a:r>
                <a:r>
                  <a:rPr lang="en-US" b="0" dirty="0">
                    <a:sym typeface="Symbol" panose="05050102010706020507" pitchFamily="18" charset="2"/>
                  </a:rPr>
                  <a:t>R’ = </a:t>
                </a:r>
                <a14:m>
                  <m:oMath xmlns:m="http://schemas.openxmlformats.org/officeDocument/2006/math">
                    <m:r>
                      <m:rPr>
                        <m:sty m:val="p"/>
                      </m:rPr>
                      <a:rPr lang="el-GR" b="0" i="0">
                        <a:latin typeface="Cambria Math" panose="02040503050406030204" pitchFamily="18" charset="0"/>
                        <a:ea typeface="Cambria Math" panose="02040503050406030204" pitchFamily="18" charset="0"/>
                        <a:sym typeface="Symbol" panose="05050102010706020507" pitchFamily="18" charset="2"/>
                      </a:rPr>
                      <m:t>Β</m:t>
                    </m:r>
                    <m:r>
                      <a:rPr lang="fr-FR" b="0" i="1">
                        <a:latin typeface="Cambria Math" panose="02040503050406030204" pitchFamily="18" charset="0"/>
                        <a:ea typeface="Cambria Math" panose="02040503050406030204" pitchFamily="18" charset="0"/>
                        <a:sym typeface="Symbol" panose="05050102010706020507" pitchFamily="18" charset="2"/>
                      </a:rPr>
                      <m:t>(</m:t>
                    </m:r>
                  </m:oMath>
                </a14:m>
                <a:r>
                  <a:rPr lang="en-US" b="0" dirty="0">
                    <a:sym typeface="Symbol" panose="05050102010706020507" pitchFamily="18" charset="2"/>
                  </a:rPr>
                  <a:t>(R))</a:t>
                </a:r>
                <a:endParaRPr lang="fr-FR" b="0" dirty="0"/>
              </a:p>
              <a:p>
                <a:endParaRPr lang="en-US" b="0"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395288" y="1268413"/>
                <a:ext cx="8353425" cy="720427"/>
              </a:xfrm>
              <a:blipFill rotWithShape="0">
                <a:blip r:embed="rId2"/>
                <a:stretch>
                  <a:fillRect l="-949" t="-9322"/>
                </a:stretch>
              </a:blipFill>
            </p:spPr>
            <p:txBody>
              <a:bodyPr/>
              <a:lstStyle/>
              <a:p>
                <a:r>
                  <a:rPr lang="fr-FR">
                    <a:noFill/>
                  </a:rPr>
                  <a:t> </a:t>
                </a:r>
              </a:p>
            </p:txBody>
          </p:sp>
        </mc:Fallback>
      </mc:AlternateContent>
      <p:grpSp>
        <p:nvGrpSpPr>
          <p:cNvPr id="44" name="Groupe 43"/>
          <p:cNvGrpSpPr/>
          <p:nvPr/>
        </p:nvGrpSpPr>
        <p:grpSpPr>
          <a:xfrm>
            <a:off x="179512" y="2996952"/>
            <a:ext cx="8735564" cy="1342307"/>
            <a:chOff x="84908" y="4149081"/>
            <a:chExt cx="8735564" cy="1342307"/>
          </a:xfrm>
        </p:grpSpPr>
        <p:cxnSp>
          <p:nvCxnSpPr>
            <p:cNvPr id="4" name="Connecteur droit 3"/>
            <p:cNvCxnSpPr/>
            <p:nvPr/>
          </p:nvCxnSpPr>
          <p:spPr>
            <a:xfrm>
              <a:off x="1295636" y="5445224"/>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 name="Connecteur droit avec flèche 4"/>
            <p:cNvCxnSpPr/>
            <p:nvPr/>
          </p:nvCxnSpPr>
          <p:spPr>
            <a:xfrm flipV="1">
              <a:off x="2279571" y="515719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necteur droit avec flèche 5"/>
            <p:cNvCxnSpPr/>
            <p:nvPr/>
          </p:nvCxnSpPr>
          <p:spPr>
            <a:xfrm flipV="1">
              <a:off x="4247964" y="515719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V="1">
              <a:off x="7756529" y="515719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V="1">
              <a:off x="6724764" y="515719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3527884" y="515719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V="1">
              <a:off x="2807804" y="5157190"/>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5544108" y="5157190"/>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1295636" y="4149081"/>
              <a:ext cx="0" cy="12961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a:off x="1295636" y="4869160"/>
              <a:ext cx="7524836"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719572" y="4776827"/>
              <a:ext cx="683568" cy="184666"/>
            </a:xfrm>
            <a:prstGeom prst="rect">
              <a:avLst/>
            </a:prstGeom>
            <a:noFill/>
          </p:spPr>
          <p:txBody>
            <a:bodyPr wrap="square" lIns="36000" tIns="0" rIns="36000" bIns="0" rtlCol="0">
              <a:spAutoFit/>
            </a:bodyPr>
            <a:lstStyle/>
            <a:p>
              <a:pPr algn="ctr"/>
              <a:r>
                <a:rPr lang="en-US" sz="1200" dirty="0" smtClean="0">
                  <a:solidFill>
                    <a:schemeClr val="tx2"/>
                  </a:solidFill>
                </a:rPr>
                <a:t>false</a:t>
              </a:r>
            </a:p>
          </p:txBody>
        </p:sp>
        <p:sp>
          <p:nvSpPr>
            <p:cNvPr id="17" name="ZoneTexte 16"/>
            <p:cNvSpPr txBox="1"/>
            <p:nvPr/>
          </p:nvSpPr>
          <p:spPr>
            <a:xfrm>
              <a:off x="737574" y="4415125"/>
              <a:ext cx="683568" cy="184666"/>
            </a:xfrm>
            <a:prstGeom prst="rect">
              <a:avLst/>
            </a:prstGeom>
            <a:noFill/>
          </p:spPr>
          <p:txBody>
            <a:bodyPr wrap="square" lIns="36000" tIns="0" rIns="36000" bIns="0" rtlCol="0">
              <a:spAutoFit/>
            </a:bodyPr>
            <a:lstStyle/>
            <a:p>
              <a:pPr algn="ctr"/>
              <a:r>
                <a:rPr lang="en-US" sz="1200" dirty="0" smtClean="0">
                  <a:solidFill>
                    <a:schemeClr val="tx2"/>
                  </a:solidFill>
                </a:rPr>
                <a:t>true</a:t>
              </a:r>
            </a:p>
          </p:txBody>
        </p:sp>
        <p:cxnSp>
          <p:nvCxnSpPr>
            <p:cNvPr id="32" name="Connecteur droit 31"/>
            <p:cNvCxnSpPr/>
            <p:nvPr/>
          </p:nvCxnSpPr>
          <p:spPr>
            <a:xfrm>
              <a:off x="1295636" y="4507458"/>
              <a:ext cx="752483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flipV="1">
              <a:off x="2279571" y="4507458"/>
              <a:ext cx="0" cy="361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V="1">
              <a:off x="2812619" y="4507458"/>
              <a:ext cx="0" cy="361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necteur droit 35"/>
            <p:cNvCxnSpPr/>
            <p:nvPr/>
          </p:nvCxnSpPr>
          <p:spPr>
            <a:xfrm flipV="1">
              <a:off x="3524375" y="4507458"/>
              <a:ext cx="0" cy="361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flipV="1">
              <a:off x="4236131" y="4507458"/>
              <a:ext cx="0" cy="361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flipV="1">
              <a:off x="5544108" y="4507458"/>
              <a:ext cx="0" cy="361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flipV="1">
              <a:off x="6724764" y="4507458"/>
              <a:ext cx="0" cy="361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7756529" y="4507458"/>
              <a:ext cx="0" cy="361702"/>
            </a:xfrm>
            <a:prstGeom prst="line">
              <a:avLst/>
            </a:prstGeom>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722726" y="5183611"/>
              <a:ext cx="570990" cy="307777"/>
            </a:xfrm>
            <a:prstGeom prst="rect">
              <a:avLst/>
            </a:prstGeom>
          </p:spPr>
          <p:txBody>
            <a:bodyPr wrap="none">
              <a:spAutoFit/>
            </a:bodyPr>
            <a:lstStyle/>
            <a:p>
              <a:r>
                <a:rPr lang="en-US" sz="1400" dirty="0" smtClean="0">
                  <a:sym typeface="Symbol" panose="05050102010706020507" pitchFamily="18" charset="2"/>
                </a:rPr>
                <a:t>(R)</a:t>
              </a:r>
              <a:endParaRPr lang="fr-FR" sz="1400" dirty="0"/>
            </a:p>
          </p:txBody>
        </p:sp>
        <mc:AlternateContent xmlns:mc="http://schemas.openxmlformats.org/markup-compatibility/2006" xmlns:a14="http://schemas.microsoft.com/office/drawing/2010/main">
          <mc:Choice Requires="a14">
            <p:sp>
              <p:nvSpPr>
                <p:cNvPr id="43" name="Rectangle 42"/>
                <p:cNvSpPr/>
                <p:nvPr/>
              </p:nvSpPr>
              <p:spPr>
                <a:xfrm>
                  <a:off x="84908" y="4533878"/>
                  <a:ext cx="813043" cy="307777"/>
                </a:xfrm>
                <a:prstGeom prst="rect">
                  <a:avLst/>
                </a:prstGeom>
              </p:spPr>
              <p:txBody>
                <a:bodyPr wrap="none">
                  <a:spAutoFit/>
                </a:bodyPr>
                <a:lstStyle/>
                <a:p>
                  <a14:m>
                    <m:oMath xmlns:m="http://schemas.openxmlformats.org/officeDocument/2006/math">
                      <m:r>
                        <m:rPr>
                          <m:sty m:val="p"/>
                        </m:rPr>
                        <a:rPr lang="el-GR" sz="1400" i="1" smtClean="0">
                          <a:latin typeface="Cambria Math" panose="02040503050406030204" pitchFamily="18" charset="0"/>
                          <a:ea typeface="Cambria Math" panose="02040503050406030204" pitchFamily="18" charset="0"/>
                          <a:sym typeface="Symbol" panose="05050102010706020507" pitchFamily="18" charset="2"/>
                        </a:rPr>
                        <m:t>Β</m:t>
                      </m:r>
                      <m:r>
                        <a:rPr lang="fr-FR" sz="1400" b="0" i="1" smtClean="0">
                          <a:latin typeface="Cambria Math" panose="02040503050406030204" pitchFamily="18" charset="0"/>
                          <a:ea typeface="Cambria Math" panose="02040503050406030204" pitchFamily="18" charset="0"/>
                          <a:sym typeface="Symbol" panose="05050102010706020507" pitchFamily="18" charset="2"/>
                        </a:rPr>
                        <m:t>(</m:t>
                      </m:r>
                    </m:oMath>
                  </a14:m>
                  <a:r>
                    <a:rPr lang="en-US" sz="1400" dirty="0" smtClean="0">
                      <a:sym typeface="Symbol" panose="05050102010706020507" pitchFamily="18" charset="2"/>
                    </a:rPr>
                    <a:t>(R))</a:t>
                  </a:r>
                  <a:endParaRPr lang="fr-FR" sz="1400" dirty="0"/>
                </a:p>
              </p:txBody>
            </p:sp>
          </mc:Choice>
          <mc:Fallback xmlns="">
            <p:sp>
              <p:nvSpPr>
                <p:cNvPr id="43" name="Rectangle 42"/>
                <p:cNvSpPr>
                  <a:spLocks noRot="1" noChangeAspect="1" noMove="1" noResize="1" noEditPoints="1" noAdjustHandles="1" noChangeArrowheads="1" noChangeShapeType="1" noTextEdit="1"/>
                </p:cNvSpPr>
                <p:nvPr/>
              </p:nvSpPr>
              <p:spPr>
                <a:xfrm>
                  <a:off x="84908" y="4533878"/>
                  <a:ext cx="813043" cy="307777"/>
                </a:xfrm>
                <a:prstGeom prst="rect">
                  <a:avLst/>
                </a:prstGeom>
                <a:blipFill rotWithShape="0">
                  <a:blip r:embed="rId3"/>
                  <a:stretch>
                    <a:fillRect t="-6000" r="-2985" b="-20000"/>
                  </a:stretch>
                </a:blipFill>
              </p:spPr>
              <p:txBody>
                <a:bodyPr/>
                <a:lstStyle/>
                <a:p>
                  <a:r>
                    <a:rPr lang="fr-FR">
                      <a:noFill/>
                    </a:rPr>
                    <a:t> </a:t>
                  </a:r>
                </a:p>
              </p:txBody>
            </p:sp>
          </mc:Fallback>
        </mc:AlternateContent>
      </p:grpSp>
    </p:spTree>
    <p:extLst>
      <p:ext uri="{BB962C8B-B14F-4D97-AF65-F5344CB8AC3E}">
        <p14:creationId xmlns:p14="http://schemas.microsoft.com/office/powerpoint/2010/main" val="3012515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708920"/>
            <a:ext cx="8353425" cy="850900"/>
          </a:xfrm>
        </p:spPr>
        <p:txBody>
          <a:bodyPr/>
          <a:lstStyle/>
          <a:p>
            <a:pPr algn="ctr"/>
            <a:r>
              <a:rPr lang="en-US" dirty="0" smtClean="0"/>
              <a:t>Mathematical foundations</a:t>
            </a:r>
            <a:endParaRPr lang="en-US" dirty="0"/>
          </a:p>
        </p:txBody>
      </p:sp>
    </p:spTree>
    <p:extLst>
      <p:ext uri="{BB962C8B-B14F-4D97-AF65-F5344CB8AC3E}">
        <p14:creationId xmlns:p14="http://schemas.microsoft.com/office/powerpoint/2010/main" val="24621126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5262" y="1110592"/>
            <a:ext cx="8353425" cy="4857750"/>
          </a:xfrm>
        </p:spPr>
        <p:txBody>
          <a:bodyPr/>
          <a:lstStyle/>
          <a:p>
            <a:r>
              <a:rPr lang="en-US" b="0" dirty="0" smtClean="0">
                <a:sym typeface="Symbol" panose="05050102010706020507" pitchFamily="18" charset="2"/>
              </a:rPr>
              <a:t>Union of two events: (E</a:t>
            </a:r>
            <a:r>
              <a:rPr lang="en-US" b="0" baseline="-25000" dirty="0" smtClean="0">
                <a:sym typeface="Symbol" panose="05050102010706020507" pitchFamily="18" charset="2"/>
              </a:rPr>
              <a:t>1</a:t>
            </a:r>
            <a:r>
              <a:rPr lang="en-US" b="0" dirty="0" smtClean="0">
                <a:sym typeface="Symbol" panose="05050102010706020507" pitchFamily="18" charset="2"/>
              </a:rPr>
              <a:t> </a:t>
            </a:r>
            <a:r>
              <a:rPr lang="en-US" altLang="fr-FR" b="0" dirty="0" smtClean="0"/>
              <a:t>ᴠ E</a:t>
            </a:r>
            <a:r>
              <a:rPr lang="en-US" altLang="fr-FR" b="0" baseline="-25000" dirty="0"/>
              <a:t>2</a:t>
            </a:r>
            <a:r>
              <a:rPr lang="en-US" b="0" dirty="0" smtClean="0">
                <a:sym typeface="Symbol" panose="05050102010706020507" pitchFamily="18" charset="2"/>
              </a:rPr>
              <a:t></a:t>
            </a:r>
            <a:r>
              <a:rPr lang="en-US" altLang="fr-FR" b="0" dirty="0" smtClean="0"/>
              <a:t>)</a:t>
            </a:r>
            <a:r>
              <a:rPr lang="en-US" b="0" dirty="0" smtClean="0">
                <a:sym typeface="Symbol" panose="05050102010706020507" pitchFamily="18" charset="2"/>
              </a:rPr>
              <a:t> := { E</a:t>
            </a:r>
            <a:r>
              <a:rPr lang="en-US" b="0" baseline="-25000" dirty="0">
                <a:sym typeface="Symbol" panose="05050102010706020507" pitchFamily="18" charset="2"/>
              </a:rPr>
              <a:t>1</a:t>
            </a:r>
            <a:r>
              <a:rPr lang="en-US" b="0" dirty="0" smtClean="0">
                <a:sym typeface="Symbol" panose="05050102010706020507" pitchFamily="18" charset="2"/>
              </a:rPr>
              <a:t>, E</a:t>
            </a:r>
            <a:r>
              <a:rPr lang="en-US" b="0" baseline="-25000" dirty="0">
                <a:sym typeface="Symbol" panose="05050102010706020507" pitchFamily="18" charset="2"/>
              </a:rPr>
              <a:t>2</a:t>
            </a:r>
            <a:r>
              <a:rPr lang="en-US" b="0" dirty="0" smtClean="0">
                <a:sym typeface="Symbol" panose="05050102010706020507" pitchFamily="18" charset="2"/>
              </a:rPr>
              <a:t> }</a:t>
            </a:r>
          </a:p>
          <a:p>
            <a:endParaRPr lang="en-US" b="0" dirty="0">
              <a:sym typeface="Symbol" panose="05050102010706020507" pitchFamily="18" charset="2"/>
            </a:endParaRPr>
          </a:p>
          <a:p>
            <a:endParaRPr lang="en-US" b="0" dirty="0" smtClean="0">
              <a:sym typeface="Symbol" panose="05050102010706020507" pitchFamily="18" charset="2"/>
            </a:endParaRPr>
          </a:p>
          <a:p>
            <a:endParaRPr lang="en-US" b="0" dirty="0">
              <a:sym typeface="Symbol" panose="05050102010706020507" pitchFamily="18" charset="2"/>
            </a:endParaRPr>
          </a:p>
          <a:p>
            <a:endParaRPr lang="en-US" b="0" dirty="0" smtClean="0">
              <a:sym typeface="Symbol" panose="05050102010706020507" pitchFamily="18" charset="2"/>
            </a:endParaRPr>
          </a:p>
          <a:p>
            <a:endParaRPr lang="en-US" b="0" dirty="0">
              <a:sym typeface="Symbol" panose="05050102010706020507" pitchFamily="18" charset="2"/>
            </a:endParaRPr>
          </a:p>
          <a:p>
            <a:r>
              <a:rPr lang="en-US" b="0" dirty="0" smtClean="0">
                <a:sym typeface="Symbol" panose="05050102010706020507" pitchFamily="18" charset="2"/>
              </a:rPr>
              <a:t>Union of a clock with an event:  </a:t>
            </a:r>
            <a:r>
              <a:rPr lang="en-US" b="0" dirty="0">
                <a:sym typeface="Symbol" panose="05050102010706020507" pitchFamily="18" charset="2"/>
              </a:rPr>
              <a:t></a:t>
            </a:r>
            <a:r>
              <a:rPr lang="en-US" b="0" dirty="0" smtClean="0">
                <a:sym typeface="Symbol" panose="05050102010706020507" pitchFamily="18" charset="2"/>
              </a:rPr>
              <a:t>(</a:t>
            </a:r>
            <a:r>
              <a:rPr lang="en-US" b="0" dirty="0">
                <a:sym typeface="Symbol" panose="05050102010706020507" pitchFamily="18" charset="2"/>
              </a:rPr>
              <a:t>R</a:t>
            </a:r>
            <a:r>
              <a:rPr lang="en-US" b="0" dirty="0" smtClean="0">
                <a:sym typeface="Symbol" panose="05050102010706020507" pitchFamily="18" charset="2"/>
              </a:rPr>
              <a:t>) </a:t>
            </a:r>
            <a:r>
              <a:rPr lang="en-US" altLang="fr-FR" b="0" dirty="0"/>
              <a:t>ᴠ </a:t>
            </a:r>
            <a:r>
              <a:rPr lang="en-US" altLang="fr-FR" b="0" dirty="0" smtClean="0"/>
              <a:t>E</a:t>
            </a:r>
            <a:r>
              <a:rPr lang="en-US" b="0" dirty="0" smtClean="0">
                <a:sym typeface="Symbol" panose="05050102010706020507" pitchFamily="18" charset="2"/>
              </a:rPr>
              <a:t> = </a:t>
            </a:r>
            <a:r>
              <a:rPr lang="en-US" altLang="fr-FR" b="0" dirty="0"/>
              <a:t>E</a:t>
            </a:r>
            <a:r>
              <a:rPr lang="en-US" b="0" dirty="0" smtClean="0">
                <a:sym typeface="Symbol" panose="05050102010706020507" pitchFamily="18" charset="2"/>
              </a:rPr>
              <a:t> </a:t>
            </a:r>
            <a:r>
              <a:rPr lang="en-US" altLang="fr-FR" b="0" dirty="0" smtClean="0"/>
              <a:t>ᴠ </a:t>
            </a:r>
            <a:r>
              <a:rPr lang="en-US" b="0" dirty="0">
                <a:sym typeface="Symbol" panose="05050102010706020507" pitchFamily="18" charset="2"/>
              </a:rPr>
              <a:t>(R</a:t>
            </a:r>
            <a:r>
              <a:rPr lang="en-US" b="0" dirty="0" smtClean="0">
                <a:sym typeface="Symbol" panose="05050102010706020507" pitchFamily="18" charset="2"/>
              </a:rPr>
              <a:t>) := </a:t>
            </a:r>
            <a:r>
              <a:rPr lang="en-US" b="0" dirty="0">
                <a:sym typeface="Symbol" panose="05050102010706020507" pitchFamily="18" charset="2"/>
              </a:rPr>
              <a:t>(R</a:t>
            </a:r>
            <a:r>
              <a:rPr lang="en-US" b="0" dirty="0" smtClean="0">
                <a:sym typeface="Symbol" panose="05050102010706020507" pitchFamily="18" charset="2"/>
              </a:rPr>
              <a:t>)  { E </a:t>
            </a:r>
            <a:r>
              <a:rPr lang="en-US" b="0" dirty="0">
                <a:sym typeface="Symbol" panose="05050102010706020507" pitchFamily="18" charset="2"/>
              </a:rPr>
              <a:t>}</a:t>
            </a:r>
          </a:p>
          <a:p>
            <a:endParaRPr lang="en-US" dirty="0"/>
          </a:p>
        </p:txBody>
      </p:sp>
      <p:sp>
        <p:nvSpPr>
          <p:cNvPr id="2" name="Titre 1"/>
          <p:cNvSpPr>
            <a:spLocks noGrp="1"/>
          </p:cNvSpPr>
          <p:nvPr>
            <p:ph type="title"/>
          </p:nvPr>
        </p:nvSpPr>
        <p:spPr/>
        <p:txBody>
          <a:bodyPr/>
          <a:lstStyle/>
          <a:p>
            <a:r>
              <a:rPr lang="en-US" dirty="0"/>
              <a:t>Operations on </a:t>
            </a:r>
            <a:r>
              <a:rPr lang="en-US" dirty="0" smtClean="0"/>
              <a:t>Events and clocks</a:t>
            </a:r>
            <a:endParaRPr lang="en-US" dirty="0"/>
          </a:p>
        </p:txBody>
      </p:sp>
      <p:grpSp>
        <p:nvGrpSpPr>
          <p:cNvPr id="15" name="Groupe 14"/>
          <p:cNvGrpSpPr/>
          <p:nvPr/>
        </p:nvGrpSpPr>
        <p:grpSpPr>
          <a:xfrm>
            <a:off x="510750" y="1495302"/>
            <a:ext cx="7967937" cy="2005320"/>
            <a:chOff x="452456" y="1772816"/>
            <a:chExt cx="7967937" cy="2005320"/>
          </a:xfrm>
        </p:grpSpPr>
        <p:cxnSp>
          <p:nvCxnSpPr>
            <p:cNvPr id="24" name="Connecteur droit 23"/>
            <p:cNvCxnSpPr/>
            <p:nvPr/>
          </p:nvCxnSpPr>
          <p:spPr>
            <a:xfrm>
              <a:off x="931561" y="2060850"/>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flipV="1">
              <a:off x="2443729" y="1772816"/>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2195097" y="2090886"/>
              <a:ext cx="511679" cy="369332"/>
            </a:xfrm>
            <a:prstGeom prst="rect">
              <a:avLst/>
            </a:prstGeom>
          </p:spPr>
          <p:txBody>
            <a:bodyPr wrap="none">
              <a:spAutoFit/>
            </a:bodyPr>
            <a:lstStyle/>
            <a:p>
              <a:r>
                <a:rPr lang="fr-FR" dirty="0" smtClean="0">
                  <a:solidFill>
                    <a:schemeClr val="accent1"/>
                  </a:solidFill>
                  <a:latin typeface="Calibri" panose="020F0502020204030204" pitchFamily="34" charset="0"/>
                  <a:sym typeface="Symbol" panose="05050102010706020507" pitchFamily="18" charset="2"/>
                </a:rPr>
                <a:t>E</a:t>
              </a:r>
              <a:r>
                <a:rPr lang="fr-FR" sz="1600" baseline="-25000" dirty="0">
                  <a:solidFill>
                    <a:srgbClr val="FF0000"/>
                  </a:solidFill>
                  <a:latin typeface="+mn-lt"/>
                  <a:sym typeface="Symbol" panose="05050102010706020507" pitchFamily="18" charset="2"/>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63" name="Connecteur droit 62"/>
            <p:cNvCxnSpPr/>
            <p:nvPr/>
          </p:nvCxnSpPr>
          <p:spPr>
            <a:xfrm>
              <a:off x="931561" y="2719809"/>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Connecteur droit avec flèche 63"/>
            <p:cNvCxnSpPr/>
            <p:nvPr/>
          </p:nvCxnSpPr>
          <p:spPr>
            <a:xfrm flipV="1">
              <a:off x="3516865" y="2431775"/>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3268233" y="2749845"/>
              <a:ext cx="511679" cy="369332"/>
            </a:xfrm>
            <a:prstGeom prst="rect">
              <a:avLst/>
            </a:prstGeom>
          </p:spPr>
          <p:txBody>
            <a:bodyPr wrap="none">
              <a:spAutoFit/>
            </a:bodyPr>
            <a:lstStyle/>
            <a:p>
              <a:r>
                <a:rPr lang="fr-FR" dirty="0" smtClean="0">
                  <a:solidFill>
                    <a:schemeClr val="accent1"/>
                  </a:solidFill>
                  <a:latin typeface="Calibri" panose="020F0502020204030204" pitchFamily="34" charset="0"/>
                  <a:sym typeface="Symbol" panose="05050102010706020507" pitchFamily="18" charset="2"/>
                </a:rPr>
                <a:t>E</a:t>
              </a:r>
              <a:r>
                <a:rPr lang="fr-FR" sz="1600" baseline="-25000" dirty="0" smtClean="0">
                  <a:solidFill>
                    <a:srgbClr val="FF0000"/>
                  </a:solidFill>
                  <a:latin typeface="+mn-lt"/>
                  <a:sym typeface="Symbol" panose="05050102010706020507" pitchFamily="18" charset="2"/>
                </a:rPr>
                <a:t>2</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66" name="Connecteur droit 65"/>
            <p:cNvCxnSpPr/>
            <p:nvPr/>
          </p:nvCxnSpPr>
          <p:spPr>
            <a:xfrm>
              <a:off x="931561" y="3378768"/>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7" name="Connecteur droit avec flèche 66"/>
            <p:cNvCxnSpPr/>
            <p:nvPr/>
          </p:nvCxnSpPr>
          <p:spPr>
            <a:xfrm flipV="1">
              <a:off x="2443729" y="3090734"/>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2195097" y="3408804"/>
              <a:ext cx="511679" cy="369332"/>
            </a:xfrm>
            <a:prstGeom prst="rect">
              <a:avLst/>
            </a:prstGeom>
          </p:spPr>
          <p:txBody>
            <a:bodyPr wrap="none">
              <a:spAutoFit/>
            </a:bodyPr>
            <a:lstStyle/>
            <a:p>
              <a:r>
                <a:rPr lang="fr-FR" dirty="0" smtClean="0">
                  <a:solidFill>
                    <a:schemeClr val="accent1"/>
                  </a:solidFill>
                  <a:latin typeface="Calibri" panose="020F0502020204030204" pitchFamily="34" charset="0"/>
                  <a:sym typeface="Symbol" panose="05050102010706020507" pitchFamily="18" charset="2"/>
                </a:rPr>
                <a:t>E</a:t>
              </a:r>
              <a:r>
                <a:rPr lang="fr-FR" sz="1600" baseline="-25000" dirty="0">
                  <a:solidFill>
                    <a:srgbClr val="FF0000"/>
                  </a:solidFill>
                  <a:latin typeface="+mn-lt"/>
                  <a:sym typeface="Symbol" panose="05050102010706020507" pitchFamily="18" charset="2"/>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69" name="Connecteur droit avec flèche 68"/>
            <p:cNvCxnSpPr/>
            <p:nvPr/>
          </p:nvCxnSpPr>
          <p:spPr>
            <a:xfrm flipV="1">
              <a:off x="3516865" y="3086143"/>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3268233" y="3404213"/>
              <a:ext cx="511679" cy="369332"/>
            </a:xfrm>
            <a:prstGeom prst="rect">
              <a:avLst/>
            </a:prstGeom>
          </p:spPr>
          <p:txBody>
            <a:bodyPr wrap="none">
              <a:spAutoFit/>
            </a:bodyPr>
            <a:lstStyle/>
            <a:p>
              <a:r>
                <a:rPr lang="fr-FR" dirty="0" smtClean="0">
                  <a:solidFill>
                    <a:schemeClr val="accent1"/>
                  </a:solidFill>
                  <a:latin typeface="Calibri" panose="020F0502020204030204" pitchFamily="34" charset="0"/>
                  <a:sym typeface="Symbol" panose="05050102010706020507" pitchFamily="18" charset="2"/>
                </a:rPr>
                <a:t>E</a:t>
              </a:r>
              <a:r>
                <a:rPr lang="fr-FR" sz="1600" baseline="-25000" dirty="0" smtClean="0">
                  <a:solidFill>
                    <a:srgbClr val="FF0000"/>
                  </a:solidFill>
                  <a:latin typeface="+mn-lt"/>
                  <a:sym typeface="Symbol" panose="05050102010706020507" pitchFamily="18" charset="2"/>
                </a:rPr>
                <a:t>2</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14" name="Rectangle 13"/>
            <p:cNvSpPr/>
            <p:nvPr/>
          </p:nvSpPr>
          <p:spPr>
            <a:xfrm>
              <a:off x="452456" y="3050882"/>
              <a:ext cx="1273105" cy="307777"/>
            </a:xfrm>
            <a:prstGeom prst="rect">
              <a:avLst/>
            </a:prstGeom>
          </p:spPr>
          <p:txBody>
            <a:bodyPr wrap="none">
              <a:spAutoFit/>
            </a:bodyPr>
            <a:lstStyle/>
            <a:p>
              <a:r>
                <a:rPr lang="en-US" sz="1400" dirty="0">
                  <a:sym typeface="Symbol" panose="05050102010706020507" pitchFamily="18" charset="2"/>
                </a:rPr>
                <a:t>(E</a:t>
              </a:r>
              <a:r>
                <a:rPr lang="en-US" sz="1400" baseline="-25000" dirty="0">
                  <a:sym typeface="Symbol" panose="05050102010706020507" pitchFamily="18" charset="2"/>
                </a:rPr>
                <a:t>1</a:t>
              </a:r>
              <a:r>
                <a:rPr lang="en-US" sz="1400" dirty="0">
                  <a:sym typeface="Symbol" panose="05050102010706020507" pitchFamily="18" charset="2"/>
                </a:rPr>
                <a:t> </a:t>
              </a:r>
              <a:r>
                <a:rPr lang="en-US" altLang="fr-FR" sz="1400" dirty="0"/>
                <a:t>ᴠ E</a:t>
              </a:r>
              <a:r>
                <a:rPr lang="en-US" altLang="fr-FR" sz="1400" baseline="-25000" dirty="0"/>
                <a:t>2</a:t>
              </a:r>
              <a:r>
                <a:rPr lang="en-US" sz="1400" dirty="0">
                  <a:sym typeface="Symbol" panose="05050102010706020507" pitchFamily="18" charset="2"/>
                </a:rPr>
                <a:t></a:t>
              </a:r>
              <a:r>
                <a:rPr lang="en-US" altLang="fr-FR" sz="1400" dirty="0"/>
                <a:t>)</a:t>
              </a:r>
              <a:r>
                <a:rPr lang="en-US" sz="1400" dirty="0">
                  <a:sym typeface="Symbol" panose="05050102010706020507" pitchFamily="18" charset="2"/>
                </a:rPr>
                <a:t> </a:t>
              </a:r>
              <a:endParaRPr lang="fr-FR" sz="1400" dirty="0"/>
            </a:p>
          </p:txBody>
        </p:sp>
      </p:grpSp>
      <p:grpSp>
        <p:nvGrpSpPr>
          <p:cNvPr id="17" name="Groupe 16"/>
          <p:cNvGrpSpPr/>
          <p:nvPr/>
        </p:nvGrpSpPr>
        <p:grpSpPr>
          <a:xfrm>
            <a:off x="309814" y="4365102"/>
            <a:ext cx="8168873" cy="2024579"/>
            <a:chOff x="309814" y="4365102"/>
            <a:chExt cx="8168873" cy="2024579"/>
          </a:xfrm>
        </p:grpSpPr>
        <p:cxnSp>
          <p:nvCxnSpPr>
            <p:cNvPr id="6" name="Connecteur droit 5"/>
            <p:cNvCxnSpPr/>
            <p:nvPr/>
          </p:nvCxnSpPr>
          <p:spPr>
            <a:xfrm>
              <a:off x="989855" y="5981885"/>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flipV="1">
              <a:off x="1973790" y="569385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p:cNvCxnSpPr/>
            <p:nvPr/>
          </p:nvCxnSpPr>
          <p:spPr>
            <a:xfrm flipV="1">
              <a:off x="4000412" y="569385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V="1">
              <a:off x="7450748" y="5693853"/>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flipV="1">
              <a:off x="6418983" y="56938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flipV="1">
              <a:off x="3280332" y="56938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2502023" y="5693851"/>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flipV="1">
              <a:off x="5242803" y="5693851"/>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309814" y="5713511"/>
              <a:ext cx="989373" cy="307777"/>
            </a:xfrm>
            <a:prstGeom prst="rect">
              <a:avLst/>
            </a:prstGeom>
          </p:spPr>
          <p:txBody>
            <a:bodyPr wrap="none">
              <a:spAutoFit/>
            </a:bodyPr>
            <a:lstStyle/>
            <a:p>
              <a:r>
                <a:rPr lang="en-US" sz="1400" dirty="0">
                  <a:sym typeface="Symbol" panose="05050102010706020507" pitchFamily="18" charset="2"/>
                </a:rPr>
                <a:t>(R) </a:t>
              </a:r>
              <a:r>
                <a:rPr lang="en-US" altLang="fr-FR" sz="1400" dirty="0"/>
                <a:t>ᴠ E</a:t>
              </a:r>
              <a:r>
                <a:rPr lang="en-US" sz="1400" dirty="0">
                  <a:sym typeface="Symbol" panose="05050102010706020507" pitchFamily="18" charset="2"/>
                </a:rPr>
                <a:t></a:t>
              </a:r>
              <a:endParaRPr lang="fr-FR" sz="1400" dirty="0"/>
            </a:p>
          </p:txBody>
        </p:sp>
        <p:sp>
          <p:nvSpPr>
            <p:cNvPr id="27" name="Rectangle 26"/>
            <p:cNvSpPr/>
            <p:nvPr/>
          </p:nvSpPr>
          <p:spPr>
            <a:xfrm>
              <a:off x="2293862" y="4683171"/>
              <a:ext cx="442750" cy="369332"/>
            </a:xfrm>
            <a:prstGeom prst="rect">
              <a:avLst/>
            </a:prstGeom>
          </p:spPr>
          <p:txBody>
            <a:bodyPr wrap="none">
              <a:spAutoFit/>
            </a:bodyPr>
            <a:lstStyle/>
            <a:p>
              <a:r>
                <a:rPr lang="fr-FR" dirty="0" smtClean="0">
                  <a:solidFill>
                    <a:schemeClr val="accent1"/>
                  </a:solidFill>
                  <a:latin typeface="Calibri" panose="020F0502020204030204" pitchFamily="34" charset="0"/>
                  <a:sym typeface="Symbol" panose="05050102010706020507" pitchFamily="18" charset="2"/>
                </a:rPr>
                <a:t>E</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71" name="Connecteur droit 70"/>
            <p:cNvCxnSpPr/>
            <p:nvPr/>
          </p:nvCxnSpPr>
          <p:spPr>
            <a:xfrm>
              <a:off x="989855" y="465313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Connecteur droit avec flèche 71"/>
            <p:cNvCxnSpPr/>
            <p:nvPr/>
          </p:nvCxnSpPr>
          <p:spPr>
            <a:xfrm flipV="1">
              <a:off x="2502023" y="4365102"/>
              <a:ext cx="0" cy="2880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Connecteur droit 72"/>
            <p:cNvCxnSpPr/>
            <p:nvPr/>
          </p:nvCxnSpPr>
          <p:spPr>
            <a:xfrm>
              <a:off x="989855" y="5329288"/>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Connecteur droit avec flèche 73"/>
            <p:cNvCxnSpPr/>
            <p:nvPr/>
          </p:nvCxnSpPr>
          <p:spPr>
            <a:xfrm flipV="1">
              <a:off x="1973790" y="504125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5" name="Connecteur droit avec flèche 74"/>
            <p:cNvCxnSpPr/>
            <p:nvPr/>
          </p:nvCxnSpPr>
          <p:spPr>
            <a:xfrm flipV="1">
              <a:off x="3942183" y="504125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6" name="Connecteur droit avec flèche 75"/>
            <p:cNvCxnSpPr/>
            <p:nvPr/>
          </p:nvCxnSpPr>
          <p:spPr>
            <a:xfrm flipV="1">
              <a:off x="7450748" y="5041256"/>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onnecteur droit avec flèche 76"/>
            <p:cNvCxnSpPr/>
            <p:nvPr/>
          </p:nvCxnSpPr>
          <p:spPr>
            <a:xfrm flipV="1">
              <a:off x="6418983" y="504125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8" name="Connecteur droit avec flèche 77"/>
            <p:cNvCxnSpPr/>
            <p:nvPr/>
          </p:nvCxnSpPr>
          <p:spPr>
            <a:xfrm flipV="1">
              <a:off x="3222103" y="5041255"/>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onnecteur droit avec flèche 79"/>
            <p:cNvCxnSpPr/>
            <p:nvPr/>
          </p:nvCxnSpPr>
          <p:spPr>
            <a:xfrm flipV="1">
              <a:off x="5238327" y="5041254"/>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82" name="Rectangle 81"/>
            <p:cNvSpPr/>
            <p:nvPr/>
          </p:nvSpPr>
          <p:spPr>
            <a:xfrm>
              <a:off x="309814" y="5060914"/>
              <a:ext cx="570990" cy="307777"/>
            </a:xfrm>
            <a:prstGeom prst="rect">
              <a:avLst/>
            </a:prstGeom>
          </p:spPr>
          <p:txBody>
            <a:bodyPr wrap="none">
              <a:spAutoFit/>
            </a:bodyPr>
            <a:lstStyle/>
            <a:p>
              <a:r>
                <a:rPr lang="en-US" sz="1400" dirty="0" smtClean="0">
                  <a:sym typeface="Symbol" panose="05050102010706020507" pitchFamily="18" charset="2"/>
                </a:rPr>
                <a:t>(R)</a:t>
              </a:r>
              <a:endParaRPr lang="fr-FR" sz="1400" dirty="0"/>
            </a:p>
          </p:txBody>
        </p:sp>
        <p:sp>
          <p:nvSpPr>
            <p:cNvPr id="86" name="Rectangle 85"/>
            <p:cNvSpPr/>
            <p:nvPr/>
          </p:nvSpPr>
          <p:spPr>
            <a:xfrm>
              <a:off x="2319685" y="6020349"/>
              <a:ext cx="442750" cy="369332"/>
            </a:xfrm>
            <a:prstGeom prst="rect">
              <a:avLst/>
            </a:prstGeom>
          </p:spPr>
          <p:txBody>
            <a:bodyPr wrap="none">
              <a:spAutoFit/>
            </a:bodyPr>
            <a:lstStyle/>
            <a:p>
              <a:r>
                <a:rPr lang="fr-FR" dirty="0" smtClean="0">
                  <a:solidFill>
                    <a:schemeClr val="accent1"/>
                  </a:solidFill>
                  <a:latin typeface="Calibri" panose="020F0502020204030204" pitchFamily="34" charset="0"/>
                  <a:sym typeface="Symbol" panose="05050102010706020507" pitchFamily="18" charset="2"/>
                </a:rPr>
                <a:t>E</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grpSp>
    </p:spTree>
    <p:extLst>
      <p:ext uri="{BB962C8B-B14F-4D97-AF65-F5344CB8AC3E}">
        <p14:creationId xmlns:p14="http://schemas.microsoft.com/office/powerpoint/2010/main" val="9294421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MULTIPLE time periods</a:t>
            </a:r>
            <a:endParaRPr lang="en-US" dirty="0"/>
          </a:p>
        </p:txBody>
      </p:sp>
      <p:grpSp>
        <p:nvGrpSpPr>
          <p:cNvPr id="58" name="Groupe 57"/>
          <p:cNvGrpSpPr/>
          <p:nvPr/>
        </p:nvGrpSpPr>
        <p:grpSpPr>
          <a:xfrm>
            <a:off x="650529" y="3645024"/>
            <a:ext cx="7500659" cy="2255477"/>
            <a:chOff x="743749" y="3261755"/>
            <a:chExt cx="7500659" cy="2255477"/>
          </a:xfrm>
        </p:grpSpPr>
        <p:grpSp>
          <p:nvGrpSpPr>
            <p:cNvPr id="50" name="Groupe 49"/>
            <p:cNvGrpSpPr/>
            <p:nvPr/>
          </p:nvGrpSpPr>
          <p:grpSpPr>
            <a:xfrm>
              <a:off x="755576" y="3275692"/>
              <a:ext cx="7488832" cy="1800200"/>
              <a:chOff x="755576" y="3573016"/>
              <a:chExt cx="7488832" cy="1800200"/>
            </a:xfrm>
          </p:grpSpPr>
          <p:cxnSp>
            <p:nvCxnSpPr>
              <p:cNvPr id="11" name="Connecteur droit 10"/>
              <p:cNvCxnSpPr/>
              <p:nvPr/>
            </p:nvCxnSpPr>
            <p:spPr>
              <a:xfrm>
                <a:off x="755576" y="537321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V="1">
                <a:off x="1259632" y="50851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V="1">
                <a:off x="2509189" y="50851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flipV="1">
                <a:off x="3707904" y="50851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755576" y="4005064"/>
                <a:ext cx="5040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1259632" y="3573016"/>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1259632" y="3573016"/>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V="1">
                <a:off x="1835696" y="3573016"/>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1835696" y="4005064"/>
                <a:ext cx="63367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V="1">
                <a:off x="6160526" y="5085184"/>
                <a:ext cx="0" cy="288032"/>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755576" y="4509120"/>
                <a:ext cx="17281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flipV="1">
                <a:off x="2483768" y="4077072"/>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2483768" y="4077072"/>
                <a:ext cx="36724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flipV="1">
                <a:off x="6156176" y="4077073"/>
                <a:ext cx="0" cy="432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6156176" y="4509120"/>
                <a:ext cx="20162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a:off x="755576" y="5013176"/>
                <a:ext cx="29523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3707904" y="4581128"/>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a:off x="3707904" y="4581128"/>
                <a:ext cx="2448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V="1">
                <a:off x="6158190" y="4581129"/>
                <a:ext cx="0" cy="432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a:off x="6156176" y="5013176"/>
                <a:ext cx="20162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Connecteur droit avec flèche 61"/>
              <p:cNvCxnSpPr/>
              <p:nvPr/>
            </p:nvCxnSpPr>
            <p:spPr>
              <a:xfrm flipV="1">
                <a:off x="1791691" y="5085183"/>
                <a:ext cx="0" cy="288032"/>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6" name="Groupe 55"/>
            <p:cNvGrpSpPr/>
            <p:nvPr/>
          </p:nvGrpSpPr>
          <p:grpSpPr>
            <a:xfrm>
              <a:off x="743749" y="3261755"/>
              <a:ext cx="5676281" cy="2255477"/>
              <a:chOff x="743749" y="3559079"/>
              <a:chExt cx="5676281" cy="2255477"/>
            </a:xfrm>
          </p:grpSpPr>
          <p:sp>
            <p:nvSpPr>
              <p:cNvPr id="52" name="Rectangle 51"/>
              <p:cNvSpPr/>
              <p:nvPr/>
            </p:nvSpPr>
            <p:spPr>
              <a:xfrm>
                <a:off x="995777" y="5445224"/>
                <a:ext cx="527709"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fr-FR" baseline="-25000" dirty="0" smtClean="0">
                    <a:solidFill>
                      <a:schemeClr val="accent1"/>
                    </a:solidFill>
                    <a:latin typeface="Calibri" panose="020F0502020204030204" pitchFamily="34" charset="0"/>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3" name="Rectangle 52"/>
              <p:cNvSpPr/>
              <p:nvPr/>
            </p:nvSpPr>
            <p:spPr>
              <a:xfrm>
                <a:off x="2244091" y="5445224"/>
                <a:ext cx="527709"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fr-FR" baseline="-25000" dirty="0" smtClean="0">
                    <a:solidFill>
                      <a:schemeClr val="accent1"/>
                    </a:solidFill>
                    <a:latin typeface="Calibri" panose="020F0502020204030204" pitchFamily="34" charset="0"/>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4" name="Rectangle 53"/>
              <p:cNvSpPr/>
              <p:nvPr/>
            </p:nvSpPr>
            <p:spPr>
              <a:xfrm>
                <a:off x="3444049" y="5445224"/>
                <a:ext cx="527709"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fr-FR" baseline="-25000" dirty="0" smtClean="0">
                    <a:solidFill>
                      <a:schemeClr val="accent1"/>
                    </a:solidFill>
                    <a:latin typeface="Calibri" panose="020F0502020204030204" pitchFamily="34" charset="0"/>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5" name="Rectangle 54"/>
              <p:cNvSpPr/>
              <p:nvPr/>
            </p:nvSpPr>
            <p:spPr>
              <a:xfrm>
                <a:off x="5892321" y="5445224"/>
                <a:ext cx="527709" cy="369332"/>
              </a:xfrm>
              <a:prstGeom prst="rect">
                <a:avLst/>
              </a:prstGeom>
            </p:spPr>
            <p:txBody>
              <a:bodyPr wrap="none">
                <a:spAutoFit/>
              </a:bodyPr>
              <a:lstStyle/>
              <a:p>
                <a:r>
                  <a:rPr lang="fr-FR" dirty="0" smtClean="0">
                    <a:solidFill>
                      <a:schemeClr val="accent6">
                        <a:lumMod val="60000"/>
                        <a:lumOff val="40000"/>
                      </a:schemeClr>
                    </a:solidFill>
                    <a:latin typeface="Calibri" panose="020F0502020204030204" pitchFamily="34" charset="0"/>
                  </a:rPr>
                  <a:t>R</a:t>
                </a:r>
                <a:r>
                  <a:rPr lang="fr-FR" baseline="-25000" dirty="0">
                    <a:solidFill>
                      <a:schemeClr val="accent6">
                        <a:lumMod val="60000"/>
                        <a:lumOff val="40000"/>
                      </a:schemeClr>
                    </a:solidFill>
                    <a:latin typeface="Calibri" panose="020F0502020204030204" pitchFamily="34" charset="0"/>
                  </a:rPr>
                  <a:t>2</a:t>
                </a:r>
                <a:r>
                  <a:rPr lang="el-GR" dirty="0" smtClean="0">
                    <a:solidFill>
                      <a:schemeClr val="accent6">
                        <a:lumMod val="60000"/>
                        <a:lumOff val="40000"/>
                      </a:schemeClr>
                    </a:solidFill>
                    <a:latin typeface="Calibri" panose="020F0502020204030204" pitchFamily="34" charset="0"/>
                    <a:sym typeface="Symbol" panose="05050102010706020507" pitchFamily="18" charset="2"/>
                  </a:rPr>
                  <a:t></a:t>
                </a:r>
                <a:endParaRPr lang="fr-FR" dirty="0">
                  <a:solidFill>
                    <a:schemeClr val="accent6">
                      <a:lumMod val="60000"/>
                      <a:lumOff val="40000"/>
                    </a:schemeClr>
                  </a:solidFill>
                </a:endParaRPr>
              </a:p>
            </p:txBody>
          </p:sp>
          <p:sp>
            <p:nvSpPr>
              <p:cNvPr id="59" name="Rectangle 58"/>
              <p:cNvSpPr/>
              <p:nvPr/>
            </p:nvSpPr>
            <p:spPr>
              <a:xfrm>
                <a:off x="743749" y="3559079"/>
                <a:ext cx="381836" cy="369332"/>
              </a:xfrm>
              <a:prstGeom prst="rect">
                <a:avLst/>
              </a:prstGeom>
            </p:spPr>
            <p:txBody>
              <a:bodyPr wrap="none">
                <a:spAutoFit/>
              </a:bodyPr>
              <a:lstStyle/>
              <a:p>
                <a:r>
                  <a:rPr lang="fr-FR" dirty="0">
                    <a:latin typeface="Calibri" panose="020F0502020204030204" pitchFamily="34" charset="0"/>
                  </a:rPr>
                  <a:t>P</a:t>
                </a:r>
                <a:r>
                  <a:rPr lang="fr-FR" baseline="-25000" dirty="0" smtClean="0">
                    <a:latin typeface="Calibri" panose="020F0502020204030204" pitchFamily="34" charset="0"/>
                  </a:rPr>
                  <a:t>1</a:t>
                </a:r>
                <a:endParaRPr lang="fr-FR" dirty="0"/>
              </a:p>
            </p:txBody>
          </p:sp>
          <p:sp>
            <p:nvSpPr>
              <p:cNvPr id="60" name="Rectangle 59"/>
              <p:cNvSpPr/>
              <p:nvPr/>
            </p:nvSpPr>
            <p:spPr>
              <a:xfrm>
                <a:off x="755576" y="4096815"/>
                <a:ext cx="381836" cy="369332"/>
              </a:xfrm>
              <a:prstGeom prst="rect">
                <a:avLst/>
              </a:prstGeom>
            </p:spPr>
            <p:txBody>
              <a:bodyPr wrap="none">
                <a:spAutoFit/>
              </a:bodyPr>
              <a:lstStyle/>
              <a:p>
                <a:r>
                  <a:rPr lang="fr-FR" dirty="0" smtClean="0">
                    <a:latin typeface="Calibri" panose="020F0502020204030204" pitchFamily="34" charset="0"/>
                  </a:rPr>
                  <a:t>P</a:t>
                </a:r>
                <a:r>
                  <a:rPr lang="fr-FR" baseline="-25000" dirty="0">
                    <a:latin typeface="Calibri" panose="020F0502020204030204" pitchFamily="34" charset="0"/>
                  </a:rPr>
                  <a:t>2</a:t>
                </a:r>
                <a:endParaRPr lang="fr-FR" dirty="0"/>
              </a:p>
            </p:txBody>
          </p:sp>
          <p:sp>
            <p:nvSpPr>
              <p:cNvPr id="61" name="Rectangle 60"/>
              <p:cNvSpPr/>
              <p:nvPr/>
            </p:nvSpPr>
            <p:spPr>
              <a:xfrm>
                <a:off x="767403" y="4634551"/>
                <a:ext cx="381836" cy="369332"/>
              </a:xfrm>
              <a:prstGeom prst="rect">
                <a:avLst/>
              </a:prstGeom>
            </p:spPr>
            <p:txBody>
              <a:bodyPr wrap="none">
                <a:spAutoFit/>
              </a:bodyPr>
              <a:lstStyle/>
              <a:p>
                <a:r>
                  <a:rPr lang="fr-FR" dirty="0" smtClean="0">
                    <a:latin typeface="Calibri" panose="020F0502020204030204" pitchFamily="34" charset="0"/>
                  </a:rPr>
                  <a:t>P</a:t>
                </a:r>
                <a:r>
                  <a:rPr lang="fr-FR" baseline="-25000" dirty="0" smtClean="0">
                    <a:latin typeface="Calibri" panose="020F0502020204030204" pitchFamily="34" charset="0"/>
                  </a:rPr>
                  <a:t>3</a:t>
                </a:r>
                <a:endParaRPr lang="fr-FR" dirty="0"/>
              </a:p>
            </p:txBody>
          </p:sp>
          <p:sp>
            <p:nvSpPr>
              <p:cNvPr id="63" name="Rectangle 62"/>
              <p:cNvSpPr/>
              <p:nvPr/>
            </p:nvSpPr>
            <p:spPr>
              <a:xfrm>
                <a:off x="1523486" y="5445223"/>
                <a:ext cx="527709" cy="369332"/>
              </a:xfrm>
              <a:prstGeom prst="rect">
                <a:avLst/>
              </a:prstGeom>
            </p:spPr>
            <p:txBody>
              <a:bodyPr wrap="none">
                <a:spAutoFit/>
              </a:bodyPr>
              <a:lstStyle/>
              <a:p>
                <a:r>
                  <a:rPr lang="fr-FR" dirty="0" smtClean="0">
                    <a:solidFill>
                      <a:schemeClr val="accent6">
                        <a:lumMod val="60000"/>
                        <a:lumOff val="40000"/>
                      </a:schemeClr>
                    </a:solidFill>
                    <a:latin typeface="Calibri" panose="020F0502020204030204" pitchFamily="34" charset="0"/>
                  </a:rPr>
                  <a:t>R</a:t>
                </a:r>
                <a:r>
                  <a:rPr lang="fr-FR" baseline="-25000" dirty="0">
                    <a:solidFill>
                      <a:schemeClr val="accent6">
                        <a:lumMod val="60000"/>
                        <a:lumOff val="40000"/>
                      </a:schemeClr>
                    </a:solidFill>
                    <a:latin typeface="Calibri" panose="020F0502020204030204" pitchFamily="34" charset="0"/>
                  </a:rPr>
                  <a:t>2</a:t>
                </a:r>
                <a:r>
                  <a:rPr lang="el-GR" dirty="0" smtClean="0">
                    <a:solidFill>
                      <a:schemeClr val="accent6">
                        <a:lumMod val="60000"/>
                        <a:lumOff val="40000"/>
                      </a:schemeClr>
                    </a:solidFill>
                    <a:latin typeface="Calibri" panose="020F0502020204030204" pitchFamily="34" charset="0"/>
                    <a:sym typeface="Symbol" panose="05050102010706020507" pitchFamily="18" charset="2"/>
                  </a:rPr>
                  <a:t></a:t>
                </a:r>
                <a:endParaRPr lang="fr-FR" dirty="0">
                  <a:solidFill>
                    <a:schemeClr val="accent6">
                      <a:lumMod val="60000"/>
                      <a:lumOff val="40000"/>
                    </a:schemeClr>
                  </a:solidFill>
                </a:endParaRPr>
              </a:p>
            </p:txBody>
          </p:sp>
        </p:grpSp>
      </p:grpSp>
      <p:sp>
        <p:nvSpPr>
          <p:cNvPr id="44" name="ZoneTexte 43"/>
          <p:cNvSpPr txBox="1"/>
          <p:nvPr/>
        </p:nvSpPr>
        <p:spPr>
          <a:xfrm>
            <a:off x="125262" y="1125538"/>
            <a:ext cx="8551194" cy="553998"/>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A multiple time period is a set of time periods ordered by increasing opening events</a:t>
            </a:r>
            <a:endParaRPr lang="en-US" sz="1600" dirty="0" smtClean="0"/>
          </a:p>
        </p:txBody>
      </p:sp>
      <p:sp>
        <p:nvSpPr>
          <p:cNvPr id="6" name="Rectangle 5"/>
          <p:cNvSpPr/>
          <p:nvPr/>
        </p:nvSpPr>
        <p:spPr>
          <a:xfrm>
            <a:off x="1331639" y="1659684"/>
            <a:ext cx="3865161" cy="400110"/>
          </a:xfrm>
          <a:prstGeom prst="rect">
            <a:avLst/>
          </a:prstGeom>
        </p:spPr>
        <p:txBody>
          <a:bodyPr wrap="none">
            <a:spAutoFit/>
          </a:bodyPr>
          <a:lstStyle/>
          <a:p>
            <a:r>
              <a:rPr lang="en-US" sz="2000" dirty="0">
                <a:latin typeface="Calibri" panose="020F0502020204030204" pitchFamily="34" charset="0"/>
                <a:cs typeface="Calibri" panose="020F0502020204030204" pitchFamily="34" charset="0"/>
              </a:rPr>
              <a:t>P</a:t>
            </a:r>
            <a:r>
              <a:rPr lang="en-US" sz="2000" baseline="-25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 // P</a:t>
            </a:r>
            <a:r>
              <a:rPr lang="en-US" sz="2000" baseline="-25000" dirty="0">
                <a:latin typeface="Calibri" panose="020F0502020204030204" pitchFamily="34" charset="0"/>
                <a:cs typeface="Calibri" panose="020F0502020204030204" pitchFamily="34" charset="0"/>
              </a:rPr>
              <a:t>2 </a:t>
            </a:r>
            <a:r>
              <a:rPr lang="en-US" sz="2000" dirty="0">
                <a:latin typeface="Calibri" panose="020F0502020204030204" pitchFamily="34" charset="0"/>
                <a:cs typeface="Calibri" panose="020F0502020204030204" pitchFamily="34" charset="0"/>
              </a:rPr>
              <a:t>// … // </a:t>
            </a:r>
            <a:r>
              <a:rPr lang="en-US" sz="2000" dirty="0" err="1">
                <a:latin typeface="Calibri" panose="020F0502020204030204" pitchFamily="34" charset="0"/>
                <a:cs typeface="Calibri" panose="020F0502020204030204" pitchFamily="34" charset="0"/>
              </a:rPr>
              <a:t>P</a:t>
            </a:r>
            <a:r>
              <a:rPr lang="en-US" sz="2000" baseline="-25000" dirty="0" err="1">
                <a:latin typeface="Calibri" panose="020F0502020204030204" pitchFamily="34" charset="0"/>
                <a:cs typeface="Calibri" panose="020F0502020204030204" pitchFamily="34" charset="0"/>
              </a:rPr>
              <a:t>n</a:t>
            </a:r>
            <a:r>
              <a:rPr lang="en-US" sz="2000" baseline="-25000" dirty="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P</a:t>
            </a:r>
            <a:r>
              <a:rPr lang="en-US" sz="2000" baseline="-25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 P</a:t>
            </a:r>
            <a:r>
              <a:rPr lang="en-US" sz="2000" baseline="-25000" dirty="0">
                <a:latin typeface="Calibri" panose="020F0502020204030204" pitchFamily="34" charset="0"/>
                <a:cs typeface="Calibri" panose="020F0502020204030204" pitchFamily="34" charset="0"/>
              </a:rPr>
              <a:t>2,</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 </a:t>
            </a:r>
            <a:r>
              <a:rPr lang="en-US" sz="2000" dirty="0" err="1" smtClean="0">
                <a:latin typeface="Calibri" panose="020F0502020204030204" pitchFamily="34" charset="0"/>
                <a:cs typeface="Calibri" panose="020F0502020204030204" pitchFamily="34" charset="0"/>
              </a:rPr>
              <a:t>P</a:t>
            </a:r>
            <a:r>
              <a:rPr lang="en-US" sz="2000" baseline="-25000" dirty="0" err="1" smtClean="0">
                <a:latin typeface="Calibri" panose="020F0502020204030204" pitchFamily="34" charset="0"/>
                <a:cs typeface="Calibri" panose="020F0502020204030204" pitchFamily="34" charset="0"/>
              </a:rPr>
              <a:t>n</a:t>
            </a:r>
            <a:r>
              <a:rPr lang="en-US" sz="2000" baseline="-25000" dirty="0" smtClean="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 }</a:t>
            </a:r>
            <a:endParaRPr lang="fr-FR" sz="2000" dirty="0">
              <a:latin typeface="Calibri" panose="020F0502020204030204" pitchFamily="34" charset="0"/>
              <a:cs typeface="Calibri" panose="020F0502020204030204" pitchFamily="34" charset="0"/>
            </a:endParaRPr>
          </a:p>
        </p:txBody>
      </p:sp>
      <p:sp>
        <p:nvSpPr>
          <p:cNvPr id="10" name="Rectangle 9"/>
          <p:cNvSpPr/>
          <p:nvPr/>
        </p:nvSpPr>
        <p:spPr>
          <a:xfrm>
            <a:off x="1331639" y="2852936"/>
            <a:ext cx="6000361" cy="400110"/>
          </a:xfrm>
          <a:prstGeom prst="rect">
            <a:avLst/>
          </a:prstGeom>
        </p:spPr>
        <p:txBody>
          <a:bodyPr wrap="none">
            <a:spAutoFit/>
          </a:bodyPr>
          <a:lstStyle/>
          <a:p>
            <a:r>
              <a:rPr lang="en-US" sz="2000" dirty="0">
                <a:latin typeface="Calibri" panose="020F0502020204030204" pitchFamily="34" charset="0"/>
                <a:cs typeface="Calibri" panose="020F0502020204030204" pitchFamily="34" charset="0"/>
                <a:sym typeface="Symbol" panose="05050102010706020507" pitchFamily="18" charset="2"/>
              </a:rPr>
              <a:t></a:t>
            </a:r>
            <a:r>
              <a:rPr lang="en-US" sz="2000" dirty="0">
                <a:latin typeface="Calibri" panose="020F0502020204030204" pitchFamily="34" charset="0"/>
                <a:cs typeface="Calibri" panose="020F0502020204030204" pitchFamily="34" charset="0"/>
              </a:rPr>
              <a:t>(([ | ]) </a:t>
            </a:r>
            <a:r>
              <a:rPr lang="en-US" sz="2000" dirty="0" smtClean="0">
                <a:latin typeface="Calibri" panose="020F0502020204030204" pitchFamily="34" charset="0"/>
                <a:cs typeface="Calibri" panose="020F0502020204030204" pitchFamily="34" charset="0"/>
              </a:rPr>
              <a:t>R</a:t>
            </a:r>
            <a:r>
              <a:rPr lang="en-US" sz="2000" baseline="-25000" dirty="0" smtClean="0">
                <a:latin typeface="Calibri" panose="020F0502020204030204" pitchFamily="34" charset="0"/>
                <a:cs typeface="Calibri" panose="020F0502020204030204" pitchFamily="34" charset="0"/>
              </a:rPr>
              <a:t>1</a:t>
            </a:r>
            <a:r>
              <a:rPr lang="el-GR" sz="2000" dirty="0" smtClean="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 R</a:t>
            </a:r>
            <a:r>
              <a:rPr lang="en-US" sz="2000" baseline="-25000" dirty="0" smtClean="0">
                <a:latin typeface="Calibri" panose="020F0502020204030204" pitchFamily="34" charset="0"/>
                <a:cs typeface="Calibri" panose="020F0502020204030204" pitchFamily="34" charset="0"/>
              </a:rPr>
              <a:t>2</a:t>
            </a:r>
            <a:r>
              <a:rPr lang="el-GR" sz="2000" dirty="0" smtClean="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 </a:t>
            </a:r>
            <a:r>
              <a:rPr lang="en-US" sz="2000" dirty="0" smtClean="0">
                <a:latin typeface="Calibri" panose="020F0502020204030204" pitchFamily="34" charset="0"/>
                <a:cs typeface="Calibri" panose="020F0502020204030204" pitchFamily="34" charset="0"/>
              </a:rPr>
              <a:t>])  := //</a:t>
            </a:r>
            <a:r>
              <a:rPr lang="en-US" sz="2000" baseline="-25000" dirty="0" smtClean="0">
                <a:latin typeface="Calibri" panose="020F0502020204030204" pitchFamily="34" charset="0"/>
                <a:cs typeface="Calibri" panose="020F0502020204030204" pitchFamily="34" charset="0"/>
              </a:rPr>
              <a:t>R</a:t>
            </a:r>
            <a:r>
              <a:rPr lang="en-US" baseline="-25000" dirty="0" smtClean="0">
                <a:latin typeface="Calibri" panose="020F0502020204030204" pitchFamily="34" charset="0"/>
                <a:cs typeface="Calibri" panose="020F0502020204030204" pitchFamily="34" charset="0"/>
              </a:rPr>
              <a:t>1</a:t>
            </a:r>
            <a:r>
              <a:rPr lang="en-US" sz="2000" baseline="-25000" dirty="0">
                <a:latin typeface="Calibri" panose="020F0502020204030204" pitchFamily="34" charset="0"/>
                <a:cs typeface="Calibri" panose="020F0502020204030204" pitchFamily="34" charset="0"/>
                <a:sym typeface="Symbol" panose="05050102010706020507" pitchFamily="18" charset="2"/>
              </a:rPr>
              <a:t></a:t>
            </a:r>
            <a:r>
              <a:rPr lang="en-US" sz="2000" baseline="-25000" dirty="0">
                <a:latin typeface="Calibri" panose="020F0502020204030204" pitchFamily="34" charset="0"/>
                <a:cs typeface="Calibri" panose="020F0502020204030204" pitchFamily="34" charset="0"/>
              </a:rPr>
              <a:t>, R2</a:t>
            </a:r>
            <a:r>
              <a:rPr lang="en-US" sz="2000" baseline="-25000" dirty="0">
                <a:latin typeface="Calibri" panose="020F0502020204030204" pitchFamily="34" charset="0"/>
                <a:cs typeface="Calibri" panose="020F0502020204030204" pitchFamily="34" charset="0"/>
                <a:sym typeface="Symbol" panose="05050102010706020507" pitchFamily="18" charset="2"/>
              </a:rPr>
              <a:t></a:t>
            </a:r>
            <a:r>
              <a:rPr lang="en-US" sz="2000" baseline="-25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 ]) </a:t>
            </a:r>
            <a:r>
              <a:rPr lang="en-US" sz="2000" dirty="0" smtClean="0">
                <a:latin typeface="Calibri" panose="020F0502020204030204" pitchFamily="34" charset="0"/>
                <a:cs typeface="Calibri" panose="020F0502020204030204" pitchFamily="34" charset="0"/>
              </a:rPr>
              <a:t>R</a:t>
            </a:r>
            <a:r>
              <a:rPr lang="en-US" sz="2000" baseline="-25000" dirty="0" smtClean="0">
                <a:latin typeface="Calibri" panose="020F0502020204030204" pitchFamily="34" charset="0"/>
                <a:cs typeface="Calibri" panose="020F0502020204030204" pitchFamily="34" charset="0"/>
              </a:rPr>
              <a:t>1</a:t>
            </a:r>
            <a:r>
              <a:rPr lang="en-US"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 R</a:t>
            </a:r>
            <a:r>
              <a:rPr lang="en-US" sz="2000" baseline="-25000" dirty="0" smtClean="0">
                <a:latin typeface="Calibri" panose="020F0502020204030204" pitchFamily="34" charset="0"/>
                <a:cs typeface="Calibri" panose="020F0502020204030204" pitchFamily="34" charset="0"/>
              </a:rPr>
              <a:t>2</a:t>
            </a:r>
            <a:r>
              <a:rPr lang="en-US"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 </a:t>
            </a:r>
            <a:r>
              <a:rPr lang="en-US" sz="2000" dirty="0" smtClean="0">
                <a:latin typeface="Calibri" panose="020F0502020204030204" pitchFamily="34" charset="0"/>
                <a:cs typeface="Calibri" panose="020F0502020204030204" pitchFamily="34" charset="0"/>
              </a:rPr>
              <a:t>]) </a:t>
            </a:r>
            <a:endParaRPr lang="fr-FR" sz="2000" dirty="0">
              <a:latin typeface="Calibri" panose="020F0502020204030204" pitchFamily="34" charset="0"/>
              <a:cs typeface="Calibri" panose="020F0502020204030204" pitchFamily="34" charset="0"/>
            </a:endParaRPr>
          </a:p>
        </p:txBody>
      </p:sp>
      <p:sp>
        <p:nvSpPr>
          <p:cNvPr id="48" name="ZoneTexte 47"/>
          <p:cNvSpPr txBox="1"/>
          <p:nvPr/>
        </p:nvSpPr>
        <p:spPr>
          <a:xfrm>
            <a:off x="125262" y="2228198"/>
            <a:ext cx="8551194" cy="553998"/>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a:t>Multiple time periods opened at all occurrences of </a:t>
            </a:r>
            <a:r>
              <a:rPr lang="en-US" dirty="0">
                <a:cs typeface="Calibri" panose="020F0502020204030204" pitchFamily="34" charset="0"/>
              </a:rPr>
              <a:t>R</a:t>
            </a:r>
            <a:r>
              <a:rPr lang="en-US" baseline="-25000" dirty="0">
                <a:cs typeface="Calibri" panose="020F0502020204030204" pitchFamily="34" charset="0"/>
              </a:rPr>
              <a:t>1</a:t>
            </a:r>
            <a:r>
              <a:rPr lang="el-GR" dirty="0">
                <a:sym typeface="Symbol" panose="05050102010706020507" pitchFamily="18" charset="2"/>
              </a:rPr>
              <a:t></a:t>
            </a:r>
            <a:r>
              <a:rPr lang="en-US" dirty="0"/>
              <a:t> and closed at all occurrences of </a:t>
            </a:r>
            <a:r>
              <a:rPr lang="en-US" dirty="0">
                <a:cs typeface="Calibri" panose="020F0502020204030204" pitchFamily="34" charset="0"/>
              </a:rPr>
              <a:t>R</a:t>
            </a:r>
            <a:r>
              <a:rPr lang="en-US" baseline="-25000" dirty="0">
                <a:cs typeface="Calibri" panose="020F0502020204030204" pitchFamily="34" charset="0"/>
              </a:rPr>
              <a:t>2</a:t>
            </a:r>
            <a:r>
              <a:rPr lang="el-GR" dirty="0">
                <a:cs typeface="Calibri" panose="020F0502020204030204" pitchFamily="34" charset="0"/>
                <a:sym typeface="Symbol" panose="05050102010706020507" pitchFamily="18" charset="2"/>
              </a:rPr>
              <a:t></a:t>
            </a:r>
            <a:r>
              <a:rPr lang="en-US" dirty="0">
                <a:cs typeface="Calibri" panose="020F0502020204030204" pitchFamily="34" charset="0"/>
              </a:rPr>
              <a:t> are denoted</a:t>
            </a:r>
            <a:endParaRPr lang="en-US" sz="1600" dirty="0" smtClean="0"/>
          </a:p>
        </p:txBody>
      </p:sp>
    </p:spTree>
    <p:extLst>
      <p:ext uri="{BB962C8B-B14F-4D97-AF65-F5344CB8AC3E}">
        <p14:creationId xmlns:p14="http://schemas.microsoft.com/office/powerpoint/2010/main" val="2566317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ZoneTexte 44"/>
          <p:cNvSpPr txBox="1"/>
          <p:nvPr/>
        </p:nvSpPr>
        <p:spPr>
          <a:xfrm>
            <a:off x="125262" y="1113922"/>
            <a:ext cx="8551194" cy="553998"/>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a:t>Multiple time periods </a:t>
            </a:r>
            <a:r>
              <a:rPr lang="en-US" dirty="0" smtClean="0"/>
              <a:t>for which a given time period open at </a:t>
            </a:r>
            <a:r>
              <a:rPr lang="en-US" dirty="0" smtClean="0">
                <a:cs typeface="Calibri" panose="020F0502020204030204" pitchFamily="34" charset="0"/>
              </a:rPr>
              <a:t>R</a:t>
            </a:r>
            <a:r>
              <a:rPr lang="el-GR" dirty="0" smtClean="0">
                <a:sym typeface="Symbol" panose="05050102010706020507" pitchFamily="18" charset="2"/>
              </a:rPr>
              <a:t></a:t>
            </a:r>
            <a:r>
              <a:rPr lang="en-US" dirty="0" smtClean="0"/>
              <a:t> is closed </a:t>
            </a:r>
            <a:r>
              <a:rPr lang="en-US" dirty="0"/>
              <a:t>at </a:t>
            </a:r>
            <a:r>
              <a:rPr lang="en-US" dirty="0" smtClean="0"/>
              <a:t>occurrence </a:t>
            </a:r>
            <a:r>
              <a:rPr lang="en-US" dirty="0"/>
              <a:t>of </a:t>
            </a:r>
            <a:r>
              <a:rPr lang="en-US" dirty="0" smtClean="0">
                <a:cs typeface="Calibri" panose="020F0502020204030204" pitchFamily="34" charset="0"/>
              </a:rPr>
              <a:t>R</a:t>
            </a:r>
            <a:r>
              <a:rPr lang="el-GR" dirty="0" smtClean="0">
                <a:cs typeface="Calibri" panose="020F0502020204030204" pitchFamily="34" charset="0"/>
                <a:sym typeface="Symbol" panose="05050102010706020507" pitchFamily="18" charset="2"/>
              </a:rPr>
              <a:t></a:t>
            </a:r>
            <a:r>
              <a:rPr lang="fr-FR" dirty="0" smtClean="0">
                <a:cs typeface="Calibri" panose="020F0502020204030204" pitchFamily="34" charset="0"/>
                <a:sym typeface="Symbol" panose="05050102010706020507" pitchFamily="18" charset="2"/>
              </a:rPr>
              <a:t> + duration</a:t>
            </a:r>
            <a:r>
              <a:rPr lang="en-US" dirty="0" smtClean="0">
                <a:cs typeface="Calibri" panose="020F0502020204030204" pitchFamily="34" charset="0"/>
              </a:rPr>
              <a:t> </a:t>
            </a:r>
            <a:r>
              <a:rPr lang="en-US" dirty="0">
                <a:cs typeface="Calibri" panose="020F0502020204030204" pitchFamily="34" charset="0"/>
              </a:rPr>
              <a:t>are denoted</a:t>
            </a:r>
            <a:endParaRPr lang="en-US" sz="1600" dirty="0"/>
          </a:p>
        </p:txBody>
      </p:sp>
      <p:sp>
        <p:nvSpPr>
          <p:cNvPr id="2" name="Titre 1"/>
          <p:cNvSpPr>
            <a:spLocks noGrp="1"/>
          </p:cNvSpPr>
          <p:nvPr>
            <p:ph type="title"/>
          </p:nvPr>
        </p:nvSpPr>
        <p:spPr/>
        <p:txBody>
          <a:bodyPr/>
          <a:lstStyle/>
          <a:p>
            <a:r>
              <a:rPr lang="en-US" dirty="0" smtClean="0"/>
              <a:t>Definition of MULTIPLE time periods in the continuous clock domain</a:t>
            </a:r>
            <a:endParaRPr lang="en-US" dirty="0"/>
          </a:p>
        </p:txBody>
      </p:sp>
      <p:sp>
        <p:nvSpPr>
          <p:cNvPr id="43" name="Rectangle 42"/>
          <p:cNvSpPr/>
          <p:nvPr/>
        </p:nvSpPr>
        <p:spPr>
          <a:xfrm>
            <a:off x="539552" y="1827904"/>
            <a:ext cx="6942093" cy="400110"/>
          </a:xfrm>
          <a:prstGeom prst="rect">
            <a:avLst/>
          </a:prstGeom>
        </p:spPr>
        <p:txBody>
          <a:bodyPr wrap="none">
            <a:spAutoFit/>
          </a:bodyPr>
          <a:lstStyle/>
          <a:p>
            <a:r>
              <a:rPr lang="en-US" sz="2000" dirty="0">
                <a:latin typeface="Calibri" panose="020F0502020204030204" pitchFamily="34" charset="0"/>
                <a:cs typeface="Calibri" panose="020F0502020204030204" pitchFamily="34" charset="0"/>
                <a:sym typeface="Symbol" panose="05050102010706020507" pitchFamily="18" charset="2"/>
              </a:rPr>
              <a:t></a:t>
            </a:r>
            <a:r>
              <a:rPr lang="en-US" sz="2000" dirty="0">
                <a:latin typeface="Calibri" panose="020F0502020204030204" pitchFamily="34" charset="0"/>
                <a:cs typeface="Calibri" panose="020F0502020204030204" pitchFamily="34" charset="0"/>
              </a:rPr>
              <a:t>(([ | ]) </a:t>
            </a:r>
            <a:r>
              <a:rPr lang="en-US" sz="2000" dirty="0" smtClean="0">
                <a:latin typeface="Calibri" panose="020F0502020204030204" pitchFamily="34" charset="0"/>
                <a:cs typeface="Calibri" panose="020F0502020204030204" pitchFamily="34" charset="0"/>
              </a:rPr>
              <a:t>R</a:t>
            </a:r>
            <a:r>
              <a:rPr lang="el-GR" sz="2000" dirty="0" smtClean="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 duration </a:t>
            </a:r>
            <a:r>
              <a:rPr lang="en-US" sz="2000" dirty="0">
                <a:latin typeface="Calibri" panose="020F0502020204030204" pitchFamily="34" charset="0"/>
                <a:cs typeface="Calibri" panose="020F0502020204030204" pitchFamily="34" charset="0"/>
              </a:rPr>
              <a:t>([ | </a:t>
            </a:r>
            <a:r>
              <a:rPr lang="en-US" sz="2000" dirty="0" smtClean="0">
                <a:latin typeface="Calibri" panose="020F0502020204030204" pitchFamily="34" charset="0"/>
                <a:cs typeface="Calibri" panose="020F0502020204030204" pitchFamily="34" charset="0"/>
              </a:rPr>
              <a:t>])  := //</a:t>
            </a:r>
            <a:r>
              <a:rPr lang="en-US" sz="2000" baseline="-25000" dirty="0" smtClean="0">
                <a:latin typeface="Calibri" panose="020F0502020204030204" pitchFamily="34" charset="0"/>
                <a:cs typeface="Calibri" panose="020F0502020204030204" pitchFamily="34" charset="0"/>
              </a:rPr>
              <a:t>R</a:t>
            </a:r>
            <a:r>
              <a:rPr lang="en-US" sz="2000" baseline="-25000" dirty="0" smtClean="0">
                <a:latin typeface="Calibri" panose="020F0502020204030204" pitchFamily="34" charset="0"/>
                <a:cs typeface="Calibri" panose="020F0502020204030204" pitchFamily="34" charset="0"/>
                <a:sym typeface="Symbol" panose="05050102010706020507" pitchFamily="18" charset="2"/>
              </a:rPr>
              <a:t></a:t>
            </a:r>
            <a:r>
              <a:rPr lang="en-US" sz="2000" baseline="-25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 ]) </a:t>
            </a:r>
            <a:r>
              <a:rPr lang="en-US" sz="2000" dirty="0" smtClean="0">
                <a:latin typeface="Calibri" panose="020F0502020204030204" pitchFamily="34" charset="0"/>
                <a:cs typeface="Calibri" panose="020F0502020204030204" pitchFamily="34" charset="0"/>
              </a:rPr>
              <a:t>R</a:t>
            </a:r>
            <a:r>
              <a:rPr lang="en-US"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R</a:t>
            </a:r>
            <a:r>
              <a:rPr lang="en-US" sz="2000" dirty="0" smtClean="0">
                <a:latin typeface="Calibri" panose="020F0502020204030204" pitchFamily="34" charset="0"/>
                <a:cs typeface="Calibri" panose="020F0502020204030204" pitchFamily="34" charset="0"/>
                <a:sym typeface="Symbol" panose="05050102010706020507" pitchFamily="18" charset="2"/>
              </a:rPr>
              <a:t> + duration </a:t>
            </a:r>
            <a:r>
              <a:rPr lang="en-US" sz="2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 </a:t>
            </a:r>
            <a:endParaRPr lang="fr-FR" sz="2000" dirty="0">
              <a:latin typeface="Calibri" panose="020F0502020204030204" pitchFamily="34" charset="0"/>
              <a:cs typeface="Calibri" panose="020F0502020204030204" pitchFamily="34" charset="0"/>
            </a:endParaRPr>
          </a:p>
        </p:txBody>
      </p:sp>
      <p:grpSp>
        <p:nvGrpSpPr>
          <p:cNvPr id="19" name="Groupe 18"/>
          <p:cNvGrpSpPr/>
          <p:nvPr/>
        </p:nvGrpSpPr>
        <p:grpSpPr>
          <a:xfrm>
            <a:off x="821670" y="3212976"/>
            <a:ext cx="7500659" cy="2919810"/>
            <a:chOff x="899592" y="2332619"/>
            <a:chExt cx="7500659" cy="2919810"/>
          </a:xfrm>
        </p:grpSpPr>
        <p:grpSp>
          <p:nvGrpSpPr>
            <p:cNvPr id="58" name="Groupe 57"/>
            <p:cNvGrpSpPr/>
            <p:nvPr/>
          </p:nvGrpSpPr>
          <p:grpSpPr>
            <a:xfrm>
              <a:off x="899592" y="2564904"/>
              <a:ext cx="7500659" cy="2687525"/>
              <a:chOff x="743749" y="2829707"/>
              <a:chExt cx="7500659" cy="2687525"/>
            </a:xfrm>
          </p:grpSpPr>
          <p:grpSp>
            <p:nvGrpSpPr>
              <p:cNvPr id="50" name="Groupe 49"/>
              <p:cNvGrpSpPr/>
              <p:nvPr/>
            </p:nvGrpSpPr>
            <p:grpSpPr>
              <a:xfrm>
                <a:off x="755576" y="2843644"/>
                <a:ext cx="7488832" cy="2232248"/>
                <a:chOff x="755576" y="3140968"/>
                <a:chExt cx="7488832" cy="2232248"/>
              </a:xfrm>
            </p:grpSpPr>
            <p:cxnSp>
              <p:nvCxnSpPr>
                <p:cNvPr id="11" name="Connecteur droit 10"/>
                <p:cNvCxnSpPr/>
                <p:nvPr/>
              </p:nvCxnSpPr>
              <p:spPr>
                <a:xfrm>
                  <a:off x="755576" y="537321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V="1">
                  <a:off x="1259632" y="50851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V="1">
                  <a:off x="2088967" y="50851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flipV="1">
                  <a:off x="3707904" y="50851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755576" y="3573016"/>
                  <a:ext cx="5040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1259632" y="3140968"/>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1259632" y="3140968"/>
                  <a:ext cx="127171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V="1">
                  <a:off x="2531347" y="3140968"/>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2531347" y="3573016"/>
                  <a:ext cx="56410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755576" y="4509120"/>
                  <a:ext cx="12956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flipV="1">
                  <a:off x="2051195" y="4077072"/>
                  <a:ext cx="0" cy="420433"/>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a:off x="2051195" y="4077072"/>
                  <a:ext cx="41049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flipV="1">
                  <a:off x="6156176" y="4077073"/>
                  <a:ext cx="0" cy="432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6156176" y="4509120"/>
                  <a:ext cx="20162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necteur droit 38"/>
                <p:cNvCxnSpPr/>
                <p:nvPr/>
              </p:nvCxnSpPr>
              <p:spPr>
                <a:xfrm>
                  <a:off x="755576" y="5013176"/>
                  <a:ext cx="29523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V="1">
                  <a:off x="3707904" y="4581128"/>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a:off x="3707904" y="4581128"/>
                  <a:ext cx="200439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V="1">
                  <a:off x="5712301" y="4581129"/>
                  <a:ext cx="0" cy="432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a:off x="5712301" y="5013176"/>
                  <a:ext cx="2460099" cy="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6" name="Groupe 55"/>
              <p:cNvGrpSpPr/>
              <p:nvPr/>
            </p:nvGrpSpPr>
            <p:grpSpPr>
              <a:xfrm>
                <a:off x="743749" y="2829707"/>
                <a:ext cx="3149462" cy="2687525"/>
                <a:chOff x="743749" y="3127031"/>
                <a:chExt cx="3149462" cy="2687525"/>
              </a:xfrm>
            </p:grpSpPr>
            <p:sp>
              <p:nvSpPr>
                <p:cNvPr id="52" name="Rectangle 51"/>
                <p:cNvSpPr/>
                <p:nvPr/>
              </p:nvSpPr>
              <p:spPr>
                <a:xfrm>
                  <a:off x="995777" y="5445224"/>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3" name="Rectangle 52"/>
                <p:cNvSpPr/>
                <p:nvPr/>
              </p:nvSpPr>
              <p:spPr>
                <a:xfrm>
                  <a:off x="1823869" y="5445224"/>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4" name="Rectangle 53"/>
                <p:cNvSpPr/>
                <p:nvPr/>
              </p:nvSpPr>
              <p:spPr>
                <a:xfrm>
                  <a:off x="3444049" y="5445224"/>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9" name="Rectangle 58"/>
                <p:cNvSpPr/>
                <p:nvPr/>
              </p:nvSpPr>
              <p:spPr>
                <a:xfrm>
                  <a:off x="743749" y="3127031"/>
                  <a:ext cx="381836" cy="369332"/>
                </a:xfrm>
                <a:prstGeom prst="rect">
                  <a:avLst/>
                </a:prstGeom>
              </p:spPr>
              <p:txBody>
                <a:bodyPr wrap="none">
                  <a:spAutoFit/>
                </a:bodyPr>
                <a:lstStyle/>
                <a:p>
                  <a:r>
                    <a:rPr lang="fr-FR" dirty="0">
                      <a:latin typeface="Calibri" panose="020F0502020204030204" pitchFamily="34" charset="0"/>
                    </a:rPr>
                    <a:t>P</a:t>
                  </a:r>
                  <a:r>
                    <a:rPr lang="fr-FR" baseline="-25000" dirty="0" smtClean="0">
                      <a:latin typeface="Calibri" panose="020F0502020204030204" pitchFamily="34" charset="0"/>
                    </a:rPr>
                    <a:t>1</a:t>
                  </a:r>
                  <a:endParaRPr lang="fr-FR" dirty="0"/>
                </a:p>
              </p:txBody>
            </p:sp>
            <p:sp>
              <p:nvSpPr>
                <p:cNvPr id="60" name="Rectangle 59"/>
                <p:cNvSpPr/>
                <p:nvPr/>
              </p:nvSpPr>
              <p:spPr>
                <a:xfrm>
                  <a:off x="755576" y="4096815"/>
                  <a:ext cx="381836" cy="369332"/>
                </a:xfrm>
                <a:prstGeom prst="rect">
                  <a:avLst/>
                </a:prstGeom>
              </p:spPr>
              <p:txBody>
                <a:bodyPr wrap="none">
                  <a:spAutoFit/>
                </a:bodyPr>
                <a:lstStyle/>
                <a:p>
                  <a:r>
                    <a:rPr lang="fr-FR" dirty="0" smtClean="0">
                      <a:latin typeface="Calibri" panose="020F0502020204030204" pitchFamily="34" charset="0"/>
                    </a:rPr>
                    <a:t>P</a:t>
                  </a:r>
                  <a:r>
                    <a:rPr lang="fr-FR" baseline="-25000" dirty="0">
                      <a:latin typeface="Calibri" panose="020F0502020204030204" pitchFamily="34" charset="0"/>
                    </a:rPr>
                    <a:t>2</a:t>
                  </a:r>
                  <a:endParaRPr lang="fr-FR" dirty="0"/>
                </a:p>
              </p:txBody>
            </p:sp>
            <p:sp>
              <p:nvSpPr>
                <p:cNvPr id="61" name="Rectangle 60"/>
                <p:cNvSpPr/>
                <p:nvPr/>
              </p:nvSpPr>
              <p:spPr>
                <a:xfrm>
                  <a:off x="767403" y="4634551"/>
                  <a:ext cx="381836" cy="369332"/>
                </a:xfrm>
                <a:prstGeom prst="rect">
                  <a:avLst/>
                </a:prstGeom>
              </p:spPr>
              <p:txBody>
                <a:bodyPr wrap="none">
                  <a:spAutoFit/>
                </a:bodyPr>
                <a:lstStyle/>
                <a:p>
                  <a:r>
                    <a:rPr lang="fr-FR" dirty="0" smtClean="0">
                      <a:latin typeface="Calibri" panose="020F0502020204030204" pitchFamily="34" charset="0"/>
                    </a:rPr>
                    <a:t>P</a:t>
                  </a:r>
                  <a:r>
                    <a:rPr lang="fr-FR" baseline="-25000" dirty="0" smtClean="0">
                      <a:latin typeface="Calibri" panose="020F0502020204030204" pitchFamily="34" charset="0"/>
                    </a:rPr>
                    <a:t>3</a:t>
                  </a:r>
                  <a:endParaRPr lang="fr-FR" dirty="0"/>
                </a:p>
              </p:txBody>
            </p:sp>
          </p:grpSp>
        </p:grpSp>
        <p:sp>
          <p:nvSpPr>
            <p:cNvPr id="18" name="ZoneTexte 17"/>
            <p:cNvSpPr txBox="1"/>
            <p:nvPr/>
          </p:nvSpPr>
          <p:spPr>
            <a:xfrm>
              <a:off x="1281428" y="2332619"/>
              <a:ext cx="1052673" cy="246221"/>
            </a:xfrm>
            <a:prstGeom prst="rect">
              <a:avLst/>
            </a:prstGeom>
            <a:noFill/>
          </p:spPr>
          <p:txBody>
            <a:bodyPr wrap="square" lIns="36000" tIns="0" rIns="36000" bIns="0" rtlCol="0">
              <a:spAutoFit/>
            </a:bodyPr>
            <a:lstStyle/>
            <a:p>
              <a:pPr algn="ctr"/>
              <a:r>
                <a:rPr lang="fr-FR" sz="1600" dirty="0" smtClean="0">
                  <a:solidFill>
                    <a:schemeClr val="accent1"/>
                  </a:solidFill>
                </a:rPr>
                <a:t>duration</a:t>
              </a:r>
            </a:p>
          </p:txBody>
        </p:sp>
        <p:sp>
          <p:nvSpPr>
            <p:cNvPr id="51" name="ZoneTexte 50"/>
            <p:cNvSpPr txBox="1"/>
            <p:nvPr/>
          </p:nvSpPr>
          <p:spPr>
            <a:xfrm>
              <a:off x="3718762" y="3751874"/>
              <a:ext cx="1052673" cy="246221"/>
            </a:xfrm>
            <a:prstGeom prst="rect">
              <a:avLst/>
            </a:prstGeom>
            <a:noFill/>
          </p:spPr>
          <p:txBody>
            <a:bodyPr wrap="square" lIns="36000" tIns="0" rIns="36000" bIns="0" rtlCol="0">
              <a:spAutoFit/>
            </a:bodyPr>
            <a:lstStyle/>
            <a:p>
              <a:pPr algn="ctr"/>
              <a:r>
                <a:rPr lang="fr-FR" sz="1600" dirty="0" smtClean="0">
                  <a:solidFill>
                    <a:schemeClr val="accent1"/>
                  </a:solidFill>
                </a:rPr>
                <a:t>duration</a:t>
              </a:r>
            </a:p>
          </p:txBody>
        </p:sp>
        <p:sp>
          <p:nvSpPr>
            <p:cNvPr id="57" name="ZoneTexte 56"/>
            <p:cNvSpPr txBox="1"/>
            <p:nvPr/>
          </p:nvSpPr>
          <p:spPr>
            <a:xfrm>
              <a:off x="2051332" y="3247237"/>
              <a:ext cx="1052673" cy="246221"/>
            </a:xfrm>
            <a:prstGeom prst="rect">
              <a:avLst/>
            </a:prstGeom>
            <a:noFill/>
          </p:spPr>
          <p:txBody>
            <a:bodyPr wrap="square" lIns="36000" tIns="0" rIns="36000" bIns="0" rtlCol="0">
              <a:spAutoFit/>
            </a:bodyPr>
            <a:lstStyle/>
            <a:p>
              <a:pPr algn="ctr"/>
              <a:r>
                <a:rPr lang="fr-FR" sz="1600" dirty="0" smtClean="0">
                  <a:solidFill>
                    <a:schemeClr val="accent1"/>
                  </a:solidFill>
                </a:rPr>
                <a:t>duration</a:t>
              </a:r>
            </a:p>
          </p:txBody>
        </p:sp>
      </p:grpSp>
      <mc:AlternateContent xmlns:mc="http://schemas.openxmlformats.org/markup-compatibility/2006" xmlns:a14="http://schemas.microsoft.com/office/drawing/2010/main">
        <mc:Choice Requires="a14">
          <p:sp>
            <p:nvSpPr>
              <p:cNvPr id="21" name="ZoneTexte 20"/>
              <p:cNvSpPr txBox="1"/>
              <p:nvPr/>
            </p:nvSpPr>
            <p:spPr>
              <a:xfrm>
                <a:off x="395288" y="2497358"/>
                <a:ext cx="8209226" cy="492443"/>
              </a:xfrm>
              <a:prstGeom prst="rect">
                <a:avLst/>
              </a:prstGeom>
              <a:noFill/>
            </p:spPr>
            <p:txBody>
              <a:bodyPr wrap="square" lIns="36000" tIns="0" rIns="36000" bIns="0" rtlCol="0">
                <a:spAutoFit/>
              </a:bodyPr>
              <a:lstStyle/>
              <a:p>
                <a:r>
                  <a:rPr lang="fr-FR" sz="1600" dirty="0" smtClean="0"/>
                  <a:t>The value of duration </a:t>
                </a:r>
                <a:r>
                  <a:rPr lang="en-US" sz="1600" dirty="0" smtClean="0"/>
                  <a:t>is taken </a:t>
                </a:r>
                <a:r>
                  <a:rPr lang="fr-FR" sz="1600" dirty="0" smtClean="0"/>
                  <a:t>at the instant of occurrence of</a:t>
                </a:r>
                <a:r>
                  <a:rPr lang="en-US" sz="1600" dirty="0">
                    <a:latin typeface="Calibri" panose="020F0502020204030204" pitchFamily="34" charset="0"/>
                    <a:cs typeface="Calibri" panose="020F0502020204030204" pitchFamily="34" charset="0"/>
                  </a:rPr>
                  <a:t> R</a:t>
                </a:r>
                <a:r>
                  <a:rPr lang="en-US" sz="1600" dirty="0" smtClean="0">
                    <a:latin typeface="Calibri" panose="020F0502020204030204" pitchFamily="34" charset="0"/>
                    <a:cs typeface="Calibri" panose="020F0502020204030204" pitchFamily="34" charset="0"/>
                    <a:sym typeface="Symbol" panose="05050102010706020507" pitchFamily="18" charset="2"/>
                  </a:rPr>
                  <a:t>: duration := duration(</a:t>
                </a:r>
                <a:r>
                  <a:rPr lang="en-US" sz="1600" dirty="0">
                    <a:latin typeface="Calibri" panose="020F0502020204030204" pitchFamily="34" charset="0"/>
                    <a:cs typeface="Calibri" panose="020F0502020204030204" pitchFamily="34" charset="0"/>
                  </a:rPr>
                  <a:t>R</a:t>
                </a:r>
                <a:r>
                  <a:rPr lang="en-US" sz="1600" dirty="0">
                    <a:latin typeface="Calibri" panose="020F0502020204030204" pitchFamily="34" charset="0"/>
                    <a:cs typeface="Calibri" panose="020F0502020204030204" pitchFamily="34" charset="0"/>
                    <a:sym typeface="Symbol" panose="05050102010706020507" pitchFamily="18" charset="2"/>
                  </a:rPr>
                  <a:t></a:t>
                </a:r>
                <a:r>
                  <a:rPr lang="en-US" sz="1600" dirty="0" smtClean="0">
                    <a:latin typeface="Calibri" panose="020F0502020204030204" pitchFamily="34" charset="0"/>
                    <a:cs typeface="Calibri" panose="020F0502020204030204" pitchFamily="34" charset="0"/>
                    <a:sym typeface="Symbol" panose="05050102010706020507" pitchFamily="18" charset="2"/>
                  </a:rPr>
                  <a:t>).</a:t>
                </a:r>
              </a:p>
              <a:p>
                <a:r>
                  <a:rPr lang="en-US" sz="1600" dirty="0" smtClean="0">
                    <a:latin typeface="Calibri" panose="020F0502020204030204" pitchFamily="34" charset="0"/>
                    <a:cs typeface="Calibri" panose="020F0502020204030204" pitchFamily="34" charset="0"/>
                    <a:sym typeface="Symbol" panose="05050102010706020507" pitchFamily="18" charset="2"/>
                  </a:rPr>
                  <a:t>duration </a:t>
                </a:r>
                <a:r>
                  <a:rPr lang="en-US" sz="1600" dirty="0">
                    <a:sym typeface="Symbol" panose="05050102010706020507" pitchFamily="18" charset="2"/>
                  </a:rPr>
                  <a:t> </a:t>
                </a:r>
                <a14:m>
                  <m:oMath xmlns:m="http://schemas.openxmlformats.org/officeDocument/2006/math">
                    <m:r>
                      <a:rPr lang="en-US" sz="1600" i="1">
                        <a:latin typeface="Cambria Math" panose="02040503050406030204" pitchFamily="18" charset="0"/>
                        <a:ea typeface="Cambria Math" panose="02040503050406030204" pitchFamily="18" charset="0"/>
                        <a:sym typeface="Symbol" panose="05050102010706020507" pitchFamily="18" charset="2"/>
                      </a:rPr>
                      <m:t>ℝ</m:t>
                    </m:r>
                  </m:oMath>
                </a14:m>
                <a:r>
                  <a:rPr lang="en-US" sz="1600" dirty="0" smtClean="0">
                    <a:latin typeface="Calibri" panose="020F0502020204030204" pitchFamily="34" charset="0"/>
                    <a:cs typeface="Calibri" panose="020F0502020204030204" pitchFamily="34" charset="0"/>
                    <a:sym typeface="Symbol" panose="05050102010706020507" pitchFamily="18" charset="2"/>
                  </a:rPr>
                  <a:t> </a:t>
                </a:r>
                <a:r>
                  <a:rPr lang="fr-FR" sz="1600" dirty="0" smtClean="0"/>
                  <a:t> </a:t>
                </a:r>
              </a:p>
            </p:txBody>
          </p:sp>
        </mc:Choice>
        <mc:Fallback xmlns="">
          <p:sp>
            <p:nvSpPr>
              <p:cNvPr id="21" name="ZoneTexte 20"/>
              <p:cNvSpPr txBox="1">
                <a:spLocks noRot="1" noChangeAspect="1" noMove="1" noResize="1" noEditPoints="1" noAdjustHandles="1" noChangeArrowheads="1" noChangeShapeType="1" noTextEdit="1"/>
              </p:cNvSpPr>
              <p:nvPr/>
            </p:nvSpPr>
            <p:spPr>
              <a:xfrm>
                <a:off x="395288" y="2497358"/>
                <a:ext cx="8209226" cy="492443"/>
              </a:xfrm>
              <a:prstGeom prst="rect">
                <a:avLst/>
              </a:prstGeom>
              <a:blipFill rotWithShape="0">
                <a:blip r:embed="rId3"/>
                <a:stretch>
                  <a:fillRect l="-1114" t="-15000" b="-26250"/>
                </a:stretch>
              </a:blipFill>
            </p:spPr>
            <p:txBody>
              <a:bodyPr/>
              <a:lstStyle/>
              <a:p>
                <a:r>
                  <a:rPr lang="fr-FR">
                    <a:noFill/>
                  </a:rPr>
                  <a:t> </a:t>
                </a:r>
              </a:p>
            </p:txBody>
          </p:sp>
        </mc:Fallback>
      </mc:AlternateContent>
    </p:spTree>
    <p:extLst>
      <p:ext uri="{BB962C8B-B14F-4D97-AF65-F5344CB8AC3E}">
        <p14:creationId xmlns:p14="http://schemas.microsoft.com/office/powerpoint/2010/main" val="26995349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ZoneTexte 44"/>
          <p:cNvSpPr txBox="1"/>
          <p:nvPr/>
        </p:nvSpPr>
        <p:spPr>
          <a:xfrm>
            <a:off x="125262" y="1113922"/>
            <a:ext cx="8551194" cy="553998"/>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a:t>Multiple time periods </a:t>
            </a:r>
            <a:r>
              <a:rPr lang="en-US" dirty="0" smtClean="0"/>
              <a:t>for which a given time period open at </a:t>
            </a:r>
            <a:r>
              <a:rPr lang="en-US" dirty="0" smtClean="0">
                <a:cs typeface="Calibri" panose="020F0502020204030204" pitchFamily="34" charset="0"/>
              </a:rPr>
              <a:t>R</a:t>
            </a:r>
            <a:r>
              <a:rPr lang="el-GR" dirty="0" smtClean="0">
                <a:sym typeface="Symbol" panose="05050102010706020507" pitchFamily="18" charset="2"/>
              </a:rPr>
              <a:t></a:t>
            </a:r>
            <a:r>
              <a:rPr lang="en-US" dirty="0" smtClean="0"/>
              <a:t> is closed </a:t>
            </a:r>
            <a:r>
              <a:rPr lang="en-US" dirty="0"/>
              <a:t>at </a:t>
            </a:r>
            <a:r>
              <a:rPr lang="en-US" dirty="0" smtClean="0"/>
              <a:t>occurrence </a:t>
            </a:r>
            <a:r>
              <a:rPr lang="en-US" dirty="0"/>
              <a:t>of </a:t>
            </a:r>
            <a:r>
              <a:rPr lang="en-US" dirty="0" smtClean="0">
                <a:cs typeface="Calibri" panose="020F0502020204030204" pitchFamily="34" charset="0"/>
              </a:rPr>
              <a:t>R</a:t>
            </a:r>
            <a:r>
              <a:rPr lang="el-GR" dirty="0" smtClean="0">
                <a:cs typeface="Calibri" panose="020F0502020204030204" pitchFamily="34" charset="0"/>
                <a:sym typeface="Symbol" panose="05050102010706020507" pitchFamily="18" charset="2"/>
              </a:rPr>
              <a:t></a:t>
            </a:r>
            <a:r>
              <a:rPr lang="fr-FR" dirty="0" smtClean="0">
                <a:cs typeface="Calibri" panose="020F0502020204030204" pitchFamily="34" charset="0"/>
                <a:sym typeface="Symbol" panose="05050102010706020507" pitchFamily="18" charset="2"/>
              </a:rPr>
              <a:t> + duration</a:t>
            </a:r>
            <a:r>
              <a:rPr lang="en-US" dirty="0" smtClean="0">
                <a:cs typeface="Calibri" panose="020F0502020204030204" pitchFamily="34" charset="0"/>
              </a:rPr>
              <a:t> in the discrete clock domain </a:t>
            </a:r>
            <a:r>
              <a:rPr lang="en-US" dirty="0" smtClean="0">
                <a:sym typeface="Symbol" panose="05050102010706020507" pitchFamily="18" charset="2"/>
              </a:rPr>
              <a:t> </a:t>
            </a:r>
            <a:r>
              <a:rPr lang="en-US" sz="1600" dirty="0" smtClean="0">
                <a:cs typeface="Calibri" panose="020F0502020204030204" pitchFamily="34" charset="0"/>
              </a:rPr>
              <a:t>are </a:t>
            </a:r>
            <a:r>
              <a:rPr lang="en-US" sz="1600" dirty="0">
                <a:cs typeface="Calibri" panose="020F0502020204030204" pitchFamily="34" charset="0"/>
              </a:rPr>
              <a:t>denoted </a:t>
            </a:r>
            <a:endParaRPr lang="en-US" sz="1600" dirty="0"/>
          </a:p>
        </p:txBody>
      </p:sp>
      <p:sp>
        <p:nvSpPr>
          <p:cNvPr id="2" name="Titre 1"/>
          <p:cNvSpPr>
            <a:spLocks noGrp="1"/>
          </p:cNvSpPr>
          <p:nvPr>
            <p:ph type="title"/>
          </p:nvPr>
        </p:nvSpPr>
        <p:spPr/>
        <p:txBody>
          <a:bodyPr/>
          <a:lstStyle/>
          <a:p>
            <a:r>
              <a:rPr lang="en-US" dirty="0" smtClean="0"/>
              <a:t>Definition of MULTIPLE time periods in A discrete clock domain</a:t>
            </a:r>
            <a:endParaRPr lang="en-US" dirty="0"/>
          </a:p>
        </p:txBody>
      </p:sp>
      <p:sp>
        <p:nvSpPr>
          <p:cNvPr id="43" name="Rectangle 42"/>
          <p:cNvSpPr/>
          <p:nvPr/>
        </p:nvSpPr>
        <p:spPr>
          <a:xfrm>
            <a:off x="539552" y="1827904"/>
            <a:ext cx="7895879" cy="400110"/>
          </a:xfrm>
          <a:prstGeom prst="rect">
            <a:avLst/>
          </a:prstGeom>
        </p:spPr>
        <p:txBody>
          <a:bodyPr wrap="none">
            <a:spAutoFit/>
          </a:bodyPr>
          <a:lstStyle/>
          <a:p>
            <a:r>
              <a:rPr lang="en-US" sz="2000" dirty="0">
                <a:latin typeface="Calibri" panose="020F0502020204030204" pitchFamily="34" charset="0"/>
                <a:cs typeface="Calibri" panose="020F0502020204030204" pitchFamily="34" charset="0"/>
                <a:sym typeface="Symbol" panose="05050102010706020507" pitchFamily="18" charset="2"/>
              </a:rPr>
              <a:t></a:t>
            </a:r>
            <a:r>
              <a:rPr lang="en-US" sz="2000" dirty="0">
                <a:latin typeface="Calibri" panose="020F0502020204030204" pitchFamily="34" charset="0"/>
                <a:cs typeface="Calibri" panose="020F0502020204030204" pitchFamily="34" charset="0"/>
              </a:rPr>
              <a:t>(([ | ]) </a:t>
            </a:r>
            <a:r>
              <a:rPr lang="en-US" sz="2000" dirty="0" smtClean="0">
                <a:latin typeface="Calibri" panose="020F0502020204030204" pitchFamily="34" charset="0"/>
                <a:cs typeface="Calibri" panose="020F0502020204030204" pitchFamily="34" charset="0"/>
              </a:rPr>
              <a:t>R</a:t>
            </a:r>
            <a:r>
              <a:rPr lang="el-GR" sz="2000" dirty="0" smtClean="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a:t>
            </a:r>
            <a:r>
              <a:rPr lang="en-US" sz="2000" dirty="0" smtClean="0">
                <a:sym typeface="Symbol" panose="05050102010706020507" pitchFamily="18" charset="2"/>
              </a:rPr>
              <a:t></a:t>
            </a:r>
            <a:r>
              <a:rPr lang="en-US" sz="2000" dirty="0" smtClean="0">
                <a:latin typeface="Calibri" panose="020F0502020204030204" pitchFamily="34" charset="0"/>
                <a:cs typeface="Calibri" panose="020F0502020204030204" pitchFamily="34" charset="0"/>
              </a:rPr>
              <a:t>, duration </a:t>
            </a:r>
            <a:r>
              <a:rPr lang="en-US" sz="2000" dirty="0">
                <a:latin typeface="Calibri" panose="020F0502020204030204" pitchFamily="34" charset="0"/>
                <a:cs typeface="Calibri" panose="020F0502020204030204" pitchFamily="34" charset="0"/>
              </a:rPr>
              <a:t>([ | </a:t>
            </a:r>
            <a:r>
              <a:rPr lang="en-US" sz="2000" dirty="0" smtClean="0">
                <a:latin typeface="Calibri" panose="020F0502020204030204" pitchFamily="34" charset="0"/>
                <a:cs typeface="Calibri" panose="020F0502020204030204" pitchFamily="34" charset="0"/>
              </a:rPr>
              <a:t>])  := //</a:t>
            </a:r>
            <a:r>
              <a:rPr lang="en-US" sz="2000" baseline="-25000" dirty="0" smtClean="0">
                <a:latin typeface="Calibri" panose="020F0502020204030204" pitchFamily="34" charset="0"/>
                <a:cs typeface="Calibri" panose="020F0502020204030204" pitchFamily="34" charset="0"/>
              </a:rPr>
              <a:t>R</a:t>
            </a:r>
            <a:r>
              <a:rPr lang="en-US" sz="2000" baseline="-25000" dirty="0" smtClean="0">
                <a:latin typeface="Calibri" panose="020F0502020204030204" pitchFamily="34" charset="0"/>
                <a:cs typeface="Calibri" panose="020F0502020204030204" pitchFamily="34" charset="0"/>
                <a:sym typeface="Symbol" panose="05050102010706020507" pitchFamily="18" charset="2"/>
              </a:rPr>
              <a:t></a:t>
            </a:r>
            <a:r>
              <a:rPr lang="en-US" sz="2000" baseline="-25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 ]) </a:t>
            </a:r>
            <a:r>
              <a:rPr lang="en-US" sz="2000" dirty="0" smtClean="0">
                <a:latin typeface="Calibri" panose="020F0502020204030204" pitchFamily="34" charset="0"/>
                <a:cs typeface="Calibri" panose="020F0502020204030204" pitchFamily="34" charset="0"/>
              </a:rPr>
              <a:t>R</a:t>
            </a:r>
            <a:r>
              <a:rPr lang="en-US"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a:t>
            </a:r>
            <a:r>
              <a:rPr lang="en-US" sz="2000" dirty="0">
                <a:sym typeface="Symbol" panose="05050102010706020507" pitchFamily="18" charset="2"/>
              </a:rPr>
              <a:t></a:t>
            </a:r>
            <a:r>
              <a:rPr lang="en-US" sz="2000" dirty="0" smtClean="0">
                <a:latin typeface="Calibri" panose="020F0502020204030204" pitchFamily="34" charset="0"/>
                <a:cs typeface="Calibri" panose="020F0502020204030204" pitchFamily="34" charset="0"/>
              </a:rPr>
              <a:t>, R</a:t>
            </a:r>
            <a:r>
              <a:rPr lang="en-US"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a:t>
            </a:r>
            <a:r>
              <a:rPr lang="en-US" sz="2000" dirty="0" smtClean="0">
                <a:sym typeface="Symbol" panose="05050102010706020507" pitchFamily="18" charset="2"/>
              </a:rPr>
              <a:t></a:t>
            </a:r>
            <a:r>
              <a:rPr lang="en-US" sz="2000" dirty="0" smtClean="0">
                <a:latin typeface="Calibri" panose="020F0502020204030204" pitchFamily="34" charset="0"/>
                <a:cs typeface="Calibri" panose="020F0502020204030204" pitchFamily="34" charset="0"/>
                <a:sym typeface="Symbol" panose="05050102010706020507" pitchFamily="18" charset="2"/>
              </a:rPr>
              <a:t> + duration </a:t>
            </a:r>
            <a:r>
              <a:rPr lang="en-US" sz="2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rPr>
              <a:t>| </a:t>
            </a:r>
            <a:r>
              <a:rPr lang="en-US" sz="2000" dirty="0" smtClean="0">
                <a:latin typeface="Calibri" panose="020F0502020204030204" pitchFamily="34" charset="0"/>
                <a:cs typeface="Calibri" panose="020F0502020204030204" pitchFamily="34" charset="0"/>
              </a:rPr>
              <a:t>]) </a:t>
            </a:r>
            <a:endParaRPr lang="fr-FR" sz="2000"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1" name="ZoneTexte 20"/>
              <p:cNvSpPr txBox="1"/>
              <p:nvPr/>
            </p:nvSpPr>
            <p:spPr>
              <a:xfrm>
                <a:off x="395288" y="2497358"/>
                <a:ext cx="8497192" cy="492443"/>
              </a:xfrm>
              <a:prstGeom prst="rect">
                <a:avLst/>
              </a:prstGeom>
              <a:noFill/>
            </p:spPr>
            <p:txBody>
              <a:bodyPr wrap="square" lIns="36000" tIns="0" rIns="36000" bIns="0" rtlCol="0">
                <a:spAutoFit/>
              </a:bodyPr>
              <a:lstStyle/>
              <a:p>
                <a:r>
                  <a:rPr lang="fr-FR" sz="1600" dirty="0" smtClean="0"/>
                  <a:t>The value of duration </a:t>
                </a:r>
                <a:r>
                  <a:rPr lang="en-US" sz="1600" dirty="0" smtClean="0"/>
                  <a:t>is taken </a:t>
                </a:r>
                <a:r>
                  <a:rPr lang="fr-FR" sz="1600" dirty="0" smtClean="0"/>
                  <a:t>at the instant of occurrence of</a:t>
                </a:r>
                <a:r>
                  <a:rPr lang="en-US" sz="1600" dirty="0">
                    <a:latin typeface="Calibri" panose="020F0502020204030204" pitchFamily="34" charset="0"/>
                    <a:cs typeface="Calibri" panose="020F0502020204030204" pitchFamily="34" charset="0"/>
                  </a:rPr>
                  <a:t> R</a:t>
                </a:r>
                <a:r>
                  <a:rPr lang="en-US" sz="1600" dirty="0" smtClean="0">
                    <a:latin typeface="Calibri" panose="020F0502020204030204" pitchFamily="34" charset="0"/>
                    <a:cs typeface="Calibri" panose="020F0502020204030204" pitchFamily="34" charset="0"/>
                    <a:sym typeface="Symbol" panose="05050102010706020507" pitchFamily="18" charset="2"/>
                  </a:rPr>
                  <a:t></a:t>
                </a:r>
                <a:r>
                  <a:rPr lang="en-US" sz="1600" dirty="0">
                    <a:latin typeface="Calibri" panose="020F0502020204030204" pitchFamily="34" charset="0"/>
                    <a:cs typeface="Calibri" panose="020F0502020204030204" pitchFamily="34" charset="0"/>
                  </a:rPr>
                  <a:t> /</a:t>
                </a:r>
                <a:r>
                  <a:rPr lang="en-US" sz="1600" dirty="0">
                    <a:sym typeface="Symbol" panose="05050102010706020507" pitchFamily="18" charset="2"/>
                  </a:rPr>
                  <a:t> </a:t>
                </a:r>
                <a:r>
                  <a:rPr lang="en-US" sz="1600" dirty="0" smtClean="0">
                    <a:latin typeface="Calibri" panose="020F0502020204030204" pitchFamily="34" charset="0"/>
                    <a:cs typeface="Calibri" panose="020F0502020204030204" pitchFamily="34" charset="0"/>
                    <a:sym typeface="Symbol" panose="05050102010706020507" pitchFamily="18" charset="2"/>
                  </a:rPr>
                  <a:t>: duration := duration(</a:t>
                </a:r>
                <a:r>
                  <a:rPr lang="en-US" sz="1600" dirty="0">
                    <a:latin typeface="Calibri" panose="020F0502020204030204" pitchFamily="34" charset="0"/>
                    <a:cs typeface="Calibri" panose="020F0502020204030204" pitchFamily="34" charset="0"/>
                  </a:rPr>
                  <a:t>R</a:t>
                </a:r>
                <a:r>
                  <a:rPr lang="en-US" sz="1600" dirty="0" smtClean="0">
                    <a:latin typeface="Calibri" panose="020F0502020204030204" pitchFamily="34" charset="0"/>
                    <a:cs typeface="Calibri" panose="020F0502020204030204" pitchFamily="34" charset="0"/>
                    <a:sym typeface="Symbol" panose="05050102010706020507" pitchFamily="18" charset="2"/>
                  </a:rPr>
                  <a:t></a:t>
                </a:r>
                <a:r>
                  <a:rPr lang="en-US" sz="1600" dirty="0">
                    <a:latin typeface="Calibri" panose="020F0502020204030204" pitchFamily="34" charset="0"/>
                    <a:cs typeface="Calibri" panose="020F0502020204030204" pitchFamily="34" charset="0"/>
                  </a:rPr>
                  <a:t> /</a:t>
                </a:r>
                <a:r>
                  <a:rPr lang="en-US" sz="1600" dirty="0">
                    <a:sym typeface="Symbol" panose="05050102010706020507" pitchFamily="18" charset="2"/>
                  </a:rPr>
                  <a:t></a:t>
                </a:r>
                <a:r>
                  <a:rPr lang="en-US" sz="1600" dirty="0" smtClean="0">
                    <a:latin typeface="Calibri" panose="020F0502020204030204" pitchFamily="34" charset="0"/>
                    <a:cs typeface="Calibri" panose="020F0502020204030204" pitchFamily="34" charset="0"/>
                    <a:sym typeface="Symbol" panose="05050102010706020507" pitchFamily="18" charset="2"/>
                  </a:rPr>
                  <a:t>)</a:t>
                </a:r>
              </a:p>
              <a:p>
                <a:r>
                  <a:rPr lang="en-US" sz="1600" dirty="0">
                    <a:latin typeface="Calibri" panose="020F0502020204030204" pitchFamily="34" charset="0"/>
                    <a:cs typeface="Calibri" panose="020F0502020204030204" pitchFamily="34" charset="0"/>
                    <a:sym typeface="Symbol" panose="05050102010706020507" pitchFamily="18" charset="2"/>
                  </a:rPr>
                  <a:t>duration </a:t>
                </a:r>
                <a:r>
                  <a:rPr lang="en-US" sz="1600" dirty="0" smtClean="0">
                    <a:sym typeface="Symbol" panose="05050102010706020507" pitchFamily="18" charset="2"/>
                  </a:rPr>
                  <a:t> </a:t>
                </a:r>
                <a14:m>
                  <m:oMath xmlns:m="http://schemas.openxmlformats.org/officeDocument/2006/math">
                    <m:r>
                      <a:rPr lang="en-US" sz="1600" i="1">
                        <a:latin typeface="Cambria Math" panose="02040503050406030204" pitchFamily="18" charset="0"/>
                        <a:ea typeface="Cambria Math" panose="02040503050406030204" pitchFamily="18" charset="0"/>
                        <a:sym typeface="Symbol" panose="05050102010706020507" pitchFamily="18" charset="2"/>
                      </a:rPr>
                      <m:t>ℕ</m:t>
                    </m:r>
                  </m:oMath>
                </a14:m>
                <a:r>
                  <a:rPr lang="fr-FR" sz="1600" dirty="0" smtClean="0"/>
                  <a:t> </a:t>
                </a:r>
              </a:p>
            </p:txBody>
          </p:sp>
        </mc:Choice>
        <mc:Fallback xmlns="">
          <p:sp>
            <p:nvSpPr>
              <p:cNvPr id="21" name="ZoneTexte 20"/>
              <p:cNvSpPr txBox="1">
                <a:spLocks noRot="1" noChangeAspect="1" noMove="1" noResize="1" noEditPoints="1" noAdjustHandles="1" noChangeArrowheads="1" noChangeShapeType="1" noTextEdit="1"/>
              </p:cNvSpPr>
              <p:nvPr/>
            </p:nvSpPr>
            <p:spPr>
              <a:xfrm>
                <a:off x="395288" y="2497358"/>
                <a:ext cx="8497192" cy="492443"/>
              </a:xfrm>
              <a:prstGeom prst="rect">
                <a:avLst/>
              </a:prstGeom>
              <a:blipFill rotWithShape="0">
                <a:blip r:embed="rId3"/>
                <a:stretch>
                  <a:fillRect l="-1076" t="-15000" r="-861" b="-26250"/>
                </a:stretch>
              </a:blipFill>
            </p:spPr>
            <p:txBody>
              <a:bodyPr/>
              <a:lstStyle/>
              <a:p>
                <a:r>
                  <a:rPr lang="fr-FR">
                    <a:noFill/>
                  </a:rPr>
                  <a:t> </a:t>
                </a:r>
              </a:p>
            </p:txBody>
          </p:sp>
        </mc:Fallback>
      </mc:AlternateContent>
      <p:grpSp>
        <p:nvGrpSpPr>
          <p:cNvPr id="27" name="Groupe 26"/>
          <p:cNvGrpSpPr/>
          <p:nvPr/>
        </p:nvGrpSpPr>
        <p:grpSpPr>
          <a:xfrm>
            <a:off x="833497" y="3132260"/>
            <a:ext cx="7488832" cy="3000526"/>
            <a:chOff x="833497" y="3132260"/>
            <a:chExt cx="7488832" cy="3000526"/>
          </a:xfrm>
        </p:grpSpPr>
        <p:cxnSp>
          <p:nvCxnSpPr>
            <p:cNvPr id="11" name="Connecteur droit 10"/>
            <p:cNvCxnSpPr/>
            <p:nvPr/>
          </p:nvCxnSpPr>
          <p:spPr>
            <a:xfrm>
              <a:off x="833497" y="569144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V="1">
              <a:off x="1337553" y="540341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833497" y="3819238"/>
              <a:ext cx="71416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1547664" y="338719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1547664" y="3387190"/>
              <a:ext cx="13725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V="1">
              <a:off x="2920236" y="3387189"/>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2920236" y="3819238"/>
              <a:ext cx="5362911" cy="0"/>
            </a:xfrm>
            <a:prstGeom prst="line">
              <a:avLst/>
            </a:prstGeom>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1073698" y="5763454"/>
              <a:ext cx="527709"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fr-FR" baseline="-25000" dirty="0" smtClean="0">
                  <a:solidFill>
                    <a:schemeClr val="accent1"/>
                  </a:solidFill>
                  <a:latin typeface="Calibri" panose="020F0502020204030204" pitchFamily="34" charset="0"/>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59" name="Rectangle 58"/>
            <p:cNvSpPr/>
            <p:nvPr/>
          </p:nvSpPr>
          <p:spPr>
            <a:xfrm>
              <a:off x="1031781" y="3373253"/>
              <a:ext cx="381836" cy="369332"/>
            </a:xfrm>
            <a:prstGeom prst="rect">
              <a:avLst/>
            </a:prstGeom>
          </p:spPr>
          <p:txBody>
            <a:bodyPr wrap="none">
              <a:spAutoFit/>
            </a:bodyPr>
            <a:lstStyle/>
            <a:p>
              <a:r>
                <a:rPr lang="fr-FR" dirty="0" smtClean="0">
                  <a:latin typeface="Calibri" panose="020F0502020204030204" pitchFamily="34" charset="0"/>
                </a:rPr>
                <a:t>P</a:t>
              </a:r>
              <a:r>
                <a:rPr lang="fr-FR" baseline="-25000" dirty="0" smtClean="0">
                  <a:latin typeface="Calibri" panose="020F0502020204030204" pitchFamily="34" charset="0"/>
                </a:rPr>
                <a:t>1</a:t>
              </a:r>
              <a:endParaRPr lang="fr-FR" baseline="-25000" dirty="0"/>
            </a:p>
          </p:txBody>
        </p:sp>
        <p:sp>
          <p:nvSpPr>
            <p:cNvPr id="18" name="ZoneTexte 17"/>
            <p:cNvSpPr txBox="1"/>
            <p:nvPr/>
          </p:nvSpPr>
          <p:spPr>
            <a:xfrm>
              <a:off x="1389256" y="3132260"/>
              <a:ext cx="1506619" cy="246221"/>
            </a:xfrm>
            <a:prstGeom prst="rect">
              <a:avLst/>
            </a:prstGeom>
            <a:noFill/>
          </p:spPr>
          <p:txBody>
            <a:bodyPr wrap="square" lIns="36000" tIns="0" rIns="36000" bIns="0" rtlCol="0">
              <a:spAutoFit/>
            </a:bodyPr>
            <a:lstStyle/>
            <a:p>
              <a:pPr algn="ctr"/>
              <a:r>
                <a:rPr lang="fr-FR" sz="1600" dirty="0">
                  <a:solidFill>
                    <a:schemeClr val="accent1"/>
                  </a:solidFill>
                </a:rPr>
                <a:t>d</a:t>
              </a:r>
              <a:r>
                <a:rPr lang="fr-FR" sz="1600" dirty="0" smtClean="0">
                  <a:solidFill>
                    <a:schemeClr val="accent1"/>
                  </a:solidFill>
                </a:rPr>
                <a:t>uration = 2</a:t>
              </a:r>
            </a:p>
          </p:txBody>
        </p:sp>
        <p:cxnSp>
          <p:nvCxnSpPr>
            <p:cNvPr id="38" name="Connecteur droit 37"/>
            <p:cNvCxnSpPr/>
            <p:nvPr/>
          </p:nvCxnSpPr>
          <p:spPr>
            <a:xfrm>
              <a:off x="833497" y="5085184"/>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Connecteur droit avec flèche 43"/>
            <p:cNvCxnSpPr/>
            <p:nvPr/>
          </p:nvCxnSpPr>
          <p:spPr>
            <a:xfrm flipV="1">
              <a:off x="1057068"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flipV="1">
              <a:off x="1547664"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p:nvPr/>
          </p:nvCxnSpPr>
          <p:spPr>
            <a:xfrm flipV="1">
              <a:off x="1979712"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avec flèche 48"/>
            <p:cNvCxnSpPr/>
            <p:nvPr/>
          </p:nvCxnSpPr>
          <p:spPr>
            <a:xfrm flipV="1">
              <a:off x="2555776"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avec flèche 54"/>
            <p:cNvCxnSpPr/>
            <p:nvPr/>
          </p:nvCxnSpPr>
          <p:spPr>
            <a:xfrm flipV="1">
              <a:off x="2920236"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2" name="Connecteur droit avec flèche 61"/>
            <p:cNvCxnSpPr/>
            <p:nvPr/>
          </p:nvCxnSpPr>
          <p:spPr>
            <a:xfrm flipV="1">
              <a:off x="3347864"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flipV="1">
              <a:off x="3707904"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4" name="Connecteur droit avec flèche 63"/>
            <p:cNvCxnSpPr/>
            <p:nvPr/>
          </p:nvCxnSpPr>
          <p:spPr>
            <a:xfrm flipV="1">
              <a:off x="4283968"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5" name="Connecteur droit avec flèche 64"/>
            <p:cNvCxnSpPr/>
            <p:nvPr/>
          </p:nvCxnSpPr>
          <p:spPr>
            <a:xfrm flipV="1">
              <a:off x="4932040"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6" name="Connecteur droit avec flèche 65"/>
            <p:cNvCxnSpPr/>
            <p:nvPr/>
          </p:nvCxnSpPr>
          <p:spPr>
            <a:xfrm flipV="1">
              <a:off x="5364088"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7" name="Connecteur droit avec flèche 66"/>
            <p:cNvCxnSpPr/>
            <p:nvPr/>
          </p:nvCxnSpPr>
          <p:spPr>
            <a:xfrm flipV="1">
              <a:off x="5714988"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avec flèche 67"/>
            <p:cNvCxnSpPr/>
            <p:nvPr/>
          </p:nvCxnSpPr>
          <p:spPr>
            <a:xfrm flipV="1">
              <a:off x="6180780"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9" name="Connecteur droit avec flèche 68"/>
            <p:cNvCxnSpPr/>
            <p:nvPr/>
          </p:nvCxnSpPr>
          <p:spPr>
            <a:xfrm flipV="1">
              <a:off x="6732240"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necteur droit avec flèche 69"/>
            <p:cNvCxnSpPr/>
            <p:nvPr/>
          </p:nvCxnSpPr>
          <p:spPr>
            <a:xfrm flipV="1">
              <a:off x="7112364"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eur droit avec flèche 70"/>
            <p:cNvCxnSpPr/>
            <p:nvPr/>
          </p:nvCxnSpPr>
          <p:spPr>
            <a:xfrm flipV="1">
              <a:off x="7812360" y="4797152"/>
              <a:ext cx="0" cy="28803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2028067" y="5763454"/>
              <a:ext cx="527709"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fr-FR" baseline="-25000" dirty="0" smtClean="0">
                  <a:solidFill>
                    <a:schemeClr val="accent1"/>
                  </a:solidFill>
                  <a:latin typeface="Calibri" panose="020F0502020204030204" pitchFamily="34" charset="0"/>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cxnSp>
          <p:nvCxnSpPr>
            <p:cNvPr id="73" name="Connecteur droit avec flèche 72"/>
            <p:cNvCxnSpPr/>
            <p:nvPr/>
          </p:nvCxnSpPr>
          <p:spPr>
            <a:xfrm flipV="1">
              <a:off x="2226029" y="540341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Connecteur droit 73"/>
            <p:cNvCxnSpPr/>
            <p:nvPr/>
          </p:nvCxnSpPr>
          <p:spPr>
            <a:xfrm>
              <a:off x="833497" y="4581547"/>
              <a:ext cx="172864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flipV="1">
              <a:off x="4932040" y="4149079"/>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Connecteur droit 75"/>
            <p:cNvCxnSpPr/>
            <p:nvPr/>
          </p:nvCxnSpPr>
          <p:spPr>
            <a:xfrm>
              <a:off x="4932040" y="4581128"/>
              <a:ext cx="3351107" cy="0"/>
            </a:xfrm>
            <a:prstGeom prst="line">
              <a:avLst/>
            </a:prstGeom>
          </p:spPr>
          <p:style>
            <a:lnRef idx="1">
              <a:schemeClr val="accent1"/>
            </a:lnRef>
            <a:fillRef idx="0">
              <a:schemeClr val="accent1"/>
            </a:fillRef>
            <a:effectRef idx="0">
              <a:schemeClr val="accent1"/>
            </a:effectRef>
            <a:fontRef idx="minor">
              <a:schemeClr val="tx1"/>
            </a:fontRef>
          </p:style>
        </p:cxnSp>
        <p:sp>
          <p:nvSpPr>
            <p:cNvPr id="77" name="Rectangle 76"/>
            <p:cNvSpPr/>
            <p:nvPr/>
          </p:nvSpPr>
          <p:spPr>
            <a:xfrm>
              <a:off x="1043608" y="4135143"/>
              <a:ext cx="381836" cy="369332"/>
            </a:xfrm>
            <a:prstGeom prst="rect">
              <a:avLst/>
            </a:prstGeom>
          </p:spPr>
          <p:txBody>
            <a:bodyPr wrap="none">
              <a:spAutoFit/>
            </a:bodyPr>
            <a:lstStyle/>
            <a:p>
              <a:r>
                <a:rPr lang="fr-FR" dirty="0" smtClean="0">
                  <a:latin typeface="Calibri" panose="020F0502020204030204" pitchFamily="34" charset="0"/>
                </a:rPr>
                <a:t>P</a:t>
              </a:r>
              <a:r>
                <a:rPr lang="fr-FR" baseline="-25000" dirty="0">
                  <a:latin typeface="Calibri" panose="020F0502020204030204" pitchFamily="34" charset="0"/>
                </a:rPr>
                <a:t>2</a:t>
              </a:r>
              <a:endParaRPr lang="fr-FR" baseline="-25000" dirty="0"/>
            </a:p>
          </p:txBody>
        </p:sp>
        <p:sp>
          <p:nvSpPr>
            <p:cNvPr id="78" name="ZoneTexte 77"/>
            <p:cNvSpPr txBox="1"/>
            <p:nvPr/>
          </p:nvSpPr>
          <p:spPr>
            <a:xfrm>
              <a:off x="2466290" y="3902858"/>
              <a:ext cx="1385630" cy="246221"/>
            </a:xfrm>
            <a:prstGeom prst="rect">
              <a:avLst/>
            </a:prstGeom>
            <a:noFill/>
          </p:spPr>
          <p:txBody>
            <a:bodyPr wrap="square" lIns="36000" tIns="0" rIns="36000" bIns="0" rtlCol="0">
              <a:spAutoFit/>
            </a:bodyPr>
            <a:lstStyle/>
            <a:p>
              <a:pPr algn="ctr"/>
              <a:r>
                <a:rPr lang="fr-FR" sz="1600" dirty="0" smtClean="0">
                  <a:solidFill>
                    <a:schemeClr val="accent1"/>
                  </a:solidFill>
                </a:rPr>
                <a:t>duration = 5</a:t>
              </a:r>
            </a:p>
          </p:txBody>
        </p:sp>
        <p:cxnSp>
          <p:nvCxnSpPr>
            <p:cNvPr id="79" name="Connecteur droit 78"/>
            <p:cNvCxnSpPr/>
            <p:nvPr/>
          </p:nvCxnSpPr>
          <p:spPr>
            <a:xfrm flipV="1">
              <a:off x="2559469" y="4157788"/>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Connecteur droit 79"/>
            <p:cNvCxnSpPr/>
            <p:nvPr/>
          </p:nvCxnSpPr>
          <p:spPr>
            <a:xfrm>
              <a:off x="2562138" y="4150258"/>
              <a:ext cx="236990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Connecteur droit avec flèche 11"/>
            <p:cNvCxnSpPr/>
            <p:nvPr/>
          </p:nvCxnSpPr>
          <p:spPr>
            <a:xfrm flipV="1">
              <a:off x="1337553" y="5085184"/>
              <a:ext cx="210111" cy="318230"/>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flipV="1">
              <a:off x="2234697" y="5085183"/>
              <a:ext cx="304754" cy="318231"/>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3248041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Requirement SETS</a:t>
            </a:r>
            <a:endParaRPr lang="en-US" dirty="0"/>
          </a:p>
        </p:txBody>
      </p:sp>
      <p:sp>
        <p:nvSpPr>
          <p:cNvPr id="3" name="Espace réservé du contenu 2"/>
          <p:cNvSpPr>
            <a:spLocks noGrp="1"/>
          </p:cNvSpPr>
          <p:nvPr>
            <p:ph idx="1"/>
          </p:nvPr>
        </p:nvSpPr>
        <p:spPr/>
        <p:txBody>
          <a:bodyPr/>
          <a:lstStyle/>
          <a:p>
            <a:r>
              <a:rPr lang="en-US" b="0" dirty="0" smtClean="0"/>
              <a:t>Requirements can be grouped into sets of requirements</a:t>
            </a:r>
          </a:p>
          <a:p>
            <a:endParaRPr lang="en-US" b="0" dirty="0"/>
          </a:p>
          <a:p>
            <a:r>
              <a:rPr lang="en-US" b="0" dirty="0" smtClean="0"/>
              <a:t>Boolean operators can be applied to all elements of a set:</a:t>
            </a:r>
          </a:p>
          <a:p>
            <a:pPr lvl="1"/>
            <a:r>
              <a:rPr lang="en-US" dirty="0" smtClean="0"/>
              <a:t>Unary operators:</a:t>
            </a:r>
          </a:p>
          <a:p>
            <a:pPr lvl="1"/>
            <a:endParaRPr lang="en-US" dirty="0"/>
          </a:p>
          <a:p>
            <a:pPr lvl="1"/>
            <a:endParaRPr lang="en-US" dirty="0" smtClean="0"/>
          </a:p>
          <a:p>
            <a:pPr lvl="1"/>
            <a:endParaRPr lang="en-US" dirty="0" smtClean="0"/>
          </a:p>
          <a:p>
            <a:pPr lvl="1"/>
            <a:r>
              <a:rPr lang="en-US" dirty="0" smtClean="0"/>
              <a:t>Binary operators:</a:t>
            </a:r>
          </a:p>
          <a:p>
            <a:pPr lvl="1"/>
            <a:endParaRPr lang="en-US" dirty="0"/>
          </a:p>
          <a:p>
            <a:pPr marL="179387" lvl="1" indent="0">
              <a:buNone/>
            </a:pPr>
            <a:endParaRPr lang="en-US" dirty="0" smtClean="0"/>
          </a:p>
          <a:p>
            <a:pPr lvl="1"/>
            <a:endParaRPr lang="en-US" b="0" dirty="0"/>
          </a:p>
          <a:p>
            <a:pPr marL="179387" lvl="1" indent="0">
              <a:buNone/>
            </a:pPr>
            <a:endParaRPr lang="en-US" b="0" dirty="0" smtClean="0"/>
          </a:p>
          <a:p>
            <a:endParaRPr lang="en-US" b="0" dirty="0"/>
          </a:p>
        </p:txBody>
      </p:sp>
      <p:sp>
        <p:nvSpPr>
          <p:cNvPr id="4" name="Rectangle 5"/>
          <p:cNvSpPr>
            <a:spLocks noChangeArrowheads="1"/>
          </p:cNvSpPr>
          <p:nvPr/>
        </p:nvSpPr>
        <p:spPr bwMode="auto">
          <a:xfrm>
            <a:off x="1475656" y="1628800"/>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S := { R</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R</a:t>
            </a:r>
            <a:r>
              <a:rPr lang="en-US" altLang="fr-FR" sz="2000" b="0" baseline="-25000" dirty="0">
                <a:latin typeface="Calibri" panose="020F0502020204030204" pitchFamily="34" charset="0"/>
              </a:rPr>
              <a:t>2</a:t>
            </a:r>
            <a:r>
              <a:rPr lang="en-US" altLang="fr-FR" sz="2000" b="0" dirty="0" smtClean="0">
                <a:latin typeface="Calibri" panose="020F0502020204030204" pitchFamily="34" charset="0"/>
              </a:rPr>
              <a:t>, …, R</a:t>
            </a:r>
            <a:r>
              <a:rPr lang="en-US" altLang="fr-FR" sz="2000" b="0" baseline="-25000" dirty="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5" name="Rectangle 5"/>
          <p:cNvSpPr>
            <a:spLocks noChangeArrowheads="1"/>
          </p:cNvSpPr>
          <p:nvPr/>
        </p:nvSpPr>
        <p:spPr bwMode="auto">
          <a:xfrm>
            <a:off x="1620836" y="4456808"/>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latin typeface="Calibri" panose="020F0502020204030204" pitchFamily="34" charset="0"/>
              </a:rPr>
              <a:t>ᴧ S </a:t>
            </a:r>
            <a:r>
              <a:rPr lang="en-US" altLang="fr-FR" sz="2000" b="0" dirty="0" smtClean="0">
                <a:latin typeface="Calibri" panose="020F0502020204030204" pitchFamily="34" charset="0"/>
              </a:rPr>
              <a:t>:= 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ᴧ </a:t>
            </a:r>
            <a:r>
              <a:rPr lang="en-US" altLang="fr-FR" sz="2000" b="0" dirty="0" smtClean="0">
                <a:latin typeface="Calibri" panose="020F0502020204030204" pitchFamily="34" charset="0"/>
              </a:rPr>
              <a:t>R</a:t>
            </a:r>
            <a:r>
              <a:rPr lang="en-US" altLang="fr-FR" sz="2000" b="0" baseline="-25000" dirty="0" smtClean="0">
                <a:latin typeface="Calibri" panose="020F0502020204030204" pitchFamily="34" charset="0"/>
              </a:rPr>
              <a:t>2</a:t>
            </a:r>
            <a:r>
              <a:rPr lang="en-US" altLang="fr-FR" sz="2000" b="0" dirty="0">
                <a:latin typeface="Calibri" panose="020F0502020204030204" pitchFamily="34" charset="0"/>
              </a:rPr>
              <a:t> … ᴧ </a:t>
            </a:r>
            <a:r>
              <a:rPr lang="en-US" altLang="fr-FR" sz="2000" b="0" dirty="0" smtClean="0">
                <a:latin typeface="Calibri" panose="020F0502020204030204" pitchFamily="34" charset="0"/>
              </a:rPr>
              <a:t>R</a:t>
            </a:r>
            <a:r>
              <a:rPr lang="en-US" altLang="fr-FR" sz="2000" b="0" baseline="-25000" dirty="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6" name="Rectangle 5"/>
          <p:cNvSpPr>
            <a:spLocks noChangeArrowheads="1"/>
          </p:cNvSpPr>
          <p:nvPr/>
        </p:nvSpPr>
        <p:spPr bwMode="auto">
          <a:xfrm>
            <a:off x="1606796" y="2813594"/>
            <a:ext cx="52554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op S </a:t>
            </a:r>
            <a:r>
              <a:rPr lang="en-US" altLang="fr-FR" sz="2000" b="0" dirty="0">
                <a:latin typeface="Calibri" panose="020F0502020204030204" pitchFamily="34" charset="0"/>
              </a:rPr>
              <a:t>:= </a:t>
            </a:r>
            <a:r>
              <a:rPr lang="en-US" altLang="fr-FR" sz="2000" b="0" dirty="0" smtClean="0">
                <a:latin typeface="Calibri" panose="020F0502020204030204" pitchFamily="34" charset="0"/>
              </a:rPr>
              <a:t>{ op 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op </a:t>
            </a:r>
            <a:r>
              <a:rPr lang="en-US" altLang="fr-FR" sz="2000" b="0" dirty="0" smtClean="0">
                <a:latin typeface="Calibri" panose="020F0502020204030204" pitchFamily="34" charset="0"/>
              </a:rPr>
              <a:t>R</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op </a:t>
            </a:r>
            <a:r>
              <a:rPr lang="en-US" altLang="fr-FR" sz="2000" b="0" dirty="0" smtClean="0">
                <a:latin typeface="Calibri" panose="020F0502020204030204" pitchFamily="34" charset="0"/>
              </a:rPr>
              <a:t>R</a:t>
            </a:r>
            <a:r>
              <a:rPr lang="en-US" altLang="fr-FR" sz="2000" b="0" baseline="-25000" dirty="0" smtClean="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8" name="Rectangle 5"/>
          <p:cNvSpPr>
            <a:spLocks noChangeArrowheads="1"/>
          </p:cNvSpPr>
          <p:nvPr/>
        </p:nvSpPr>
        <p:spPr bwMode="auto">
          <a:xfrm>
            <a:off x="1620835" y="4858288"/>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t>ᴠ</a:t>
            </a:r>
            <a:r>
              <a:rPr lang="en-US" altLang="fr-FR" sz="2000" b="0" dirty="0" smtClean="0">
                <a:latin typeface="Calibri" panose="020F0502020204030204" pitchFamily="34" charset="0"/>
              </a:rPr>
              <a:t> </a:t>
            </a:r>
            <a:r>
              <a:rPr lang="en-US" altLang="fr-FR" sz="2000" b="0" dirty="0">
                <a:latin typeface="Calibri" panose="020F0502020204030204" pitchFamily="34" charset="0"/>
              </a:rPr>
              <a:t>S </a:t>
            </a:r>
            <a:r>
              <a:rPr lang="en-US" altLang="fr-FR" sz="2000" b="0" dirty="0" smtClean="0">
                <a:latin typeface="Calibri" panose="020F0502020204030204" pitchFamily="34" charset="0"/>
              </a:rPr>
              <a:t>:= 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a:t>
            </a:r>
            <a:r>
              <a:rPr lang="en-US" altLang="fr-FR" sz="2000" b="0" dirty="0"/>
              <a:t>ᴠ</a:t>
            </a:r>
            <a:r>
              <a:rPr lang="en-US" altLang="fr-FR" sz="2000" b="0" dirty="0" smtClean="0">
                <a:latin typeface="Calibri" panose="020F0502020204030204" pitchFamily="34" charset="0"/>
              </a:rPr>
              <a:t> R</a:t>
            </a:r>
            <a:r>
              <a:rPr lang="en-US" altLang="fr-FR" sz="2000" b="0" baseline="-25000" dirty="0" smtClean="0">
                <a:latin typeface="Calibri" panose="020F0502020204030204" pitchFamily="34" charset="0"/>
              </a:rPr>
              <a:t>2</a:t>
            </a:r>
            <a:r>
              <a:rPr lang="en-US" altLang="fr-FR" sz="2000" b="0" dirty="0">
                <a:latin typeface="Calibri" panose="020F0502020204030204" pitchFamily="34" charset="0"/>
              </a:rPr>
              <a:t> … </a:t>
            </a:r>
            <a:r>
              <a:rPr lang="en-US" altLang="fr-FR" sz="2000" b="0" dirty="0"/>
              <a:t>ᴠ</a:t>
            </a:r>
            <a:r>
              <a:rPr lang="en-US" altLang="fr-FR" sz="2000" b="0" dirty="0" smtClean="0">
                <a:latin typeface="Calibri" panose="020F0502020204030204" pitchFamily="34" charset="0"/>
              </a:rPr>
              <a:t> R</a:t>
            </a:r>
            <a:r>
              <a:rPr lang="en-US" altLang="fr-FR" sz="2000" b="0" baseline="-25000" dirty="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9" name="Rectangle 5"/>
          <p:cNvSpPr>
            <a:spLocks noChangeArrowheads="1"/>
          </p:cNvSpPr>
          <p:nvPr/>
        </p:nvSpPr>
        <p:spPr bwMode="auto">
          <a:xfrm>
            <a:off x="1620834" y="5259768"/>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n-US" altLang="fr-FR" sz="2000" b="0" dirty="0">
                <a:latin typeface="Calibri" panose="020F0502020204030204" pitchFamily="34" charset="0"/>
              </a:rPr>
              <a:t>S </a:t>
            </a:r>
            <a:r>
              <a:rPr lang="en-US" altLang="fr-FR" sz="2000" b="0" dirty="0" smtClean="0">
                <a:latin typeface="Calibri" panose="020F0502020204030204" pitchFamily="34" charset="0"/>
              </a:rPr>
              <a:t>:= 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R</a:t>
            </a:r>
            <a:r>
              <a:rPr lang="en-US" altLang="fr-FR" sz="2000" b="0" baseline="-25000" dirty="0" smtClean="0">
                <a:latin typeface="Calibri" panose="020F0502020204030204" pitchFamily="34" charset="0"/>
              </a:rPr>
              <a:t>2</a:t>
            </a:r>
            <a:r>
              <a:rPr lang="en-US" altLang="fr-FR" sz="2000" b="0" dirty="0">
                <a:latin typeface="Calibri" panose="020F0502020204030204" pitchFamily="34" charset="0"/>
              </a:rPr>
              <a:t> … </a:t>
            </a:r>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R</a:t>
            </a:r>
            <a:r>
              <a:rPr lang="en-US" altLang="fr-FR" sz="2000" b="0" baseline="-25000" dirty="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10" name="Rectangle 5"/>
          <p:cNvSpPr>
            <a:spLocks noChangeArrowheads="1"/>
          </p:cNvSpPr>
          <p:nvPr/>
        </p:nvSpPr>
        <p:spPr bwMode="auto">
          <a:xfrm>
            <a:off x="1606796" y="5661248"/>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n-US" altLang="fr-FR" sz="2000" b="0" dirty="0">
                <a:latin typeface="Calibri" panose="020F0502020204030204" pitchFamily="34" charset="0"/>
              </a:rPr>
              <a:t>S </a:t>
            </a:r>
            <a:r>
              <a:rPr lang="en-US" altLang="fr-FR" sz="2000" b="0" dirty="0" smtClean="0">
                <a:latin typeface="Calibri" panose="020F0502020204030204" pitchFamily="34" charset="0"/>
              </a:rPr>
              <a:t>:= 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 R</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 R</a:t>
            </a:r>
            <a:r>
              <a:rPr lang="en-US" altLang="fr-FR" sz="2000" b="0" baseline="-25000" dirty="0" smtClean="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11" name="Rectangle 10"/>
          <p:cNvSpPr>
            <a:spLocks noChangeArrowheads="1"/>
          </p:cNvSpPr>
          <p:nvPr/>
        </p:nvSpPr>
        <p:spPr bwMode="auto">
          <a:xfrm>
            <a:off x="1606796" y="3212976"/>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latin typeface="Calibri" panose="020F0502020204030204" pitchFamily="34" charset="0"/>
              </a:rPr>
              <a:t>¬S := </a:t>
            </a:r>
            <a:r>
              <a:rPr lang="en-US" altLang="fr-FR" sz="2000" b="0" dirty="0" smtClean="0">
                <a:latin typeface="Calibri" panose="020F0502020204030204" pitchFamily="34" charset="0"/>
              </a:rPr>
              <a:t>{ ¬</a:t>
            </a:r>
            <a:r>
              <a:rPr lang="en-US" altLang="fr-FR" sz="2000" b="0" dirty="0">
                <a:latin typeface="Calibri" panose="020F0502020204030204" pitchFamily="34" charset="0"/>
              </a:rPr>
              <a:t>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¬R</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¬R</a:t>
            </a:r>
            <a:r>
              <a:rPr lang="en-US" altLang="fr-FR" sz="2000" b="0" baseline="-25000" dirty="0" smtClean="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12" name="Rectangle 11"/>
          <p:cNvSpPr>
            <a:spLocks noChangeArrowheads="1"/>
          </p:cNvSpPr>
          <p:nvPr/>
        </p:nvSpPr>
        <p:spPr bwMode="auto">
          <a:xfrm>
            <a:off x="1620834" y="4055328"/>
            <a:ext cx="28059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op S </a:t>
            </a:r>
            <a:r>
              <a:rPr lang="en-US" altLang="fr-FR" sz="2000" b="0" dirty="0">
                <a:latin typeface="Calibri" panose="020F0502020204030204" pitchFamily="34" charset="0"/>
              </a:rPr>
              <a:t>:= </a:t>
            </a:r>
            <a:r>
              <a:rPr lang="en-US" altLang="fr-FR" sz="2000" b="0" dirty="0" smtClean="0">
                <a:latin typeface="Calibri" panose="020F0502020204030204" pitchFamily="34" charset="0"/>
              </a:rPr>
              <a:t>R</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op </a:t>
            </a:r>
            <a:r>
              <a:rPr lang="en-US" altLang="fr-FR" sz="2000" b="0" dirty="0" smtClean="0">
                <a:latin typeface="Calibri" panose="020F0502020204030204" pitchFamily="34" charset="0"/>
              </a:rPr>
              <a:t>R</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a:latin typeface="Calibri" panose="020F0502020204030204" pitchFamily="34" charset="0"/>
              </a:rPr>
              <a:t>op </a:t>
            </a:r>
            <a:r>
              <a:rPr lang="en-US" altLang="fr-FR" sz="2000" b="0" dirty="0" smtClean="0">
                <a:latin typeface="Calibri" panose="020F0502020204030204" pitchFamily="34" charset="0"/>
              </a:rPr>
              <a:t>R</a:t>
            </a:r>
            <a:r>
              <a:rPr lang="en-US" altLang="fr-FR" sz="2000" b="0" baseline="-25000" dirty="0" smtClean="0">
                <a:latin typeface="Calibri" panose="020F0502020204030204" pitchFamily="34" charset="0"/>
              </a:rPr>
              <a:t>n</a:t>
            </a:r>
            <a:endParaRPr lang="en-US" altLang="fr-FR" sz="2000" b="0" dirty="0">
              <a:latin typeface="Calibri" panose="020F0502020204030204" pitchFamily="34" charset="0"/>
            </a:endParaRPr>
          </a:p>
        </p:txBody>
      </p:sp>
    </p:spTree>
    <p:extLst>
      <p:ext uri="{BB962C8B-B14F-4D97-AF65-F5344CB8AC3E}">
        <p14:creationId xmlns:p14="http://schemas.microsoft.com/office/powerpoint/2010/main" val="27507800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Requirement sets</a:t>
            </a:r>
            <a:endParaRPr lang="en-US" dirty="0"/>
          </a:p>
        </p:txBody>
      </p:sp>
      <p:sp>
        <p:nvSpPr>
          <p:cNvPr id="3" name="Espace réservé du contenu 2"/>
          <p:cNvSpPr>
            <a:spLocks noGrp="1"/>
          </p:cNvSpPr>
          <p:nvPr>
            <p:ph idx="1"/>
          </p:nvPr>
        </p:nvSpPr>
        <p:spPr>
          <a:xfrm>
            <a:off x="395288" y="1268412"/>
            <a:ext cx="8353425" cy="5328939"/>
          </a:xfrm>
        </p:spPr>
        <p:txBody>
          <a:bodyPr/>
          <a:lstStyle/>
          <a:p>
            <a:r>
              <a:rPr lang="en-US" b="0" dirty="0" smtClean="0"/>
              <a:t>In general, requirements are requirement sets because they are in general associated with multiple time period. It is therefore also possible to associate multiple requirements with time periods and with multiple time periods.</a:t>
            </a:r>
          </a:p>
          <a:p>
            <a:r>
              <a:rPr lang="en-US" b="0" dirty="0"/>
              <a:t>The multiple time period associated with R </a:t>
            </a:r>
            <a:r>
              <a:rPr lang="en-US" b="0" dirty="0" smtClean="0"/>
              <a:t>= </a:t>
            </a:r>
            <a:r>
              <a:rPr lang="el-GR" sz="1800" b="0" dirty="0">
                <a:latin typeface="Calibri" panose="020F0502020204030204" pitchFamily="34" charset="0"/>
                <a:cs typeface="Calibri" panose="020F0502020204030204" pitchFamily="34" charset="0"/>
              </a:rPr>
              <a:t>ϕ</a:t>
            </a:r>
            <a:r>
              <a:rPr lang="fr-FR" sz="1800" b="0" dirty="0">
                <a:latin typeface="Calibri" panose="020F0502020204030204" pitchFamily="34" charset="0"/>
                <a:cs typeface="Calibri" panose="020F0502020204030204" pitchFamily="34" charset="0"/>
                <a:sym typeface="Symbol" panose="05050102010706020507" pitchFamily="18" charset="2"/>
              </a:rPr>
              <a:t></a:t>
            </a:r>
            <a:r>
              <a:rPr lang="en-US" altLang="fr-FR" sz="1800" b="0" dirty="0">
                <a:latin typeface="Calibri" panose="020F0502020204030204" pitchFamily="34" charset="0"/>
                <a:cs typeface="Calibri" panose="020F0502020204030204" pitchFamily="34" charset="0"/>
                <a:sym typeface="Symbol" panose="05050102010706020507" pitchFamily="18" charset="2"/>
              </a:rPr>
              <a:t>{</a:t>
            </a:r>
            <a:r>
              <a:rPr lang="en-US" sz="1800" b="0" dirty="0">
                <a:latin typeface="Calibri" panose="020F0502020204030204" pitchFamily="34" charset="0"/>
                <a:cs typeface="Calibri" panose="020F0502020204030204" pitchFamily="34" charset="0"/>
                <a:sym typeface="Symbol" panose="05050102010706020507" pitchFamily="18" charset="2"/>
              </a:rPr>
              <a:t>P</a:t>
            </a:r>
            <a:r>
              <a:rPr lang="en-US" sz="1800" b="0" baseline="-25000" dirty="0">
                <a:latin typeface="Calibri" panose="020F0502020204030204" pitchFamily="34" charset="0"/>
                <a:cs typeface="Calibri" panose="020F0502020204030204" pitchFamily="34" charset="0"/>
                <a:sym typeface="Symbol" panose="05050102010706020507" pitchFamily="18" charset="2"/>
              </a:rPr>
              <a:t>1</a:t>
            </a:r>
            <a:r>
              <a:rPr lang="en-US" sz="1800" b="0" dirty="0">
                <a:latin typeface="Calibri" panose="020F0502020204030204" pitchFamily="34" charset="0"/>
                <a:cs typeface="Calibri" panose="020F0502020204030204" pitchFamily="34" charset="0"/>
                <a:sym typeface="Symbol" panose="05050102010706020507" pitchFamily="18" charset="2"/>
              </a:rPr>
              <a:t>, P</a:t>
            </a:r>
            <a:r>
              <a:rPr lang="en-US" sz="1800" b="0" baseline="-25000" dirty="0">
                <a:latin typeface="Calibri" panose="020F0502020204030204" pitchFamily="34" charset="0"/>
                <a:cs typeface="Calibri" panose="020F0502020204030204" pitchFamily="34" charset="0"/>
                <a:sym typeface="Symbol" panose="05050102010706020507" pitchFamily="18" charset="2"/>
              </a:rPr>
              <a:t>2</a:t>
            </a:r>
            <a:r>
              <a:rPr lang="en-US" sz="1800" b="0" dirty="0">
                <a:latin typeface="Calibri" panose="020F0502020204030204" pitchFamily="34" charset="0"/>
                <a:cs typeface="Calibri" panose="020F0502020204030204" pitchFamily="34" charset="0"/>
                <a:sym typeface="Symbol" panose="05050102010706020507" pitchFamily="18" charset="2"/>
              </a:rPr>
              <a:t>, …, </a:t>
            </a:r>
            <a:r>
              <a:rPr lang="en-US" sz="1800" b="0" dirty="0" err="1">
                <a:latin typeface="Calibri" panose="020F0502020204030204" pitchFamily="34" charset="0"/>
                <a:cs typeface="Calibri" panose="020F0502020204030204" pitchFamily="34" charset="0"/>
                <a:sym typeface="Symbol" panose="05050102010706020507" pitchFamily="18" charset="2"/>
              </a:rPr>
              <a:t>P</a:t>
            </a:r>
            <a:r>
              <a:rPr lang="en-US" sz="1800" b="0" baseline="-25000" dirty="0" err="1">
                <a:latin typeface="Calibri" panose="020F0502020204030204" pitchFamily="34" charset="0"/>
                <a:cs typeface="Calibri" panose="020F0502020204030204" pitchFamily="34" charset="0"/>
                <a:sym typeface="Symbol" panose="05050102010706020507" pitchFamily="18" charset="2"/>
              </a:rPr>
              <a:t>n</a:t>
            </a:r>
            <a:r>
              <a:rPr lang="en-US" sz="1800" b="0" dirty="0">
                <a:latin typeface="Calibri" panose="020F0502020204030204" pitchFamily="34" charset="0"/>
                <a:cs typeface="Calibri" panose="020F0502020204030204" pitchFamily="34" charset="0"/>
                <a:sym typeface="Symbol" panose="05050102010706020507" pitchFamily="18" charset="2"/>
              </a:rPr>
              <a:t> } </a:t>
            </a:r>
            <a:r>
              <a:rPr lang="en-US" b="0" dirty="0" smtClean="0"/>
              <a:t>is </a:t>
            </a:r>
            <a:r>
              <a:rPr lang="en-US" b="0" dirty="0"/>
              <a:t>denoted </a:t>
            </a:r>
            <a:r>
              <a:rPr lang="en-US" b="0" dirty="0">
                <a:sym typeface="Symbol" panose="05050102010706020507" pitchFamily="18" charset="2"/>
              </a:rPr>
              <a:t></a:t>
            </a:r>
            <a:r>
              <a:rPr lang="en-US" b="0" dirty="0" smtClean="0">
                <a:sym typeface="Symbol" panose="05050102010706020507" pitchFamily="18" charset="2"/>
              </a:rPr>
              <a:t>R</a:t>
            </a:r>
            <a:endParaRPr lang="en-US" b="0" dirty="0" smtClean="0"/>
          </a:p>
          <a:p>
            <a:pPr marL="0" indent="0">
              <a:buNone/>
            </a:pPr>
            <a:endParaRPr lang="en-US" b="0" dirty="0" smtClean="0"/>
          </a:p>
          <a:p>
            <a:r>
              <a:rPr lang="en-US" b="0" dirty="0" smtClean="0"/>
              <a:t>Conditions associated with a multiple time period</a:t>
            </a:r>
          </a:p>
          <a:p>
            <a:endParaRPr lang="en-US" b="0" dirty="0"/>
          </a:p>
          <a:p>
            <a:r>
              <a:rPr lang="en-US" b="0" dirty="0" smtClean="0"/>
              <a:t>Multiple condition associated with a time period</a:t>
            </a:r>
          </a:p>
          <a:p>
            <a:endParaRPr lang="en-US" b="0" dirty="0" smtClean="0"/>
          </a:p>
          <a:p>
            <a:r>
              <a:rPr lang="en-US" b="0" dirty="0" smtClean="0"/>
              <a:t>Multiple condition associated with a multiple time period</a:t>
            </a:r>
            <a:endParaRPr lang="en-US" b="0" dirty="0"/>
          </a:p>
        </p:txBody>
      </p:sp>
      <p:sp>
        <p:nvSpPr>
          <p:cNvPr id="4" name="Rectangle 3"/>
          <p:cNvSpPr/>
          <p:nvPr/>
        </p:nvSpPr>
        <p:spPr>
          <a:xfrm>
            <a:off x="755576" y="3441827"/>
            <a:ext cx="5400600" cy="369332"/>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R </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fr-FR" dirty="0">
                <a:latin typeface="Calibri" panose="020F0502020204030204" pitchFamily="34" charset="0"/>
                <a:cs typeface="Calibri" panose="020F0502020204030204" pitchFamily="34" charset="0"/>
                <a:sym typeface="Symbol" panose="05050102010706020507" pitchFamily="18" charset="2"/>
              </a:rPr>
              <a:t></a:t>
            </a:r>
            <a:r>
              <a:rPr lang="en-US" altLang="fr-FR" dirty="0">
                <a:latin typeface="Calibri" panose="020F0502020204030204" pitchFamily="34" charset="0"/>
                <a:cs typeface="Calibri" panose="020F0502020204030204" pitchFamily="34" charset="0"/>
                <a:sym typeface="Symbol" panose="05050102010706020507" pitchFamily="18" charset="2"/>
              </a:rPr>
              <a:t>{</a:t>
            </a:r>
            <a:r>
              <a:rPr lang="en-US" dirty="0">
                <a:latin typeface="Calibri" panose="020F0502020204030204" pitchFamily="34" charset="0"/>
                <a:cs typeface="Calibri" panose="020F0502020204030204" pitchFamily="34" charset="0"/>
                <a:sym typeface="Symbol" panose="05050102010706020507" pitchFamily="18" charset="2"/>
              </a:rPr>
              <a:t>P</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 := </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fr-FR" dirty="0">
                <a:latin typeface="Calibri" panose="020F0502020204030204" pitchFamily="34" charset="0"/>
                <a:cs typeface="Calibri" panose="020F0502020204030204" pitchFamily="34" charset="0"/>
                <a:sym typeface="Symbol" panose="05050102010706020507" pitchFamily="18" charset="2"/>
              </a:rPr>
              <a:t></a:t>
            </a:r>
            <a:r>
              <a:rPr lang="en-US" dirty="0">
                <a:latin typeface="Calibri" panose="020F0502020204030204" pitchFamily="34" charset="0"/>
                <a:cs typeface="Calibri" panose="020F0502020204030204" pitchFamily="34" charset="0"/>
                <a:sym typeface="Symbol" panose="05050102010706020507" pitchFamily="18" charset="2"/>
              </a:rPr>
              <a:t>P</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fr-FR" dirty="0">
                <a:latin typeface="Calibri" panose="020F0502020204030204" pitchFamily="34" charset="0"/>
                <a:cs typeface="Calibri" panose="020F0502020204030204" pitchFamily="34" charset="0"/>
                <a:sym typeface="Symbol" panose="05050102010706020507" pitchFamily="18" charset="2"/>
              </a:rPr>
              <a:t></a:t>
            </a:r>
            <a:r>
              <a:rPr lang="en-US" dirty="0">
                <a:latin typeface="Calibri" panose="020F0502020204030204" pitchFamily="34" charset="0"/>
                <a:cs typeface="Calibri" panose="020F0502020204030204" pitchFamily="34" charset="0"/>
                <a:sym typeface="Symbol" panose="05050102010706020507" pitchFamily="18" charset="2"/>
              </a:rPr>
              <a:t>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a:latin typeface="Calibri" panose="020F0502020204030204" pitchFamily="34" charset="0"/>
                <a:cs typeface="Calibri" panose="020F0502020204030204" pitchFamily="34" charset="0"/>
              </a:rPr>
              <a:t>ϕ</a:t>
            </a:r>
            <a:r>
              <a:rPr lang="fr-FR" dirty="0">
                <a:latin typeface="Calibri" panose="020F0502020204030204" pitchFamily="34" charset="0"/>
                <a:cs typeface="Calibri" panose="020F0502020204030204" pitchFamily="34" charset="0"/>
                <a:sym typeface="Symbol" panose="05050102010706020507" pitchFamily="18" charset="2"/>
              </a:rPr>
              <a:t></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smtClean="0"/>
              <a:t> </a:t>
            </a:r>
            <a:endParaRPr lang="fr-FR" dirty="0">
              <a:latin typeface="Calibri" panose="020F0502020204030204" pitchFamily="34" charset="0"/>
              <a:cs typeface="Calibri" panose="020F0502020204030204" pitchFamily="34" charset="0"/>
            </a:endParaRPr>
          </a:p>
        </p:txBody>
      </p:sp>
      <p:sp>
        <p:nvSpPr>
          <p:cNvPr id="5" name="Rectangle 4"/>
          <p:cNvSpPr/>
          <p:nvPr/>
        </p:nvSpPr>
        <p:spPr>
          <a:xfrm>
            <a:off x="755576" y="5325015"/>
            <a:ext cx="7993137" cy="1200329"/>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R</a:t>
            </a:r>
            <a:r>
              <a:rPr lang="en-US" dirty="0" smtClean="0">
                <a:latin typeface="Calibri" panose="020F0502020204030204" pitchFamily="34" charset="0"/>
                <a:cs typeface="Calibri" panose="020F0502020204030204" pitchFamily="34" charset="0"/>
              </a:rPr>
              <a:t> </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smtClean="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p</a:t>
            </a:r>
            <a:r>
              <a:rPr lang="en-US" dirty="0" smtClean="0">
                <a:latin typeface="Calibri" panose="020F0502020204030204" pitchFamily="34" charset="0"/>
                <a:cs typeface="Calibri" panose="020F0502020204030204" pitchFamily="34" charset="0"/>
                <a:sym typeface="Symbol" panose="05050102010706020507" pitchFamily="18" charset="2"/>
              </a:rPr>
              <a:t> }</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 </a:t>
            </a:r>
          </a:p>
          <a:p>
            <a:r>
              <a:rPr lang="en-US" altLang="fr-FR" dirty="0" smtClean="0">
                <a:latin typeface="Calibri" panose="020F0502020204030204" pitchFamily="34" charset="0"/>
                <a:cs typeface="Calibri" panose="020F0502020204030204" pitchFamily="34" charset="0"/>
                <a:sym typeface="Symbol" panose="05050102010706020507" pitchFamily="18" charset="2"/>
              </a:rPr>
              <a:t>   := { </a:t>
            </a:r>
            <a:r>
              <a:rPr lang="el-GR" dirty="0" smtClean="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altLang="fr-FR" dirty="0" smtClean="0">
                <a:latin typeface="Calibri" panose="020F0502020204030204" pitchFamily="34" charset="0"/>
                <a:cs typeface="Calibri" panose="020F0502020204030204" pitchFamily="34" charset="0"/>
                <a:sym typeface="Symbol" panose="05050102010706020507" pitchFamily="18" charset="2"/>
              </a:rPr>
              <a:t>{</a:t>
            </a:r>
            <a:r>
              <a:rPr lang="en-US" dirty="0">
                <a:latin typeface="Calibri" panose="020F0502020204030204" pitchFamily="34" charset="0"/>
                <a:cs typeface="Calibri" panose="020F0502020204030204" pitchFamily="34" charset="0"/>
                <a:sym typeface="Symbol" panose="05050102010706020507" pitchFamily="18" charset="2"/>
              </a:rPr>
              <a:t>P</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2</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 </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p</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a:t>
            </a:r>
          </a:p>
          <a:p>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 {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i</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dirty="0" err="1" smtClean="0">
                <a:latin typeface="Calibri" panose="020F0502020204030204" pitchFamily="34" charset="0"/>
                <a:cs typeface="Calibri" panose="020F0502020204030204" pitchFamily="34" charset="0"/>
                <a:sym typeface="Symbol" panose="05050102010706020507" pitchFamily="18" charset="2"/>
              </a:rPr>
              <a:t>P</a:t>
            </a:r>
            <a:r>
              <a:rPr lang="en-US" baseline="-25000" dirty="0" err="1" smtClean="0">
                <a:latin typeface="Calibri" panose="020F0502020204030204" pitchFamily="34" charset="0"/>
                <a:cs typeface="Calibri" panose="020F0502020204030204" pitchFamily="34" charset="0"/>
                <a:sym typeface="Symbol" panose="05050102010706020507" pitchFamily="18" charset="2"/>
              </a:rPr>
              <a:t>j</a:t>
            </a:r>
            <a:r>
              <a:rPr lang="en-US" dirty="0" smtClean="0">
                <a:latin typeface="Calibri" panose="020F0502020204030204" pitchFamily="34" charset="0"/>
                <a:cs typeface="Calibri" panose="020F0502020204030204" pitchFamily="34" charset="0"/>
                <a:sym typeface="Symbol" panose="05050102010706020507" pitchFamily="18" charset="2"/>
              </a:rPr>
              <a:t>, 1  </a:t>
            </a:r>
            <a:r>
              <a:rPr lang="en-US" dirty="0" err="1" smtClean="0">
                <a:latin typeface="Calibri" panose="020F0502020204030204" pitchFamily="34" charset="0"/>
                <a:cs typeface="Calibri" panose="020F0502020204030204" pitchFamily="34" charset="0"/>
                <a:sym typeface="Symbol" panose="05050102010706020507" pitchFamily="18" charset="2"/>
              </a:rPr>
              <a:t>i</a:t>
            </a:r>
            <a:r>
              <a:rPr lang="en-US" dirty="0" smtClean="0">
                <a:latin typeface="Calibri" panose="020F0502020204030204" pitchFamily="34" charset="0"/>
                <a:cs typeface="Calibri" panose="020F0502020204030204" pitchFamily="34" charset="0"/>
                <a:sym typeface="Symbol" panose="05050102010706020507" pitchFamily="18" charset="2"/>
              </a:rPr>
              <a:t>  p, </a:t>
            </a:r>
            <a:r>
              <a:rPr lang="en-US" dirty="0">
                <a:latin typeface="Calibri" panose="020F0502020204030204" pitchFamily="34" charset="0"/>
                <a:cs typeface="Calibri" panose="020F0502020204030204" pitchFamily="34" charset="0"/>
                <a:sym typeface="Symbol" panose="05050102010706020507" pitchFamily="18" charset="2"/>
              </a:rPr>
              <a:t>1  </a:t>
            </a:r>
            <a:r>
              <a:rPr lang="en-US" dirty="0" smtClean="0">
                <a:latin typeface="Calibri" panose="020F0502020204030204" pitchFamily="34" charset="0"/>
                <a:cs typeface="Calibri" panose="020F0502020204030204" pitchFamily="34" charset="0"/>
                <a:sym typeface="Symbol" panose="05050102010706020507" pitchFamily="18" charset="2"/>
              </a:rPr>
              <a:t>j </a:t>
            </a:r>
            <a:r>
              <a:rPr lang="en-US" dirty="0">
                <a:latin typeface="Calibri" panose="020F0502020204030204" pitchFamily="34" charset="0"/>
                <a:cs typeface="Calibri" panose="020F0502020204030204" pitchFamily="34" charset="0"/>
                <a:sym typeface="Symbol" panose="05050102010706020507" pitchFamily="18" charset="2"/>
              </a:rPr>
              <a:t> n</a:t>
            </a:r>
            <a:r>
              <a:rPr lang="en-US" dirty="0" smtClean="0">
                <a:latin typeface="Calibri" panose="020F0502020204030204" pitchFamily="34" charset="0"/>
                <a:cs typeface="Calibri" panose="020F0502020204030204" pitchFamily="34" charset="0"/>
                <a:sym typeface="Symbol" panose="05050102010706020507" pitchFamily="18" charset="2"/>
              </a:rPr>
              <a:t> } </a:t>
            </a:r>
          </a:p>
          <a:p>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 {</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p</a:t>
            </a:r>
            <a:r>
              <a:rPr lang="en-US" dirty="0">
                <a:latin typeface="Calibri" panose="020F0502020204030204" pitchFamily="34" charset="0"/>
                <a:cs typeface="Calibri" panose="020F0502020204030204" pitchFamily="34" charset="0"/>
                <a:sym typeface="Symbol" panose="05050102010706020507" pitchFamily="18" charset="2"/>
              </a:rPr>
              <a:t> }</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a:t>
            </a:r>
            <a:r>
              <a:rPr lang="en-US" dirty="0">
                <a:latin typeface="Calibri" panose="020F0502020204030204" pitchFamily="34" charset="0"/>
                <a:cs typeface="Calibri" panose="020F0502020204030204" pitchFamily="34" charset="0"/>
                <a:sym typeface="Symbol" panose="05050102010706020507" pitchFamily="18" charset="2"/>
              </a:rPr>
              <a:t>{</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p</a:t>
            </a:r>
            <a:r>
              <a:rPr lang="en-US" dirty="0">
                <a:latin typeface="Calibri" panose="020F0502020204030204" pitchFamily="34" charset="0"/>
                <a:cs typeface="Calibri" panose="020F0502020204030204" pitchFamily="34" charset="0"/>
                <a:sym typeface="Symbol" panose="05050102010706020507" pitchFamily="18" charset="2"/>
              </a:rPr>
              <a:t> }</a:t>
            </a:r>
            <a:r>
              <a:rPr lang="fr-FR" dirty="0">
                <a:latin typeface="Calibri" panose="020F0502020204030204" pitchFamily="34" charset="0"/>
                <a:cs typeface="Calibri" panose="020F0502020204030204" pitchFamily="34" charset="0"/>
                <a:sym typeface="Symbol" panose="05050102010706020507" pitchFamily="18" charset="2"/>
              </a:rPr>
              <a:t></a:t>
            </a:r>
            <a:r>
              <a:rPr lang="en-US"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2</a:t>
            </a:r>
            <a:r>
              <a:rPr lang="en-US" dirty="0" smtClean="0">
                <a:latin typeface="Calibri" panose="020F0502020204030204" pitchFamily="34" charset="0"/>
                <a:cs typeface="Calibri" panose="020F0502020204030204" pitchFamily="34" charset="0"/>
                <a:sym typeface="Symbol" panose="05050102010706020507" pitchFamily="18" charset="2"/>
              </a:rPr>
              <a:t> }, …, </a:t>
            </a:r>
            <a:r>
              <a:rPr lang="en-US" dirty="0">
                <a:latin typeface="Calibri" panose="020F0502020204030204" pitchFamily="34" charset="0"/>
                <a:cs typeface="Calibri" panose="020F0502020204030204" pitchFamily="34" charset="0"/>
                <a:sym typeface="Symbol" panose="05050102010706020507" pitchFamily="18" charset="2"/>
              </a:rPr>
              <a:t>{</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p</a:t>
            </a:r>
            <a:r>
              <a:rPr lang="en-US" dirty="0">
                <a:latin typeface="Calibri" panose="020F0502020204030204" pitchFamily="34" charset="0"/>
                <a:cs typeface="Calibri" panose="020F0502020204030204" pitchFamily="34" charset="0"/>
                <a:sym typeface="Symbol" panose="05050102010706020507" pitchFamily="18" charset="2"/>
              </a:rPr>
              <a:t> }</a:t>
            </a:r>
            <a:r>
              <a:rPr lang="fr-FR" dirty="0">
                <a:latin typeface="Calibri" panose="020F0502020204030204" pitchFamily="34" charset="0"/>
                <a:cs typeface="Calibri" panose="020F0502020204030204" pitchFamily="34" charset="0"/>
                <a:sym typeface="Symbol" panose="05050102010706020507" pitchFamily="18" charset="2"/>
              </a:rPr>
              <a:t></a:t>
            </a:r>
            <a:r>
              <a:rPr lang="en-US" dirty="0" err="1" smtClean="0">
                <a:latin typeface="Calibri" panose="020F0502020204030204" pitchFamily="34" charset="0"/>
                <a:cs typeface="Calibri" panose="020F0502020204030204" pitchFamily="34" charset="0"/>
                <a:sym typeface="Symbol" panose="05050102010706020507" pitchFamily="18" charset="2"/>
              </a:rPr>
              <a:t>P</a:t>
            </a:r>
            <a:r>
              <a:rPr lang="en-US" baseline="-25000" dirty="0" err="1" smtClean="0">
                <a:latin typeface="Calibri" panose="020F0502020204030204" pitchFamily="34" charset="0"/>
                <a:cs typeface="Calibri" panose="020F0502020204030204" pitchFamily="34" charset="0"/>
                <a:sym typeface="Symbol" panose="05050102010706020507" pitchFamily="18" charset="2"/>
              </a:rPr>
              <a:t>n</a:t>
            </a:r>
            <a:r>
              <a:rPr lang="en-US" dirty="0" smtClean="0">
                <a:latin typeface="Calibri" panose="020F0502020204030204" pitchFamily="34" charset="0"/>
                <a:cs typeface="Calibri" panose="020F0502020204030204" pitchFamily="34" charset="0"/>
                <a:sym typeface="Symbol" panose="05050102010706020507" pitchFamily="18" charset="2"/>
              </a:rPr>
              <a:t> }}</a:t>
            </a:r>
            <a:endParaRPr lang="en-US" dirty="0">
              <a:latin typeface="Calibri" panose="020F0502020204030204" pitchFamily="34" charset="0"/>
              <a:cs typeface="Calibri" panose="020F0502020204030204" pitchFamily="34" charset="0"/>
              <a:sym typeface="Symbol" panose="05050102010706020507" pitchFamily="18" charset="2"/>
            </a:endParaRPr>
          </a:p>
        </p:txBody>
      </p:sp>
      <p:sp>
        <p:nvSpPr>
          <p:cNvPr id="6" name="Rectangle 5"/>
          <p:cNvSpPr/>
          <p:nvPr/>
        </p:nvSpPr>
        <p:spPr>
          <a:xfrm>
            <a:off x="755576" y="4416097"/>
            <a:ext cx="7993137" cy="369332"/>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R</a:t>
            </a:r>
            <a:r>
              <a:rPr lang="en-US" dirty="0" smtClean="0">
                <a:latin typeface="Calibri" panose="020F0502020204030204" pitchFamily="34" charset="0"/>
                <a:cs typeface="Calibri" panose="020F0502020204030204" pitchFamily="34" charset="0"/>
              </a:rPr>
              <a:t> </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smtClean="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p</a:t>
            </a:r>
            <a:r>
              <a:rPr lang="en-US" dirty="0" smtClean="0">
                <a:latin typeface="Calibri" panose="020F0502020204030204" pitchFamily="34" charset="0"/>
                <a:cs typeface="Calibri" panose="020F0502020204030204" pitchFamily="34" charset="0"/>
                <a:sym typeface="Symbol" panose="05050102010706020507" pitchFamily="18" charset="2"/>
              </a:rPr>
              <a:t> }</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dirty="0">
                <a:latin typeface="Calibri" panose="020F0502020204030204" pitchFamily="34" charset="0"/>
                <a:cs typeface="Calibri" panose="020F0502020204030204" pitchFamily="34" charset="0"/>
                <a:sym typeface="Symbol" panose="05050102010706020507" pitchFamily="18" charset="2"/>
              </a:rPr>
              <a:t>P</a:t>
            </a:r>
            <a:r>
              <a:rPr lang="en-US" dirty="0" smtClean="0">
                <a:latin typeface="Calibri" panose="020F0502020204030204" pitchFamily="34" charset="0"/>
                <a:cs typeface="Calibri" panose="020F0502020204030204" pitchFamily="34" charset="0"/>
                <a:sym typeface="Symbol" panose="05050102010706020507" pitchFamily="18" charset="2"/>
              </a:rPr>
              <a:t> := </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dirty="0" smtClean="0">
                <a:latin typeface="Calibri" panose="020F0502020204030204" pitchFamily="34" charset="0"/>
                <a:cs typeface="Calibri" panose="020F0502020204030204" pitchFamily="34" charset="0"/>
                <a:sym typeface="Symbol" panose="05050102010706020507" pitchFamily="18" charset="2"/>
              </a:rPr>
              <a:t>P, </a:t>
            </a:r>
            <a:r>
              <a:rPr lang="el-GR" dirty="0" smtClean="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dirty="0" smtClean="0">
                <a:latin typeface="Calibri" panose="020F0502020204030204" pitchFamily="34" charset="0"/>
                <a:cs typeface="Calibri" panose="020F0502020204030204" pitchFamily="34" charset="0"/>
                <a:sym typeface="Symbol" panose="05050102010706020507" pitchFamily="18" charset="2"/>
              </a:rPr>
              <a:t>P, </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p</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dirty="0" smtClean="0">
                <a:latin typeface="Calibri" panose="020F0502020204030204" pitchFamily="34" charset="0"/>
                <a:cs typeface="Calibri" panose="020F0502020204030204" pitchFamily="34" charset="0"/>
                <a:sym typeface="Symbol" panose="05050102010706020507" pitchFamily="18" charset="2"/>
              </a:rPr>
              <a:t>P </a:t>
            </a:r>
            <a:r>
              <a:rPr lang="en-US" dirty="0">
                <a:latin typeface="Calibri" panose="020F0502020204030204" pitchFamily="34" charset="0"/>
                <a:cs typeface="Calibri" panose="020F0502020204030204" pitchFamily="34" charset="0"/>
                <a:sym typeface="Symbol" panose="05050102010706020507" pitchFamily="18" charset="2"/>
              </a:rPr>
              <a:t>}</a:t>
            </a:r>
          </a:p>
        </p:txBody>
      </p:sp>
      <p:sp>
        <p:nvSpPr>
          <p:cNvPr id="7" name="Rectangle 6"/>
          <p:cNvSpPr/>
          <p:nvPr/>
        </p:nvSpPr>
        <p:spPr>
          <a:xfrm>
            <a:off x="755576" y="2442145"/>
            <a:ext cx="6646210" cy="400110"/>
          </a:xfrm>
          <a:prstGeom prst="rect">
            <a:avLst/>
          </a:prstGeom>
        </p:spPr>
        <p:txBody>
          <a:bodyPr wrap="square">
            <a:spAutoFit/>
          </a:bodyPr>
          <a:lstStyle/>
          <a:p>
            <a:r>
              <a:rPr lang="en-US"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rPr>
              <a:t>R </a:t>
            </a:r>
            <a:r>
              <a:rPr lang="en-US" altLang="fr-FR" sz="2000" dirty="0" smtClean="0">
                <a:latin typeface="Calibri" panose="020F0502020204030204" pitchFamily="34" charset="0"/>
                <a:cs typeface="Calibri" panose="020F0502020204030204" pitchFamily="34" charset="0"/>
                <a:sym typeface="Symbol" panose="05050102010706020507" pitchFamily="18" charset="2"/>
              </a:rPr>
              <a:t>:= { </a:t>
            </a:r>
            <a:r>
              <a:rPr lang="en-US" sz="2000"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sz="2000" dirty="0" smtClean="0">
                <a:latin typeface="Calibri" panose="020F0502020204030204" pitchFamily="34" charset="0"/>
                <a:cs typeface="Calibri" panose="020F0502020204030204" pitchFamily="34" charset="0"/>
                <a:sym typeface="Symbol" panose="05050102010706020507" pitchFamily="18" charset="2"/>
              </a:rPr>
              <a:t>, P</a:t>
            </a:r>
            <a:r>
              <a:rPr lang="en-US" sz="2000" baseline="-25000" dirty="0" smtClean="0">
                <a:latin typeface="Calibri" panose="020F0502020204030204" pitchFamily="34" charset="0"/>
                <a:cs typeface="Calibri" panose="020F0502020204030204" pitchFamily="34" charset="0"/>
                <a:sym typeface="Symbol" panose="05050102010706020507" pitchFamily="18" charset="2"/>
              </a:rPr>
              <a:t>2</a:t>
            </a:r>
            <a:r>
              <a:rPr lang="en-US" sz="2000" dirty="0" smtClean="0">
                <a:latin typeface="Calibri" panose="020F0502020204030204" pitchFamily="34" charset="0"/>
                <a:cs typeface="Calibri" panose="020F0502020204030204" pitchFamily="34" charset="0"/>
                <a:sym typeface="Symbol" panose="05050102010706020507" pitchFamily="18" charset="2"/>
              </a:rPr>
              <a:t>, …, </a:t>
            </a:r>
            <a:r>
              <a:rPr lang="en-US" sz="2000" dirty="0" err="1" smtClean="0">
                <a:latin typeface="Calibri" panose="020F0502020204030204" pitchFamily="34" charset="0"/>
                <a:cs typeface="Calibri" panose="020F0502020204030204" pitchFamily="34" charset="0"/>
                <a:sym typeface="Symbol" panose="05050102010706020507" pitchFamily="18" charset="2"/>
              </a:rPr>
              <a:t>P</a:t>
            </a:r>
            <a:r>
              <a:rPr lang="en-US" sz="2000" baseline="-25000" dirty="0" err="1" smtClean="0">
                <a:latin typeface="Calibri" panose="020F0502020204030204" pitchFamily="34" charset="0"/>
                <a:cs typeface="Calibri" panose="020F0502020204030204" pitchFamily="34" charset="0"/>
                <a:sym typeface="Symbol" panose="05050102010706020507" pitchFamily="18" charset="2"/>
              </a:rPr>
              <a:t>n</a:t>
            </a:r>
            <a:r>
              <a:rPr lang="en-US" sz="2000" dirty="0" smtClean="0">
                <a:latin typeface="Calibri" panose="020F0502020204030204" pitchFamily="34" charset="0"/>
                <a:cs typeface="Calibri" panose="020F0502020204030204" pitchFamily="34" charset="0"/>
                <a:sym typeface="Symbol" panose="05050102010706020507" pitchFamily="18" charset="2"/>
              </a:rPr>
              <a:t> }</a:t>
            </a:r>
            <a:r>
              <a:rPr lang="en-US" sz="2000" dirty="0" smtClean="0"/>
              <a:t> </a:t>
            </a:r>
            <a:endParaRPr lang="fr-FR"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34977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ZoneTexte 44"/>
          <p:cNvSpPr txBox="1"/>
          <p:nvPr/>
        </p:nvSpPr>
        <p:spPr>
          <a:xfrm>
            <a:off x="413294" y="1236507"/>
            <a:ext cx="8551194" cy="307777"/>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a:t>The satisfaction of </a:t>
            </a:r>
            <a:r>
              <a:rPr lang="en-US" sz="2000" dirty="0" smtClean="0">
                <a:latin typeface="Calibri" panose="020F0502020204030204" pitchFamily="34" charset="0"/>
                <a:cs typeface="Calibri" panose="020F0502020204030204" pitchFamily="34" charset="0"/>
              </a:rPr>
              <a:t>R = </a:t>
            </a:r>
            <a:r>
              <a:rPr lang="el-GR" sz="2000" dirty="0" smtClean="0">
                <a:latin typeface="Calibri" panose="020F0502020204030204" pitchFamily="34" charset="0"/>
                <a:cs typeface="Calibri" panose="020F0502020204030204" pitchFamily="34" charset="0"/>
              </a:rPr>
              <a:t>ϕ</a:t>
            </a:r>
            <a:r>
              <a:rPr lang="fr-FR" sz="2000" dirty="0">
                <a:latin typeface="Calibri" panose="020F0502020204030204" pitchFamily="34" charset="0"/>
                <a:cs typeface="Calibri" panose="020F0502020204030204" pitchFamily="34" charset="0"/>
                <a:sym typeface="Symbol" panose="05050102010706020507" pitchFamily="18" charset="2"/>
              </a:rPr>
              <a:t></a:t>
            </a:r>
            <a:r>
              <a:rPr lang="en-US" altLang="fr-FR" sz="2000" dirty="0" smtClean="0">
                <a:latin typeface="Calibri" panose="020F0502020204030204" pitchFamily="34" charset="0"/>
                <a:cs typeface="Calibri" panose="020F0502020204030204" pitchFamily="34" charset="0"/>
                <a:sym typeface="Symbol" panose="05050102010706020507" pitchFamily="18" charset="2"/>
              </a:rPr>
              <a:t>{ </a:t>
            </a:r>
            <a:r>
              <a:rPr lang="en-US" sz="2000" dirty="0" smtClean="0">
                <a:latin typeface="Calibri" panose="020F0502020204030204" pitchFamily="34" charset="0"/>
                <a:cs typeface="Calibri" panose="020F0502020204030204" pitchFamily="34" charset="0"/>
                <a:sym typeface="Symbol" panose="05050102010706020507" pitchFamily="18" charset="2"/>
              </a:rPr>
              <a:t>P</a:t>
            </a:r>
            <a:r>
              <a:rPr lang="en-US" sz="2000" baseline="-25000" dirty="0" smtClean="0">
                <a:latin typeface="Calibri" panose="020F0502020204030204" pitchFamily="34" charset="0"/>
                <a:cs typeface="Calibri" panose="020F0502020204030204" pitchFamily="34" charset="0"/>
                <a:sym typeface="Symbol" panose="05050102010706020507" pitchFamily="18" charset="2"/>
              </a:rPr>
              <a:t>1</a:t>
            </a:r>
            <a:r>
              <a:rPr lang="en-US" sz="2000" dirty="0">
                <a:latin typeface="Calibri" panose="020F0502020204030204" pitchFamily="34" charset="0"/>
                <a:cs typeface="Calibri" panose="020F0502020204030204" pitchFamily="34" charset="0"/>
                <a:sym typeface="Symbol" panose="05050102010706020507" pitchFamily="18" charset="2"/>
              </a:rPr>
              <a:t>, P</a:t>
            </a:r>
            <a:r>
              <a:rPr lang="en-US" sz="2000" baseline="-25000" dirty="0">
                <a:latin typeface="Calibri" panose="020F0502020204030204" pitchFamily="34" charset="0"/>
                <a:cs typeface="Calibri" panose="020F0502020204030204" pitchFamily="34" charset="0"/>
                <a:sym typeface="Symbol" panose="05050102010706020507" pitchFamily="18" charset="2"/>
              </a:rPr>
              <a:t>2</a:t>
            </a:r>
            <a:r>
              <a:rPr lang="en-US" sz="2000" dirty="0">
                <a:latin typeface="Calibri" panose="020F0502020204030204" pitchFamily="34" charset="0"/>
                <a:cs typeface="Calibri" panose="020F0502020204030204" pitchFamily="34" charset="0"/>
                <a:sym typeface="Symbol" panose="05050102010706020507" pitchFamily="18" charset="2"/>
              </a:rPr>
              <a:t>, …, </a:t>
            </a:r>
            <a:r>
              <a:rPr lang="en-US" sz="2000" dirty="0" err="1">
                <a:latin typeface="Calibri" panose="020F0502020204030204" pitchFamily="34" charset="0"/>
                <a:cs typeface="Calibri" panose="020F0502020204030204" pitchFamily="34" charset="0"/>
                <a:sym typeface="Symbol" panose="05050102010706020507" pitchFamily="18" charset="2"/>
              </a:rPr>
              <a:t>P</a:t>
            </a:r>
            <a:r>
              <a:rPr lang="en-US" sz="2000" baseline="-25000" dirty="0" err="1">
                <a:latin typeface="Calibri" panose="020F0502020204030204" pitchFamily="34" charset="0"/>
                <a:cs typeface="Calibri" panose="020F0502020204030204" pitchFamily="34" charset="0"/>
                <a:sym typeface="Symbol" panose="05050102010706020507" pitchFamily="18" charset="2"/>
              </a:rPr>
              <a:t>n</a:t>
            </a:r>
            <a:r>
              <a:rPr lang="en-US" sz="2000" dirty="0">
                <a:latin typeface="Calibri" panose="020F0502020204030204" pitchFamily="34" charset="0"/>
                <a:cs typeface="Calibri" panose="020F0502020204030204" pitchFamily="34" charset="0"/>
                <a:sym typeface="Symbol" panose="05050102010706020507" pitchFamily="18" charset="2"/>
              </a:rPr>
              <a:t> </a:t>
            </a:r>
            <a:r>
              <a:rPr lang="en-US" sz="2000" dirty="0" smtClean="0">
                <a:latin typeface="Calibri" panose="020F0502020204030204" pitchFamily="34" charset="0"/>
                <a:cs typeface="Calibri" panose="020F0502020204030204" pitchFamily="34" charset="0"/>
                <a:sym typeface="Symbol" panose="05050102010706020507" pitchFamily="18" charset="2"/>
              </a:rPr>
              <a:t>} is </a:t>
            </a:r>
            <a:endParaRPr lang="en-US" dirty="0">
              <a:latin typeface="Calibri" panose="020F0502020204030204" pitchFamily="34" charset="0"/>
              <a:cs typeface="Calibri" panose="020F0502020204030204" pitchFamily="34" charset="0"/>
            </a:endParaRPr>
          </a:p>
        </p:txBody>
      </p:sp>
      <p:sp>
        <p:nvSpPr>
          <p:cNvPr id="2" name="Titre 1"/>
          <p:cNvSpPr>
            <a:spLocks noGrp="1"/>
          </p:cNvSpPr>
          <p:nvPr>
            <p:ph type="title"/>
          </p:nvPr>
        </p:nvSpPr>
        <p:spPr/>
        <p:txBody>
          <a:bodyPr/>
          <a:lstStyle/>
          <a:p>
            <a:r>
              <a:rPr lang="en-US" dirty="0" smtClean="0"/>
              <a:t>Requirement Satisfaction over MULTIPLE time periods</a:t>
            </a:r>
            <a:endParaRPr lang="en-US" dirty="0"/>
          </a:p>
        </p:txBody>
      </p:sp>
      <p:sp>
        <p:nvSpPr>
          <p:cNvPr id="57" name="Rectangle 56"/>
          <p:cNvSpPr/>
          <p:nvPr/>
        </p:nvSpPr>
        <p:spPr>
          <a:xfrm>
            <a:off x="972087" y="1586593"/>
            <a:ext cx="4144083" cy="400110"/>
          </a:xfrm>
          <a:prstGeom prst="rect">
            <a:avLst/>
          </a:prstGeom>
        </p:spPr>
        <p:txBody>
          <a:bodyPr wrap="none">
            <a:spAutoFit/>
          </a:bodyPr>
          <a:lstStyle/>
          <a:p>
            <a:r>
              <a:rPr lang="en-US" altLang="fr-FR" sz="2000" dirty="0" smtClean="0">
                <a:latin typeface="Calibri" panose="020F0502020204030204" pitchFamily="34" charset="0"/>
                <a:cs typeface="Calibri" panose="020F0502020204030204" pitchFamily="34" charset="0"/>
              </a:rPr>
              <a:t>P</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ϕ  </a:t>
            </a:r>
            <a:r>
              <a:rPr lang="en-US" altLang="fr-FR" sz="2000" dirty="0" smtClean="0">
                <a:latin typeface="Calibri" panose="020F0502020204030204" pitchFamily="34" charset="0"/>
                <a:cs typeface="Calibri" panose="020F0502020204030204" pitchFamily="34" charset="0"/>
                <a:sym typeface="Symbol" panose="05050102010706020507" pitchFamily="18" charset="2"/>
              </a:rPr>
              <a:t>:= </a:t>
            </a:r>
            <a:r>
              <a:rPr lang="en-US" altLang="fr-FR" sz="2000" dirty="0" smtClean="0">
                <a:latin typeface="Calibri" panose="020F0502020204030204" pitchFamily="34" charset="0"/>
                <a:cs typeface="Calibri" panose="020F0502020204030204" pitchFamily="34" charset="0"/>
              </a:rPr>
              <a:t>ᴧ {</a:t>
            </a:r>
            <a:r>
              <a:rPr lang="en-US" altLang="fr-FR" sz="2000" dirty="0" smtClean="0">
                <a:latin typeface="Calibri" panose="020F0502020204030204" pitchFamily="34" charset="0"/>
                <a:cs typeface="Calibri" panose="020F0502020204030204" pitchFamily="34" charset="0"/>
                <a:sym typeface="Symbol" panose="05050102010706020507" pitchFamily="18" charset="2"/>
              </a:rPr>
              <a:t> </a:t>
            </a:r>
            <a:r>
              <a:rPr lang="en-US" altLang="fr-FR" sz="2000" dirty="0" smtClean="0">
                <a:latin typeface="Calibri" panose="020F0502020204030204" pitchFamily="34" charset="0"/>
                <a:cs typeface="Calibri" panose="020F0502020204030204" pitchFamily="34" charset="0"/>
              </a:rPr>
              <a:t>P</a:t>
            </a:r>
            <a:r>
              <a:rPr lang="en-US" altLang="fr-FR" sz="2000" baseline="-25000" dirty="0" smtClean="0">
                <a:latin typeface="Calibri" panose="020F0502020204030204" pitchFamily="34" charset="0"/>
                <a:cs typeface="Calibri" panose="020F0502020204030204" pitchFamily="34" charset="0"/>
              </a:rPr>
              <a:t>1</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ϕ, P</a:t>
            </a:r>
            <a:r>
              <a:rPr lang="en-US" altLang="fr-FR" sz="2000" baseline="-25000" dirty="0" smtClean="0">
                <a:latin typeface="Calibri" panose="020F0502020204030204" pitchFamily="34" charset="0"/>
                <a:cs typeface="Calibri" panose="020F0502020204030204" pitchFamily="34" charset="0"/>
              </a:rPr>
              <a:t>2</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ϕ, … </a:t>
            </a:r>
            <a:r>
              <a:rPr lang="en-US" altLang="fr-FR" sz="2000" dirty="0" err="1" smtClean="0">
                <a:latin typeface="Calibri" panose="020F0502020204030204" pitchFamily="34" charset="0"/>
                <a:cs typeface="Calibri" panose="020F0502020204030204" pitchFamily="34" charset="0"/>
              </a:rPr>
              <a:t>P</a:t>
            </a:r>
            <a:r>
              <a:rPr lang="en-US" altLang="fr-FR" sz="2000" baseline="-25000" dirty="0" err="1" smtClean="0">
                <a:latin typeface="Calibri" panose="020F0502020204030204" pitchFamily="34" charset="0"/>
                <a:cs typeface="Calibri" panose="020F0502020204030204" pitchFamily="34" charset="0"/>
              </a:rPr>
              <a:t>n</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ϕ } </a:t>
            </a:r>
            <a:endParaRPr lang="fr-FR" sz="2000" dirty="0">
              <a:latin typeface="Calibri" panose="020F0502020204030204" pitchFamily="34" charset="0"/>
              <a:cs typeface="Calibri" panose="020F0502020204030204" pitchFamily="34" charset="0"/>
            </a:endParaRPr>
          </a:p>
        </p:txBody>
      </p:sp>
      <p:sp>
        <p:nvSpPr>
          <p:cNvPr id="38" name="ZoneTexte 37"/>
          <p:cNvSpPr txBox="1"/>
          <p:nvPr/>
        </p:nvSpPr>
        <p:spPr>
          <a:xfrm>
            <a:off x="413294" y="3111931"/>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The satisfaction of </a:t>
            </a:r>
            <a:r>
              <a:rPr lang="en-US" dirty="0">
                <a:latin typeface="Calibri" panose="020F0502020204030204" pitchFamily="34" charset="0"/>
                <a:cs typeface="Calibri" panose="020F0502020204030204" pitchFamily="34" charset="0"/>
              </a:rPr>
              <a:t>R = </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p</a:t>
            </a:r>
            <a:r>
              <a:rPr lang="en-US" dirty="0">
                <a:latin typeface="Calibri" panose="020F0502020204030204" pitchFamily="34" charset="0"/>
                <a:cs typeface="Calibri" panose="020F0502020204030204" pitchFamily="34" charset="0"/>
                <a:sym typeface="Symbol" panose="05050102010706020507" pitchFamily="18" charset="2"/>
              </a:rPr>
              <a:t> }</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a:t>
            </a:r>
            <a:r>
              <a:rPr lang="en-US" dirty="0" smtClean="0"/>
              <a:t>is therefore</a:t>
            </a:r>
            <a:endParaRPr lang="en-US" sz="1600" dirty="0" smtClean="0"/>
          </a:p>
        </p:txBody>
      </p:sp>
      <p:sp>
        <p:nvSpPr>
          <p:cNvPr id="40" name="ZoneTexte 39"/>
          <p:cNvSpPr txBox="1"/>
          <p:nvPr/>
        </p:nvSpPr>
        <p:spPr>
          <a:xfrm>
            <a:off x="413294" y="2175827"/>
            <a:ext cx="8551194" cy="307777"/>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a:t>The satisfaction of </a:t>
            </a:r>
            <a:r>
              <a:rPr lang="en-US" sz="2000" dirty="0">
                <a:latin typeface="Calibri" panose="020F0502020204030204" pitchFamily="34" charset="0"/>
                <a:cs typeface="Calibri" panose="020F0502020204030204" pitchFamily="34" charset="0"/>
              </a:rPr>
              <a:t>R = </a:t>
            </a:r>
            <a:r>
              <a:rPr lang="en-US" altLang="fr-FR" sz="2000" dirty="0">
                <a:latin typeface="Calibri" panose="020F0502020204030204" pitchFamily="34" charset="0"/>
                <a:cs typeface="Calibri" panose="020F0502020204030204" pitchFamily="34" charset="0"/>
                <a:sym typeface="Symbol" panose="05050102010706020507" pitchFamily="18" charset="2"/>
              </a:rPr>
              <a:t>{ </a:t>
            </a:r>
            <a:r>
              <a:rPr lang="el-GR" sz="2000" dirty="0">
                <a:latin typeface="Calibri" panose="020F0502020204030204" pitchFamily="34" charset="0"/>
                <a:cs typeface="Calibri" panose="020F0502020204030204" pitchFamily="34" charset="0"/>
              </a:rPr>
              <a:t>ϕ</a:t>
            </a:r>
            <a:r>
              <a:rPr lang="en-US" sz="2000" baseline="-25000" dirty="0">
                <a:latin typeface="Calibri" panose="020F0502020204030204" pitchFamily="34" charset="0"/>
                <a:cs typeface="Calibri" panose="020F0502020204030204" pitchFamily="34" charset="0"/>
                <a:sym typeface="Symbol" panose="05050102010706020507" pitchFamily="18" charset="2"/>
              </a:rPr>
              <a:t>1</a:t>
            </a:r>
            <a:r>
              <a:rPr lang="en-US" sz="2000" dirty="0">
                <a:latin typeface="Calibri" panose="020F0502020204030204" pitchFamily="34" charset="0"/>
                <a:cs typeface="Calibri" panose="020F0502020204030204" pitchFamily="34" charset="0"/>
                <a:sym typeface="Symbol" panose="05050102010706020507" pitchFamily="18" charset="2"/>
              </a:rPr>
              <a:t>, </a:t>
            </a:r>
            <a:r>
              <a:rPr lang="el-GR" sz="2000" dirty="0">
                <a:latin typeface="Calibri" panose="020F0502020204030204" pitchFamily="34" charset="0"/>
                <a:cs typeface="Calibri" panose="020F0502020204030204" pitchFamily="34" charset="0"/>
              </a:rPr>
              <a:t>ϕ</a:t>
            </a:r>
            <a:r>
              <a:rPr lang="en-US" sz="2000" baseline="-25000" dirty="0">
                <a:latin typeface="Calibri" panose="020F0502020204030204" pitchFamily="34" charset="0"/>
                <a:cs typeface="Calibri" panose="020F0502020204030204" pitchFamily="34" charset="0"/>
                <a:sym typeface="Symbol" panose="05050102010706020507" pitchFamily="18" charset="2"/>
              </a:rPr>
              <a:t>2</a:t>
            </a:r>
            <a:r>
              <a:rPr lang="en-US" sz="2000" dirty="0">
                <a:latin typeface="Calibri" panose="020F0502020204030204" pitchFamily="34" charset="0"/>
                <a:cs typeface="Calibri" panose="020F0502020204030204" pitchFamily="34" charset="0"/>
                <a:sym typeface="Symbol" panose="05050102010706020507" pitchFamily="18" charset="2"/>
              </a:rPr>
              <a:t>, …, </a:t>
            </a:r>
            <a:r>
              <a:rPr lang="el-GR" sz="2000" dirty="0">
                <a:latin typeface="Calibri" panose="020F0502020204030204" pitchFamily="34" charset="0"/>
                <a:cs typeface="Calibri" panose="020F0502020204030204" pitchFamily="34" charset="0"/>
              </a:rPr>
              <a:t>ϕ</a:t>
            </a:r>
            <a:r>
              <a:rPr lang="en-US" sz="2000" baseline="-25000" dirty="0">
                <a:latin typeface="Calibri" panose="020F0502020204030204" pitchFamily="34" charset="0"/>
                <a:cs typeface="Calibri" panose="020F0502020204030204" pitchFamily="34" charset="0"/>
                <a:sym typeface="Symbol" panose="05050102010706020507" pitchFamily="18" charset="2"/>
              </a:rPr>
              <a:t>p</a:t>
            </a:r>
            <a:r>
              <a:rPr lang="en-US" sz="2000" dirty="0">
                <a:latin typeface="Calibri" panose="020F0502020204030204" pitchFamily="34" charset="0"/>
                <a:cs typeface="Calibri" panose="020F0502020204030204" pitchFamily="34" charset="0"/>
                <a:sym typeface="Symbol" panose="05050102010706020507" pitchFamily="18" charset="2"/>
              </a:rPr>
              <a:t> </a:t>
            </a:r>
            <a:r>
              <a:rPr lang="en-US" sz="2000" dirty="0" smtClean="0">
                <a:latin typeface="Calibri" panose="020F0502020204030204" pitchFamily="34" charset="0"/>
                <a:cs typeface="Calibri" panose="020F0502020204030204" pitchFamily="34" charset="0"/>
                <a:sym typeface="Symbol" panose="05050102010706020507" pitchFamily="18" charset="2"/>
              </a:rPr>
              <a:t>}</a:t>
            </a:r>
            <a:r>
              <a:rPr lang="fr-FR" sz="2000" dirty="0" smtClean="0">
                <a:latin typeface="Calibri" panose="020F0502020204030204" pitchFamily="34" charset="0"/>
                <a:cs typeface="Calibri" panose="020F0502020204030204" pitchFamily="34" charset="0"/>
                <a:sym typeface="Symbol" panose="05050102010706020507" pitchFamily="18" charset="2"/>
              </a:rPr>
              <a:t></a:t>
            </a:r>
            <a:r>
              <a:rPr lang="en-US" sz="2000" dirty="0" smtClean="0">
                <a:latin typeface="Calibri" panose="020F0502020204030204" pitchFamily="34" charset="0"/>
                <a:cs typeface="Calibri" panose="020F0502020204030204" pitchFamily="34" charset="0"/>
                <a:sym typeface="Symbol" panose="05050102010706020507" pitchFamily="18" charset="2"/>
              </a:rPr>
              <a:t>P is </a:t>
            </a:r>
            <a:endParaRPr lang="en-US" sz="2000" dirty="0">
              <a:latin typeface="Calibri" panose="020F0502020204030204" pitchFamily="34" charset="0"/>
              <a:cs typeface="Calibri" panose="020F0502020204030204" pitchFamily="34" charset="0"/>
            </a:endParaRPr>
          </a:p>
        </p:txBody>
      </p:sp>
      <p:sp>
        <p:nvSpPr>
          <p:cNvPr id="42" name="Rectangle 41"/>
          <p:cNvSpPr/>
          <p:nvPr/>
        </p:nvSpPr>
        <p:spPr>
          <a:xfrm>
            <a:off x="972087" y="2522697"/>
            <a:ext cx="4144083" cy="400110"/>
          </a:xfrm>
          <a:prstGeom prst="rect">
            <a:avLst/>
          </a:prstGeom>
        </p:spPr>
        <p:txBody>
          <a:bodyPr wrap="none">
            <a:spAutoFit/>
          </a:bodyPr>
          <a:lstStyle/>
          <a:p>
            <a:r>
              <a:rPr lang="en-US" altLang="fr-FR" sz="2000" dirty="0" smtClean="0">
                <a:latin typeface="Calibri" panose="020F0502020204030204" pitchFamily="34" charset="0"/>
                <a:cs typeface="Calibri" panose="020F0502020204030204" pitchFamily="34" charset="0"/>
              </a:rPr>
              <a:t>P</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ϕ  </a:t>
            </a:r>
            <a:r>
              <a:rPr lang="en-US" altLang="fr-FR" sz="2000" dirty="0" smtClean="0">
                <a:latin typeface="Calibri" panose="020F0502020204030204" pitchFamily="34" charset="0"/>
                <a:cs typeface="Calibri" panose="020F0502020204030204" pitchFamily="34" charset="0"/>
                <a:sym typeface="Symbol" panose="05050102010706020507" pitchFamily="18" charset="2"/>
              </a:rPr>
              <a:t>:= </a:t>
            </a:r>
            <a:r>
              <a:rPr lang="en-US" altLang="fr-FR" sz="2000" dirty="0" smtClean="0">
                <a:latin typeface="Calibri" panose="020F0502020204030204" pitchFamily="34" charset="0"/>
                <a:cs typeface="Calibri" panose="020F0502020204030204" pitchFamily="34" charset="0"/>
              </a:rPr>
              <a:t>ᴧ {</a:t>
            </a:r>
            <a:r>
              <a:rPr lang="en-US" altLang="fr-FR" sz="2000" dirty="0" smtClean="0">
                <a:latin typeface="Calibri" panose="020F0502020204030204" pitchFamily="34" charset="0"/>
                <a:cs typeface="Calibri" panose="020F0502020204030204" pitchFamily="34" charset="0"/>
                <a:sym typeface="Symbol" panose="05050102010706020507" pitchFamily="18" charset="2"/>
              </a:rPr>
              <a:t> </a:t>
            </a:r>
            <a:r>
              <a:rPr lang="en-US" altLang="fr-FR" sz="2000" dirty="0" smtClean="0">
                <a:latin typeface="Calibri" panose="020F0502020204030204" pitchFamily="34" charset="0"/>
                <a:cs typeface="Calibri" panose="020F0502020204030204" pitchFamily="34" charset="0"/>
              </a:rPr>
              <a:t>P</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ϕ</a:t>
            </a:r>
            <a:r>
              <a:rPr lang="en-US" altLang="fr-FR" sz="2000" baseline="-25000" dirty="0">
                <a:latin typeface="Calibri" panose="020F0502020204030204" pitchFamily="34" charset="0"/>
                <a:cs typeface="Calibri" panose="020F0502020204030204" pitchFamily="34" charset="0"/>
              </a:rPr>
              <a:t>1</a:t>
            </a:r>
            <a:r>
              <a:rPr lang="en-US" altLang="fr-FR" sz="2000" dirty="0" smtClean="0">
                <a:latin typeface="Calibri" panose="020F0502020204030204" pitchFamily="34" charset="0"/>
                <a:cs typeface="Calibri" panose="020F0502020204030204" pitchFamily="34" charset="0"/>
              </a:rPr>
              <a:t>, P</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ϕ</a:t>
            </a:r>
            <a:r>
              <a:rPr lang="en-US" altLang="fr-FR" sz="2000" baseline="-25000" dirty="0">
                <a:latin typeface="Calibri" panose="020F0502020204030204" pitchFamily="34" charset="0"/>
                <a:cs typeface="Calibri" panose="020F0502020204030204" pitchFamily="34" charset="0"/>
              </a:rPr>
              <a:t>2</a:t>
            </a:r>
            <a:r>
              <a:rPr lang="en-US" altLang="fr-FR" sz="2000" dirty="0" smtClean="0">
                <a:latin typeface="Calibri" panose="020F0502020204030204" pitchFamily="34" charset="0"/>
                <a:cs typeface="Calibri" panose="020F0502020204030204" pitchFamily="34" charset="0"/>
              </a:rPr>
              <a:t>, … P</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a:t>
            </a:r>
            <a:r>
              <a:rPr lang="en-US" altLang="fr-FR" sz="2000" dirty="0" err="1" smtClean="0">
                <a:latin typeface="Calibri" panose="020F0502020204030204" pitchFamily="34" charset="0"/>
                <a:cs typeface="Calibri" panose="020F0502020204030204" pitchFamily="34" charset="0"/>
              </a:rPr>
              <a:t>ϕ</a:t>
            </a:r>
            <a:r>
              <a:rPr lang="en-US" altLang="fr-FR" sz="2000" baseline="-25000" dirty="0" err="1">
                <a:latin typeface="Calibri" panose="020F0502020204030204" pitchFamily="34" charset="0"/>
                <a:cs typeface="Calibri" panose="020F0502020204030204" pitchFamily="34" charset="0"/>
              </a:rPr>
              <a:t>n</a:t>
            </a:r>
            <a:r>
              <a:rPr lang="en-US" altLang="fr-FR" sz="2000" dirty="0" smtClean="0">
                <a:latin typeface="Calibri" panose="020F0502020204030204" pitchFamily="34" charset="0"/>
                <a:cs typeface="Calibri" panose="020F0502020204030204" pitchFamily="34" charset="0"/>
              </a:rPr>
              <a:t> } </a:t>
            </a:r>
            <a:endParaRPr lang="fr-FR" sz="2000" dirty="0">
              <a:latin typeface="Calibri" panose="020F0502020204030204" pitchFamily="34" charset="0"/>
              <a:cs typeface="Calibri" panose="020F0502020204030204" pitchFamily="34" charset="0"/>
            </a:endParaRPr>
          </a:p>
        </p:txBody>
      </p:sp>
      <p:sp>
        <p:nvSpPr>
          <p:cNvPr id="44" name="Rectangle 43"/>
          <p:cNvSpPr/>
          <p:nvPr/>
        </p:nvSpPr>
        <p:spPr>
          <a:xfrm>
            <a:off x="972086" y="3460938"/>
            <a:ext cx="4206601" cy="400110"/>
          </a:xfrm>
          <a:prstGeom prst="rect">
            <a:avLst/>
          </a:prstGeom>
        </p:spPr>
        <p:txBody>
          <a:bodyPr wrap="none">
            <a:spAutoFit/>
          </a:bodyPr>
          <a:lstStyle/>
          <a:p>
            <a:r>
              <a:rPr lang="en-US" altLang="fr-FR" sz="2000" dirty="0" smtClean="0">
                <a:latin typeface="Calibri" panose="020F0502020204030204" pitchFamily="34" charset="0"/>
                <a:cs typeface="Calibri" panose="020F0502020204030204" pitchFamily="34" charset="0"/>
              </a:rPr>
              <a:t>P</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ϕ  </a:t>
            </a:r>
            <a:r>
              <a:rPr lang="en-US" altLang="fr-FR" sz="2000" dirty="0" smtClean="0">
                <a:latin typeface="Calibri" panose="020F0502020204030204" pitchFamily="34" charset="0"/>
                <a:cs typeface="Calibri" panose="020F0502020204030204" pitchFamily="34" charset="0"/>
                <a:sym typeface="Symbol" panose="05050102010706020507" pitchFamily="18" charset="2"/>
              </a:rPr>
              <a:t>= </a:t>
            </a:r>
            <a:r>
              <a:rPr lang="en-US" altLang="fr-FR" sz="2000" dirty="0" smtClean="0">
                <a:latin typeface="Calibri" panose="020F0502020204030204" pitchFamily="34" charset="0"/>
                <a:cs typeface="Calibri" panose="020F0502020204030204" pitchFamily="34" charset="0"/>
              </a:rPr>
              <a:t>ᴧ {</a:t>
            </a:r>
            <a:r>
              <a:rPr lang="en-US" altLang="fr-FR" sz="2000" dirty="0" smtClean="0">
                <a:latin typeface="Calibri" panose="020F0502020204030204" pitchFamily="34" charset="0"/>
                <a:cs typeface="Calibri" panose="020F0502020204030204" pitchFamily="34" charset="0"/>
                <a:sym typeface="Symbol" panose="05050102010706020507" pitchFamily="18" charset="2"/>
              </a:rPr>
              <a:t> </a:t>
            </a:r>
            <a:r>
              <a:rPr lang="en-US" altLang="fr-FR" sz="2000" dirty="0" err="1" smtClean="0">
                <a:latin typeface="Calibri" panose="020F0502020204030204" pitchFamily="34" charset="0"/>
                <a:cs typeface="Calibri" panose="020F0502020204030204" pitchFamily="34" charset="0"/>
              </a:rPr>
              <a:t>P</a:t>
            </a:r>
            <a:r>
              <a:rPr lang="en-US" altLang="fr-FR" sz="2000" baseline="-25000" dirty="0" err="1" smtClean="0">
                <a:latin typeface="Calibri" panose="020F0502020204030204" pitchFamily="34" charset="0"/>
                <a:cs typeface="Calibri" panose="020F0502020204030204" pitchFamily="34" charset="0"/>
              </a:rPr>
              <a:t>j</a:t>
            </a:r>
            <a:r>
              <a:rPr lang="fr-FR" altLang="fr-FR" sz="2000" dirty="0" smtClean="0">
                <a:latin typeface="Calibri" panose="020F0502020204030204" pitchFamily="34" charset="0"/>
                <a:cs typeface="Calibri" panose="020F0502020204030204" pitchFamily="34" charset="0"/>
              </a:rPr>
              <a:t>╞</a:t>
            </a:r>
            <a:r>
              <a:rPr lang="en-US" altLang="fr-FR" sz="2000" dirty="0" smtClean="0">
                <a:latin typeface="Calibri" panose="020F0502020204030204" pitchFamily="34" charset="0"/>
                <a:cs typeface="Calibri" panose="020F0502020204030204" pitchFamily="34" charset="0"/>
              </a:rPr>
              <a:t> </a:t>
            </a:r>
            <a:r>
              <a:rPr lang="en-US" altLang="fr-FR" sz="2000" dirty="0" err="1" smtClean="0">
                <a:latin typeface="Calibri" panose="020F0502020204030204" pitchFamily="34" charset="0"/>
                <a:cs typeface="Calibri" panose="020F0502020204030204" pitchFamily="34" charset="0"/>
              </a:rPr>
              <a:t>ϕ</a:t>
            </a:r>
            <a:r>
              <a:rPr lang="en-US" altLang="fr-FR" sz="2000" baseline="-25000" dirty="0" err="1" smtClean="0">
                <a:latin typeface="Calibri" panose="020F0502020204030204" pitchFamily="34" charset="0"/>
                <a:cs typeface="Calibri" panose="020F0502020204030204" pitchFamily="34" charset="0"/>
              </a:rPr>
              <a:t>i</a:t>
            </a:r>
            <a:r>
              <a:rPr lang="en-US" altLang="fr-FR" sz="2000" dirty="0" smtClean="0">
                <a:latin typeface="Calibri" panose="020F0502020204030204" pitchFamily="34" charset="0"/>
                <a:cs typeface="Calibri" panose="020F0502020204030204" pitchFamily="34" charset="0"/>
              </a:rPr>
              <a:t>, </a:t>
            </a:r>
            <a:r>
              <a:rPr lang="en-US" sz="2000" dirty="0">
                <a:latin typeface="Calibri" panose="020F0502020204030204" pitchFamily="34" charset="0"/>
                <a:cs typeface="Calibri" panose="020F0502020204030204" pitchFamily="34" charset="0"/>
                <a:sym typeface="Symbol" panose="05050102010706020507" pitchFamily="18" charset="2"/>
              </a:rPr>
              <a:t>1  </a:t>
            </a:r>
            <a:r>
              <a:rPr lang="en-US" sz="2000" dirty="0" err="1">
                <a:latin typeface="Calibri" panose="020F0502020204030204" pitchFamily="34" charset="0"/>
                <a:cs typeface="Calibri" panose="020F0502020204030204" pitchFamily="34" charset="0"/>
                <a:sym typeface="Symbol" panose="05050102010706020507" pitchFamily="18" charset="2"/>
              </a:rPr>
              <a:t>i</a:t>
            </a:r>
            <a:r>
              <a:rPr lang="en-US" sz="2000" dirty="0">
                <a:latin typeface="Calibri" panose="020F0502020204030204" pitchFamily="34" charset="0"/>
                <a:cs typeface="Calibri" panose="020F0502020204030204" pitchFamily="34" charset="0"/>
                <a:sym typeface="Symbol" panose="05050102010706020507" pitchFamily="18" charset="2"/>
              </a:rPr>
              <a:t>  p, 1  j  n</a:t>
            </a:r>
            <a:r>
              <a:rPr lang="en-US" altLang="fr-FR" sz="2000" dirty="0" smtClean="0">
                <a:latin typeface="Calibri" panose="020F0502020204030204" pitchFamily="34" charset="0"/>
                <a:cs typeface="Calibri" panose="020F0502020204030204" pitchFamily="34" charset="0"/>
              </a:rPr>
              <a:t> } </a:t>
            </a:r>
            <a:endParaRPr lang="fr-FR"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73974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non-overlapping multiple time periods</a:t>
            </a:r>
            <a:endParaRPr lang="en-US" dirty="0"/>
          </a:p>
        </p:txBody>
      </p:sp>
      <p:sp>
        <p:nvSpPr>
          <p:cNvPr id="45" name="ZoneTexte 44"/>
          <p:cNvSpPr txBox="1"/>
          <p:nvPr/>
        </p:nvSpPr>
        <p:spPr>
          <a:xfrm>
            <a:off x="125262" y="2564904"/>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A non-overlapping multiple time period contains no overlapping time periods.</a:t>
            </a:r>
            <a:endParaRPr lang="en-US" sz="1600" dirty="0" smtClean="0"/>
          </a:p>
        </p:txBody>
      </p:sp>
      <p:sp>
        <p:nvSpPr>
          <p:cNvPr id="46" name="ZoneTexte 45"/>
          <p:cNvSpPr txBox="1"/>
          <p:nvPr/>
        </p:nvSpPr>
        <p:spPr>
          <a:xfrm>
            <a:off x="125262" y="1124744"/>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a:t>A</a:t>
            </a:r>
            <a:r>
              <a:rPr lang="en-US" dirty="0" smtClean="0"/>
              <a:t> non-overlapping multiple time period P </a:t>
            </a:r>
            <a:r>
              <a:rPr lang="en-US" dirty="0"/>
              <a:t>is </a:t>
            </a:r>
            <a:r>
              <a:rPr lang="en-US" dirty="0" smtClean="0"/>
              <a:t>a </a:t>
            </a:r>
            <a:r>
              <a:rPr lang="en-US" dirty="0"/>
              <a:t>multiple time period such </a:t>
            </a:r>
            <a:r>
              <a:rPr lang="en-US" dirty="0" smtClean="0"/>
              <a:t>that </a:t>
            </a:r>
            <a:endParaRPr lang="en-US" sz="1600" dirty="0" smtClean="0"/>
          </a:p>
        </p:txBody>
      </p:sp>
      <p:sp>
        <p:nvSpPr>
          <p:cNvPr id="17" name="Rectangle 16"/>
          <p:cNvSpPr/>
          <p:nvPr/>
        </p:nvSpPr>
        <p:spPr>
          <a:xfrm>
            <a:off x="899592" y="1556792"/>
            <a:ext cx="2916824" cy="369332"/>
          </a:xfrm>
          <a:prstGeom prst="rect">
            <a:avLst/>
          </a:prstGeom>
        </p:spPr>
        <p:txBody>
          <a:bodyPr wrap="none">
            <a:spAutoFit/>
          </a:bodyPr>
          <a:lstStyle/>
          <a:p>
            <a:r>
              <a:rPr lang="en-US" dirty="0" smtClean="0">
                <a:sym typeface="Symbol" panose="05050102010706020507" pitchFamily="18" charset="2"/>
              </a:rPr>
              <a:t>P </a:t>
            </a:r>
            <a:r>
              <a:rPr lang="en-US" dirty="0">
                <a:sym typeface="Symbol" panose="05050102010706020507" pitchFamily="18" charset="2"/>
              </a:rPr>
              <a:t>= </a:t>
            </a:r>
            <a:r>
              <a:rPr lang="en-US" dirty="0">
                <a:cs typeface="Calibri" panose="020F0502020204030204" pitchFamily="34" charset="0"/>
                <a:sym typeface="Symbol" panose="05050102010706020507" pitchFamily="18" charset="2"/>
              </a:rPr>
              <a:t></a:t>
            </a:r>
            <a:r>
              <a:rPr lang="en-US" dirty="0">
                <a:cs typeface="Calibri" panose="020F0502020204030204" pitchFamily="34" charset="0"/>
              </a:rPr>
              <a:t>(([ | ]) </a:t>
            </a:r>
            <a:r>
              <a:rPr lang="en-US" dirty="0" smtClean="0">
                <a:cs typeface="Calibri" panose="020F0502020204030204" pitchFamily="34" charset="0"/>
              </a:rPr>
              <a:t>R</a:t>
            </a:r>
            <a:r>
              <a:rPr lang="el-GR" dirty="0" smtClean="0">
                <a:cs typeface="Calibri" panose="020F0502020204030204" pitchFamily="34" charset="0"/>
                <a:sym typeface="Symbol" panose="05050102010706020507" pitchFamily="18" charset="2"/>
              </a:rPr>
              <a:t></a:t>
            </a:r>
            <a:r>
              <a:rPr lang="en-US" dirty="0" smtClean="0">
                <a:cs typeface="Calibri" panose="020F0502020204030204" pitchFamily="34" charset="0"/>
              </a:rPr>
              <a:t>, </a:t>
            </a:r>
            <a:r>
              <a:rPr lang="en-US" altLang="fr-FR" dirty="0">
                <a:latin typeface="Calibri" panose="020F0502020204030204" pitchFamily="34" charset="0"/>
              </a:rPr>
              <a:t>¬</a:t>
            </a:r>
            <a:r>
              <a:rPr lang="en-US" dirty="0" smtClean="0">
                <a:cs typeface="Calibri" panose="020F0502020204030204" pitchFamily="34" charset="0"/>
              </a:rPr>
              <a:t>R</a:t>
            </a:r>
            <a:r>
              <a:rPr lang="el-GR" dirty="0" smtClean="0">
                <a:cs typeface="Calibri" panose="020F0502020204030204" pitchFamily="34" charset="0"/>
                <a:sym typeface="Symbol" panose="05050102010706020507" pitchFamily="18" charset="2"/>
              </a:rPr>
              <a:t></a:t>
            </a:r>
            <a:r>
              <a:rPr lang="en-US" dirty="0" smtClean="0">
                <a:cs typeface="Calibri" panose="020F0502020204030204" pitchFamily="34" charset="0"/>
              </a:rPr>
              <a:t> </a:t>
            </a:r>
            <a:r>
              <a:rPr lang="en-US" dirty="0">
                <a:cs typeface="Calibri" panose="020F0502020204030204" pitchFamily="34" charset="0"/>
              </a:rPr>
              <a:t>([ | ]))</a:t>
            </a:r>
            <a:endParaRPr lang="fr-FR" dirty="0"/>
          </a:p>
        </p:txBody>
      </p:sp>
      <p:sp>
        <p:nvSpPr>
          <p:cNvPr id="7" name="ZoneTexte 6"/>
          <p:cNvSpPr txBox="1"/>
          <p:nvPr/>
        </p:nvSpPr>
        <p:spPr>
          <a:xfrm>
            <a:off x="125262" y="2036428"/>
            <a:ext cx="8551194" cy="276999"/>
          </a:xfrm>
          <a:prstGeom prst="rect">
            <a:avLst/>
          </a:prstGeom>
          <a:noFill/>
        </p:spPr>
        <p:txBody>
          <a:bodyPr wrap="square" lIns="36000" tIns="0" rIns="36000" bIns="0" rtlCol="0">
            <a:spAutoFit/>
          </a:bodyPr>
          <a:lstStyle/>
          <a:p>
            <a:r>
              <a:rPr lang="en-US" dirty="0" smtClean="0"/>
              <a:t>    where R is a Boolean. </a:t>
            </a:r>
            <a:endParaRPr lang="en-US" sz="1600" dirty="0" smtClean="0"/>
          </a:p>
        </p:txBody>
      </p:sp>
      <p:grpSp>
        <p:nvGrpSpPr>
          <p:cNvPr id="35" name="Groupe 34"/>
          <p:cNvGrpSpPr/>
          <p:nvPr/>
        </p:nvGrpSpPr>
        <p:grpSpPr>
          <a:xfrm>
            <a:off x="467544" y="4149080"/>
            <a:ext cx="7560840" cy="1388578"/>
            <a:chOff x="755576" y="3789040"/>
            <a:chExt cx="7560840" cy="1388578"/>
          </a:xfrm>
        </p:grpSpPr>
        <p:cxnSp>
          <p:nvCxnSpPr>
            <p:cNvPr id="4" name="Connecteur droit avec flèche 3"/>
            <p:cNvCxnSpPr/>
            <p:nvPr/>
          </p:nvCxnSpPr>
          <p:spPr>
            <a:xfrm>
              <a:off x="755576" y="4797152"/>
              <a:ext cx="7560840" cy="0"/>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a:off x="755576" y="4221088"/>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1475656" y="378904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1475656" y="3789040"/>
              <a:ext cx="25202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3995936" y="378904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a:off x="3995936" y="4221088"/>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flipV="1">
              <a:off x="4644008" y="378904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4644008" y="3789040"/>
              <a:ext cx="10801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a:off x="5724128" y="378904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a:off x="5724128" y="4221088"/>
              <a:ext cx="57606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V="1">
              <a:off x="6300192" y="378904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a:off x="6300192" y="3789040"/>
              <a:ext cx="79208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7092280" y="3789040"/>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7092280" y="4221088"/>
              <a:ext cx="11521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flipV="1">
              <a:off x="1475656" y="4509120"/>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flipV="1">
              <a:off x="3995936" y="4509120"/>
              <a:ext cx="0" cy="288032"/>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flipV="1">
              <a:off x="4644008" y="4509120"/>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5721397" y="4509120"/>
              <a:ext cx="0" cy="288032"/>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p:nvPr/>
          </p:nvCxnSpPr>
          <p:spPr>
            <a:xfrm flipV="1">
              <a:off x="6300192" y="4509119"/>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flipV="1">
              <a:off x="7072131" y="4509120"/>
              <a:ext cx="0" cy="288032"/>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1255346" y="4808286"/>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43" name="Rectangle 42"/>
            <p:cNvSpPr/>
            <p:nvPr/>
          </p:nvSpPr>
          <p:spPr>
            <a:xfrm>
              <a:off x="4424182" y="4808286"/>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47" name="Rectangle 46"/>
            <p:cNvSpPr/>
            <p:nvPr/>
          </p:nvSpPr>
          <p:spPr>
            <a:xfrm>
              <a:off x="6075611" y="4808286"/>
              <a:ext cx="449162" cy="369332"/>
            </a:xfrm>
            <a:prstGeom prst="rect">
              <a:avLst/>
            </a:prstGeom>
          </p:spPr>
          <p:txBody>
            <a:bodyPr wrap="none">
              <a:spAutoFit/>
            </a:bodyPr>
            <a:lstStyle/>
            <a:p>
              <a:r>
                <a:rPr lang="fr-FR" dirty="0" smtClean="0">
                  <a:solidFill>
                    <a:schemeClr val="accent1"/>
                  </a:solidFill>
                  <a:latin typeface="Calibri" panose="020F0502020204030204" pitchFamily="34" charset="0"/>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49" name="Rectangle 48"/>
            <p:cNvSpPr/>
            <p:nvPr/>
          </p:nvSpPr>
          <p:spPr>
            <a:xfrm>
              <a:off x="3707904" y="4808286"/>
              <a:ext cx="564578" cy="369332"/>
            </a:xfrm>
            <a:prstGeom prst="rect">
              <a:avLst/>
            </a:prstGeom>
          </p:spPr>
          <p:txBody>
            <a:bodyPr wrap="none">
              <a:spAutoFit/>
            </a:bodyPr>
            <a:lstStyle/>
            <a:p>
              <a:r>
                <a:rPr lang="en-US" altLang="fr-FR" dirty="0" smtClean="0">
                  <a:solidFill>
                    <a:schemeClr val="accent6">
                      <a:lumMod val="60000"/>
                      <a:lumOff val="40000"/>
                    </a:schemeClr>
                  </a:solidFill>
                  <a:latin typeface="Calibri" panose="020F0502020204030204" pitchFamily="34" charset="0"/>
                </a:rPr>
                <a:t>¬</a:t>
              </a:r>
              <a:r>
                <a:rPr lang="fr-FR" dirty="0" smtClean="0">
                  <a:solidFill>
                    <a:schemeClr val="accent6">
                      <a:lumMod val="60000"/>
                      <a:lumOff val="40000"/>
                    </a:schemeClr>
                  </a:solidFill>
                  <a:latin typeface="Calibri" panose="020F0502020204030204" pitchFamily="34" charset="0"/>
                </a:rPr>
                <a:t>R</a:t>
              </a:r>
              <a:r>
                <a:rPr lang="el-GR" dirty="0" smtClean="0">
                  <a:solidFill>
                    <a:schemeClr val="accent6">
                      <a:lumMod val="60000"/>
                      <a:lumOff val="40000"/>
                    </a:schemeClr>
                  </a:solidFill>
                  <a:latin typeface="Calibri" panose="020F0502020204030204" pitchFamily="34" charset="0"/>
                  <a:sym typeface="Symbol" panose="05050102010706020507" pitchFamily="18" charset="2"/>
                </a:rPr>
                <a:t></a:t>
              </a:r>
              <a:endParaRPr lang="fr-FR" dirty="0">
                <a:solidFill>
                  <a:schemeClr val="accent6">
                    <a:lumMod val="60000"/>
                    <a:lumOff val="40000"/>
                  </a:schemeClr>
                </a:solidFill>
              </a:endParaRPr>
            </a:p>
          </p:txBody>
        </p:sp>
        <p:sp>
          <p:nvSpPr>
            <p:cNvPr id="50" name="Rectangle 49"/>
            <p:cNvSpPr/>
            <p:nvPr/>
          </p:nvSpPr>
          <p:spPr>
            <a:xfrm>
              <a:off x="5447582" y="4808286"/>
              <a:ext cx="564578" cy="369332"/>
            </a:xfrm>
            <a:prstGeom prst="rect">
              <a:avLst/>
            </a:prstGeom>
          </p:spPr>
          <p:txBody>
            <a:bodyPr wrap="none">
              <a:spAutoFit/>
            </a:bodyPr>
            <a:lstStyle/>
            <a:p>
              <a:r>
                <a:rPr lang="en-US" altLang="fr-FR" dirty="0" smtClean="0">
                  <a:solidFill>
                    <a:schemeClr val="accent6">
                      <a:lumMod val="60000"/>
                      <a:lumOff val="40000"/>
                    </a:schemeClr>
                  </a:solidFill>
                  <a:latin typeface="Calibri" panose="020F0502020204030204" pitchFamily="34" charset="0"/>
                </a:rPr>
                <a:t>¬</a:t>
              </a:r>
              <a:r>
                <a:rPr lang="fr-FR" dirty="0" smtClean="0">
                  <a:solidFill>
                    <a:schemeClr val="accent6">
                      <a:lumMod val="60000"/>
                      <a:lumOff val="40000"/>
                    </a:schemeClr>
                  </a:solidFill>
                  <a:latin typeface="Calibri" panose="020F0502020204030204" pitchFamily="34" charset="0"/>
                </a:rPr>
                <a:t>R</a:t>
              </a:r>
              <a:r>
                <a:rPr lang="el-GR" dirty="0" smtClean="0">
                  <a:solidFill>
                    <a:schemeClr val="accent6">
                      <a:lumMod val="60000"/>
                      <a:lumOff val="40000"/>
                    </a:schemeClr>
                  </a:solidFill>
                  <a:latin typeface="Calibri" panose="020F0502020204030204" pitchFamily="34" charset="0"/>
                  <a:sym typeface="Symbol" panose="05050102010706020507" pitchFamily="18" charset="2"/>
                </a:rPr>
                <a:t></a:t>
              </a:r>
              <a:endParaRPr lang="fr-FR" dirty="0">
                <a:solidFill>
                  <a:schemeClr val="accent6">
                    <a:lumMod val="60000"/>
                    <a:lumOff val="40000"/>
                  </a:schemeClr>
                </a:solidFill>
              </a:endParaRPr>
            </a:p>
          </p:txBody>
        </p:sp>
        <p:sp>
          <p:nvSpPr>
            <p:cNvPr id="51" name="Rectangle 50"/>
            <p:cNvSpPr/>
            <p:nvPr/>
          </p:nvSpPr>
          <p:spPr>
            <a:xfrm>
              <a:off x="6804248" y="4808286"/>
              <a:ext cx="564578" cy="369332"/>
            </a:xfrm>
            <a:prstGeom prst="rect">
              <a:avLst/>
            </a:prstGeom>
          </p:spPr>
          <p:txBody>
            <a:bodyPr wrap="none">
              <a:spAutoFit/>
            </a:bodyPr>
            <a:lstStyle/>
            <a:p>
              <a:r>
                <a:rPr lang="en-US" altLang="fr-FR" dirty="0" smtClean="0">
                  <a:solidFill>
                    <a:schemeClr val="accent6">
                      <a:lumMod val="60000"/>
                      <a:lumOff val="40000"/>
                    </a:schemeClr>
                  </a:solidFill>
                  <a:latin typeface="Calibri" panose="020F0502020204030204" pitchFamily="34" charset="0"/>
                </a:rPr>
                <a:t>¬</a:t>
              </a:r>
              <a:r>
                <a:rPr lang="fr-FR" dirty="0" smtClean="0">
                  <a:solidFill>
                    <a:schemeClr val="accent6">
                      <a:lumMod val="60000"/>
                      <a:lumOff val="40000"/>
                    </a:schemeClr>
                  </a:solidFill>
                  <a:latin typeface="Calibri" panose="020F0502020204030204" pitchFamily="34" charset="0"/>
                </a:rPr>
                <a:t>R</a:t>
              </a:r>
              <a:r>
                <a:rPr lang="el-GR" dirty="0" smtClean="0">
                  <a:solidFill>
                    <a:schemeClr val="accent6">
                      <a:lumMod val="60000"/>
                      <a:lumOff val="40000"/>
                    </a:schemeClr>
                  </a:solidFill>
                  <a:latin typeface="Calibri" panose="020F0502020204030204" pitchFamily="34" charset="0"/>
                  <a:sym typeface="Symbol" panose="05050102010706020507" pitchFamily="18" charset="2"/>
                </a:rPr>
                <a:t></a:t>
              </a:r>
              <a:endParaRPr lang="fr-FR" dirty="0">
                <a:solidFill>
                  <a:schemeClr val="accent6">
                    <a:lumMod val="60000"/>
                    <a:lumOff val="40000"/>
                  </a:schemeClr>
                </a:solidFill>
              </a:endParaRPr>
            </a:p>
          </p:txBody>
        </p:sp>
      </p:grpSp>
    </p:spTree>
    <p:extLst>
      <p:ext uri="{BB962C8B-B14F-4D97-AF65-F5344CB8AC3E}">
        <p14:creationId xmlns:p14="http://schemas.microsoft.com/office/powerpoint/2010/main" val="925546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Master time periods</a:t>
            </a:r>
            <a:endParaRPr lang="en-US" dirty="0"/>
          </a:p>
        </p:txBody>
      </p:sp>
      <p:grpSp>
        <p:nvGrpSpPr>
          <p:cNvPr id="57" name="Groupe 56"/>
          <p:cNvGrpSpPr/>
          <p:nvPr/>
        </p:nvGrpSpPr>
        <p:grpSpPr>
          <a:xfrm>
            <a:off x="899592" y="4293096"/>
            <a:ext cx="7500659" cy="2274941"/>
            <a:chOff x="815757" y="4005064"/>
            <a:chExt cx="7500659" cy="2274941"/>
          </a:xfrm>
        </p:grpSpPr>
        <p:grpSp>
          <p:nvGrpSpPr>
            <p:cNvPr id="4" name="Groupe 3"/>
            <p:cNvGrpSpPr/>
            <p:nvPr/>
          </p:nvGrpSpPr>
          <p:grpSpPr>
            <a:xfrm>
              <a:off x="815757" y="4005064"/>
              <a:ext cx="7500659" cy="2274941"/>
              <a:chOff x="743749" y="3261755"/>
              <a:chExt cx="7500659" cy="2274941"/>
            </a:xfrm>
          </p:grpSpPr>
          <p:grpSp>
            <p:nvGrpSpPr>
              <p:cNvPr id="5" name="Groupe 4"/>
              <p:cNvGrpSpPr/>
              <p:nvPr/>
            </p:nvGrpSpPr>
            <p:grpSpPr>
              <a:xfrm>
                <a:off x="755576" y="3275692"/>
                <a:ext cx="7488832" cy="1807784"/>
                <a:chOff x="755576" y="3573016"/>
                <a:chExt cx="7488832" cy="1807784"/>
              </a:xfrm>
            </p:grpSpPr>
            <p:cxnSp>
              <p:nvCxnSpPr>
                <p:cNvPr id="15" name="Connecteur droit 14"/>
                <p:cNvCxnSpPr/>
                <p:nvPr/>
              </p:nvCxnSpPr>
              <p:spPr>
                <a:xfrm>
                  <a:off x="755576" y="5373216"/>
                  <a:ext cx="7488832" cy="0"/>
                </a:xfrm>
                <a:prstGeom prst="line">
                  <a:avLst/>
                </a:prstGeom>
                <a:ln>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flipV="1">
                  <a:off x="1739511" y="50851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V="1">
                  <a:off x="3707904" y="5085184"/>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755576" y="4005064"/>
                  <a:ext cx="1295619"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flipV="1">
                  <a:off x="2051720" y="3573016"/>
                  <a:ext cx="0" cy="432048"/>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a:off x="2051195" y="3573016"/>
                  <a:ext cx="4681045"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6732240" y="3573016"/>
                  <a:ext cx="0" cy="432048"/>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6732240" y="4005064"/>
                  <a:ext cx="144016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flipV="1">
                  <a:off x="7216469" y="5085184"/>
                  <a:ext cx="0" cy="288032"/>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755576" y="4509120"/>
                  <a:ext cx="12956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V="1">
                  <a:off x="1763688" y="4096815"/>
                  <a:ext cx="0" cy="412305"/>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V="1">
                  <a:off x="2051195" y="4077073"/>
                  <a:ext cx="4104981" cy="19742"/>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flipV="1">
                  <a:off x="6156176" y="4077073"/>
                  <a:ext cx="0" cy="432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6156176" y="4509120"/>
                  <a:ext cx="20162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a:off x="755576" y="5013176"/>
                  <a:ext cx="295232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flipV="1">
                  <a:off x="3707904" y="4581128"/>
                  <a:ext cx="0"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a:off x="3707904" y="4581128"/>
                  <a:ext cx="304792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flipV="1">
                  <a:off x="7236296" y="4581128"/>
                  <a:ext cx="0" cy="432049"/>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6755824" y="5003883"/>
                  <a:ext cx="1416576" cy="9293"/>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flipV="1">
                  <a:off x="6184704" y="5085183"/>
                  <a:ext cx="0" cy="288032"/>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flipV="1">
                  <a:off x="2053737" y="4096815"/>
                  <a:ext cx="0" cy="412305"/>
                </a:xfrm>
                <a:prstGeom prst="line">
                  <a:avLst/>
                </a:prstGeom>
                <a:ln>
                  <a:prstDash val="solid"/>
                </a:ln>
              </p:spPr>
              <p:style>
                <a:lnRef idx="1">
                  <a:schemeClr val="accent1"/>
                </a:lnRef>
                <a:fillRef idx="0">
                  <a:schemeClr val="accent1"/>
                </a:fillRef>
                <a:effectRef idx="0">
                  <a:schemeClr val="accent1"/>
                </a:effectRef>
                <a:fontRef idx="minor">
                  <a:schemeClr val="tx1"/>
                </a:fontRef>
              </p:style>
            </p:cxnSp>
            <p:cxnSp>
              <p:nvCxnSpPr>
                <p:cNvPr id="51" name="Connecteur droit 50"/>
                <p:cNvCxnSpPr/>
                <p:nvPr/>
              </p:nvCxnSpPr>
              <p:spPr>
                <a:xfrm flipV="1">
                  <a:off x="6755824" y="4581129"/>
                  <a:ext cx="0" cy="4320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flipV="1">
                  <a:off x="2057607" y="5072716"/>
                  <a:ext cx="0" cy="28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avec flèche 40"/>
                <p:cNvCxnSpPr/>
                <p:nvPr/>
              </p:nvCxnSpPr>
              <p:spPr>
                <a:xfrm flipV="1">
                  <a:off x="6755824" y="5092768"/>
                  <a:ext cx="0" cy="288032"/>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 name="Groupe 5"/>
              <p:cNvGrpSpPr/>
              <p:nvPr/>
            </p:nvGrpSpPr>
            <p:grpSpPr>
              <a:xfrm>
                <a:off x="743749" y="3261755"/>
                <a:ext cx="6719400" cy="2274941"/>
                <a:chOff x="743749" y="3559079"/>
                <a:chExt cx="6719400" cy="2274941"/>
              </a:xfrm>
            </p:grpSpPr>
            <p:sp>
              <p:nvSpPr>
                <p:cNvPr id="7" name="Rectangle 6"/>
                <p:cNvSpPr/>
                <p:nvPr/>
              </p:nvSpPr>
              <p:spPr>
                <a:xfrm>
                  <a:off x="1475656" y="5445224"/>
                  <a:ext cx="514885" cy="369332"/>
                </a:xfrm>
                <a:prstGeom prst="rect">
                  <a:avLst/>
                </a:prstGeom>
              </p:spPr>
              <p:txBody>
                <a:bodyPr wrap="none">
                  <a:spAutoFit/>
                </a:bodyPr>
                <a:lstStyle/>
                <a:p>
                  <a:r>
                    <a:rPr lang="fr-FR" dirty="0">
                      <a:solidFill>
                        <a:schemeClr val="accent1"/>
                      </a:solidFill>
                      <a:latin typeface="Calibri" panose="020F0502020204030204" pitchFamily="34" charset="0"/>
                    </a:rPr>
                    <a:t>E</a:t>
                  </a:r>
                  <a:r>
                    <a:rPr lang="fr-FR" baseline="-25000" dirty="0" smtClean="0">
                      <a:solidFill>
                        <a:schemeClr val="accent1"/>
                      </a:solidFill>
                      <a:latin typeface="Calibri" panose="020F0502020204030204" pitchFamily="34" charset="0"/>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9" name="Rectangle 8"/>
                <p:cNvSpPr/>
                <p:nvPr/>
              </p:nvSpPr>
              <p:spPr>
                <a:xfrm>
                  <a:off x="3444049" y="5445224"/>
                  <a:ext cx="514885" cy="369332"/>
                </a:xfrm>
                <a:prstGeom prst="rect">
                  <a:avLst/>
                </a:prstGeom>
              </p:spPr>
              <p:txBody>
                <a:bodyPr wrap="none">
                  <a:spAutoFit/>
                </a:bodyPr>
                <a:lstStyle/>
                <a:p>
                  <a:r>
                    <a:rPr lang="fr-FR" dirty="0">
                      <a:solidFill>
                        <a:schemeClr val="accent1"/>
                      </a:solidFill>
                      <a:latin typeface="Calibri" panose="020F0502020204030204" pitchFamily="34" charset="0"/>
                    </a:rPr>
                    <a:t>E</a:t>
                  </a:r>
                  <a:r>
                    <a:rPr lang="fr-FR" baseline="-25000" dirty="0" smtClean="0">
                      <a:solidFill>
                        <a:schemeClr val="accent1"/>
                      </a:solidFill>
                      <a:latin typeface="Calibri" panose="020F0502020204030204" pitchFamily="34" charset="0"/>
                    </a:rPr>
                    <a:t>1</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10" name="Rectangle 9"/>
                <p:cNvSpPr/>
                <p:nvPr/>
              </p:nvSpPr>
              <p:spPr>
                <a:xfrm>
                  <a:off x="6948264" y="5445224"/>
                  <a:ext cx="514885" cy="369332"/>
                </a:xfrm>
                <a:prstGeom prst="rect">
                  <a:avLst/>
                </a:prstGeom>
              </p:spPr>
              <p:txBody>
                <a:bodyPr wrap="none">
                  <a:spAutoFit/>
                </a:bodyPr>
                <a:lstStyle/>
                <a:p>
                  <a:r>
                    <a:rPr lang="fr-FR" dirty="0">
                      <a:solidFill>
                        <a:schemeClr val="accent6">
                          <a:lumMod val="60000"/>
                          <a:lumOff val="40000"/>
                        </a:schemeClr>
                      </a:solidFill>
                      <a:latin typeface="Calibri" panose="020F0502020204030204" pitchFamily="34" charset="0"/>
                    </a:rPr>
                    <a:t>E</a:t>
                  </a:r>
                  <a:r>
                    <a:rPr lang="fr-FR" baseline="-25000" dirty="0" smtClean="0">
                      <a:solidFill>
                        <a:schemeClr val="accent6">
                          <a:lumMod val="60000"/>
                          <a:lumOff val="40000"/>
                        </a:schemeClr>
                      </a:solidFill>
                      <a:latin typeface="Calibri" panose="020F0502020204030204" pitchFamily="34" charset="0"/>
                    </a:rPr>
                    <a:t>2</a:t>
                  </a:r>
                  <a:r>
                    <a:rPr lang="el-GR" dirty="0" smtClean="0">
                      <a:solidFill>
                        <a:schemeClr val="accent6">
                          <a:lumMod val="60000"/>
                          <a:lumOff val="40000"/>
                        </a:schemeClr>
                      </a:solidFill>
                      <a:latin typeface="Calibri" panose="020F0502020204030204" pitchFamily="34" charset="0"/>
                      <a:sym typeface="Symbol" panose="05050102010706020507" pitchFamily="18" charset="2"/>
                    </a:rPr>
                    <a:t></a:t>
                  </a:r>
                  <a:endParaRPr lang="fr-FR" dirty="0">
                    <a:solidFill>
                      <a:schemeClr val="accent6">
                        <a:lumMod val="60000"/>
                        <a:lumOff val="40000"/>
                      </a:schemeClr>
                    </a:solidFill>
                  </a:endParaRPr>
                </a:p>
              </p:txBody>
            </p:sp>
            <p:sp>
              <p:nvSpPr>
                <p:cNvPr id="11" name="Rectangle 10"/>
                <p:cNvSpPr/>
                <p:nvPr/>
              </p:nvSpPr>
              <p:spPr>
                <a:xfrm>
                  <a:off x="743749" y="3559079"/>
                  <a:ext cx="377026" cy="369332"/>
                </a:xfrm>
                <a:prstGeom prst="rect">
                  <a:avLst/>
                </a:prstGeom>
              </p:spPr>
              <p:txBody>
                <a:bodyPr wrap="none">
                  <a:spAutoFit/>
                </a:bodyPr>
                <a:lstStyle/>
                <a:p>
                  <a:r>
                    <a:rPr lang="fr-FR" dirty="0" smtClean="0"/>
                    <a:t>M</a:t>
                  </a:r>
                  <a:endParaRPr lang="fr-FR" dirty="0"/>
                </a:p>
              </p:txBody>
            </p:sp>
            <p:sp>
              <p:nvSpPr>
                <p:cNvPr id="12" name="Rectangle 11"/>
                <p:cNvSpPr/>
                <p:nvPr/>
              </p:nvSpPr>
              <p:spPr>
                <a:xfrm>
                  <a:off x="755576" y="4096815"/>
                  <a:ext cx="381836" cy="369332"/>
                </a:xfrm>
                <a:prstGeom prst="rect">
                  <a:avLst/>
                </a:prstGeom>
              </p:spPr>
              <p:txBody>
                <a:bodyPr wrap="none">
                  <a:spAutoFit/>
                </a:bodyPr>
                <a:lstStyle/>
                <a:p>
                  <a:r>
                    <a:rPr lang="fr-FR" dirty="0" smtClean="0">
                      <a:latin typeface="Calibri" panose="020F0502020204030204" pitchFamily="34" charset="0"/>
                    </a:rPr>
                    <a:t>P</a:t>
                  </a:r>
                  <a:r>
                    <a:rPr lang="fr-FR" baseline="-25000" dirty="0">
                      <a:latin typeface="Calibri" panose="020F0502020204030204" pitchFamily="34" charset="0"/>
                    </a:rPr>
                    <a:t>1</a:t>
                  </a:r>
                  <a:endParaRPr lang="fr-FR" dirty="0"/>
                </a:p>
              </p:txBody>
            </p:sp>
            <p:sp>
              <p:nvSpPr>
                <p:cNvPr id="13" name="Rectangle 12"/>
                <p:cNvSpPr/>
                <p:nvPr/>
              </p:nvSpPr>
              <p:spPr>
                <a:xfrm>
                  <a:off x="767403" y="4634551"/>
                  <a:ext cx="381836" cy="369332"/>
                </a:xfrm>
                <a:prstGeom prst="rect">
                  <a:avLst/>
                </a:prstGeom>
              </p:spPr>
              <p:txBody>
                <a:bodyPr wrap="none">
                  <a:spAutoFit/>
                </a:bodyPr>
                <a:lstStyle/>
                <a:p>
                  <a:r>
                    <a:rPr lang="fr-FR" dirty="0" smtClean="0">
                      <a:latin typeface="Calibri" panose="020F0502020204030204" pitchFamily="34" charset="0"/>
                    </a:rPr>
                    <a:t>P</a:t>
                  </a:r>
                  <a:r>
                    <a:rPr lang="fr-FR" baseline="-25000" dirty="0" smtClean="0">
                      <a:latin typeface="Calibri" panose="020F0502020204030204" pitchFamily="34" charset="0"/>
                    </a:rPr>
                    <a:t>2</a:t>
                  </a:r>
                  <a:endParaRPr lang="fr-FR" dirty="0"/>
                </a:p>
              </p:txBody>
            </p:sp>
            <p:sp>
              <p:nvSpPr>
                <p:cNvPr id="14" name="Rectangle 13"/>
                <p:cNvSpPr/>
                <p:nvPr/>
              </p:nvSpPr>
              <p:spPr>
                <a:xfrm>
                  <a:off x="5916499" y="5445223"/>
                  <a:ext cx="514885" cy="369332"/>
                </a:xfrm>
                <a:prstGeom prst="rect">
                  <a:avLst/>
                </a:prstGeom>
              </p:spPr>
              <p:txBody>
                <a:bodyPr wrap="none">
                  <a:spAutoFit/>
                </a:bodyPr>
                <a:lstStyle/>
                <a:p>
                  <a:r>
                    <a:rPr lang="fr-FR" dirty="0">
                      <a:solidFill>
                        <a:schemeClr val="accent6">
                          <a:lumMod val="60000"/>
                          <a:lumOff val="40000"/>
                        </a:schemeClr>
                      </a:solidFill>
                      <a:latin typeface="Calibri" panose="020F0502020204030204" pitchFamily="34" charset="0"/>
                    </a:rPr>
                    <a:t>E</a:t>
                  </a:r>
                  <a:r>
                    <a:rPr lang="fr-FR" baseline="-25000" dirty="0" smtClean="0">
                      <a:solidFill>
                        <a:schemeClr val="accent6">
                          <a:lumMod val="60000"/>
                          <a:lumOff val="40000"/>
                        </a:schemeClr>
                      </a:solidFill>
                      <a:latin typeface="Calibri" panose="020F0502020204030204" pitchFamily="34" charset="0"/>
                    </a:rPr>
                    <a:t>2</a:t>
                  </a:r>
                  <a:r>
                    <a:rPr lang="el-GR" dirty="0" smtClean="0">
                      <a:solidFill>
                        <a:schemeClr val="accent6">
                          <a:lumMod val="60000"/>
                          <a:lumOff val="40000"/>
                        </a:schemeClr>
                      </a:solidFill>
                      <a:latin typeface="Calibri" panose="020F0502020204030204" pitchFamily="34" charset="0"/>
                      <a:sym typeface="Symbol" panose="05050102010706020507" pitchFamily="18" charset="2"/>
                    </a:rPr>
                    <a:t></a:t>
                  </a:r>
                  <a:endParaRPr lang="fr-FR" dirty="0">
                    <a:solidFill>
                      <a:schemeClr val="accent6">
                        <a:lumMod val="60000"/>
                        <a:lumOff val="40000"/>
                      </a:schemeClr>
                    </a:solidFill>
                  </a:endParaRPr>
                </a:p>
              </p:txBody>
            </p:sp>
            <p:sp>
              <p:nvSpPr>
                <p:cNvPr id="40" name="Rectangle 39"/>
                <p:cNvSpPr/>
                <p:nvPr/>
              </p:nvSpPr>
              <p:spPr>
                <a:xfrm>
                  <a:off x="1833026" y="5444636"/>
                  <a:ext cx="449162" cy="369332"/>
                </a:xfrm>
                <a:prstGeom prst="rect">
                  <a:avLst/>
                </a:prstGeom>
              </p:spPr>
              <p:txBody>
                <a:bodyPr wrap="none">
                  <a:spAutoFit/>
                </a:bodyPr>
                <a:lstStyle/>
                <a:p>
                  <a:r>
                    <a:rPr lang="fr-FR" dirty="0">
                      <a:solidFill>
                        <a:schemeClr val="accent1"/>
                      </a:solidFill>
                      <a:latin typeface="Calibri" panose="020F0502020204030204" pitchFamily="34" charset="0"/>
                      <a:sym typeface="Symbol" panose="05050102010706020507" pitchFamily="18" charset="2"/>
                    </a:rPr>
                    <a:t>R</a:t>
                  </a:r>
                  <a:r>
                    <a:rPr lang="el-GR" dirty="0" smtClean="0">
                      <a:solidFill>
                        <a:schemeClr val="accent1"/>
                      </a:solidFill>
                      <a:latin typeface="Calibri" panose="020F0502020204030204" pitchFamily="34" charset="0"/>
                      <a:sym typeface="Symbol" panose="05050102010706020507" pitchFamily="18" charset="2"/>
                    </a:rPr>
                    <a:t></a:t>
                  </a:r>
                  <a:endParaRPr lang="fr-FR" dirty="0">
                    <a:solidFill>
                      <a:schemeClr val="accent1"/>
                    </a:solidFill>
                  </a:endParaRPr>
                </a:p>
              </p:txBody>
            </p:sp>
            <p:sp>
              <p:nvSpPr>
                <p:cNvPr id="42" name="Rectangle 41"/>
                <p:cNvSpPr/>
                <p:nvPr/>
              </p:nvSpPr>
              <p:spPr>
                <a:xfrm>
                  <a:off x="6531243" y="5464688"/>
                  <a:ext cx="449162" cy="369332"/>
                </a:xfrm>
                <a:prstGeom prst="rect">
                  <a:avLst/>
                </a:prstGeom>
              </p:spPr>
              <p:txBody>
                <a:bodyPr wrap="none">
                  <a:spAutoFit/>
                </a:bodyPr>
                <a:lstStyle/>
                <a:p>
                  <a:r>
                    <a:rPr lang="fr-FR" dirty="0" smtClean="0">
                      <a:solidFill>
                        <a:schemeClr val="accent6">
                          <a:lumMod val="60000"/>
                          <a:lumOff val="40000"/>
                        </a:schemeClr>
                      </a:solidFill>
                      <a:latin typeface="Calibri" panose="020F0502020204030204" pitchFamily="34" charset="0"/>
                      <a:sym typeface="Symbol" panose="05050102010706020507" pitchFamily="18" charset="2"/>
                    </a:rPr>
                    <a:t>R</a:t>
                  </a:r>
                  <a:endParaRPr lang="fr-FR" dirty="0">
                    <a:solidFill>
                      <a:schemeClr val="accent6">
                        <a:lumMod val="60000"/>
                        <a:lumOff val="40000"/>
                      </a:schemeClr>
                    </a:solidFill>
                  </a:endParaRPr>
                </a:p>
              </p:txBody>
            </p:sp>
          </p:grpSp>
        </p:grpSp>
        <p:cxnSp>
          <p:nvCxnSpPr>
            <p:cNvPr id="50" name="Connecteur droit 49"/>
            <p:cNvCxnSpPr/>
            <p:nvPr/>
          </p:nvCxnSpPr>
          <p:spPr>
            <a:xfrm>
              <a:off x="1835696" y="4543956"/>
              <a:ext cx="287507"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56" name="Connecteur droit 55"/>
            <p:cNvCxnSpPr/>
            <p:nvPr/>
          </p:nvCxnSpPr>
          <p:spPr>
            <a:xfrm flipH="1">
              <a:off x="6827832" y="5027113"/>
              <a:ext cx="48047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grpSp>
      <p:sp>
        <p:nvSpPr>
          <p:cNvPr id="43" name="ZoneTexte 42"/>
          <p:cNvSpPr txBox="1"/>
          <p:nvPr/>
        </p:nvSpPr>
        <p:spPr>
          <a:xfrm>
            <a:off x="125262" y="1125538"/>
            <a:ext cx="8911234" cy="1661993"/>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A master time period M is a time period or a non-overlapping multiple time period that truncates time periods or multiple time periods P. The result of the truncation is a time period if M and P are time periods, or a multiple time period denoted </a:t>
            </a:r>
            <a:r>
              <a:rPr lang="en-US" dirty="0"/>
              <a:t>M </a:t>
            </a:r>
            <a:r>
              <a:rPr lang="en-US" dirty="0">
                <a:sym typeface="Symbol" panose="05050102010706020507" pitchFamily="18" charset="2"/>
              </a:rPr>
              <a:t> </a:t>
            </a:r>
            <a:r>
              <a:rPr lang="en-US" dirty="0" smtClean="0">
                <a:sym typeface="Symbol" panose="05050102010706020507" pitchFamily="18" charset="2"/>
              </a:rPr>
              <a:t>P </a:t>
            </a:r>
            <a:r>
              <a:rPr lang="en-US" dirty="0" smtClean="0"/>
              <a:t>otherwise </a:t>
            </a:r>
            <a:r>
              <a:rPr lang="en-US" dirty="0" smtClean="0">
                <a:sym typeface="Symbol" panose="05050102010706020507" pitchFamily="18" charset="2"/>
              </a:rPr>
              <a:t>.</a:t>
            </a:r>
          </a:p>
          <a:p>
            <a:pPr marL="285750" indent="-285750">
              <a:buClr>
                <a:schemeClr val="accent1"/>
              </a:buClr>
              <a:buFont typeface="Wingdings" panose="05000000000000000000" pitchFamily="2" charset="2"/>
              <a:buChar char="§"/>
            </a:pPr>
            <a:endParaRPr lang="en-US" dirty="0">
              <a:sym typeface="Symbol" panose="05050102010706020507" pitchFamily="18" charset="2"/>
            </a:endParaRPr>
          </a:p>
          <a:p>
            <a:pPr marL="285750" indent="-285750">
              <a:buClr>
                <a:schemeClr val="accent1"/>
              </a:buClr>
              <a:buFont typeface="Wingdings" panose="05000000000000000000" pitchFamily="2" charset="2"/>
              <a:buChar char="§"/>
            </a:pPr>
            <a:r>
              <a:rPr lang="en-US" dirty="0" smtClean="0">
                <a:sym typeface="Symbol" panose="05050102010706020507" pitchFamily="18" charset="2"/>
              </a:rPr>
              <a:t> If </a:t>
            </a:r>
            <a:r>
              <a:rPr lang="en-US" dirty="0">
                <a:sym typeface="Symbol" panose="05050102010706020507" pitchFamily="18" charset="2"/>
              </a:rPr>
              <a:t>M = </a:t>
            </a:r>
            <a:r>
              <a:rPr lang="en-US" dirty="0">
                <a:cs typeface="Calibri" panose="020F0502020204030204" pitchFamily="34" charset="0"/>
                <a:sym typeface="Symbol" panose="05050102010706020507" pitchFamily="18" charset="2"/>
              </a:rPr>
              <a:t></a:t>
            </a:r>
            <a:r>
              <a:rPr lang="en-US" dirty="0">
                <a:cs typeface="Calibri" panose="020F0502020204030204" pitchFamily="34" charset="0"/>
              </a:rPr>
              <a:t>(([ | ]) </a:t>
            </a:r>
            <a:r>
              <a:rPr lang="en-US" dirty="0" smtClean="0">
                <a:cs typeface="Calibri" panose="020F0502020204030204" pitchFamily="34" charset="0"/>
              </a:rPr>
              <a:t>R</a:t>
            </a:r>
            <a:r>
              <a:rPr lang="el-GR" dirty="0" smtClean="0">
                <a:cs typeface="Calibri" panose="020F0502020204030204" pitchFamily="34" charset="0"/>
                <a:sym typeface="Symbol" panose="05050102010706020507" pitchFamily="18" charset="2"/>
              </a:rPr>
              <a:t></a:t>
            </a:r>
            <a:r>
              <a:rPr lang="en-US" dirty="0" smtClean="0">
                <a:cs typeface="Calibri" panose="020F0502020204030204" pitchFamily="34" charset="0"/>
              </a:rPr>
              <a:t>, </a:t>
            </a:r>
            <a:r>
              <a:rPr lang="en-US" altLang="fr-FR" dirty="0">
                <a:latin typeface="Calibri" panose="020F0502020204030204" pitchFamily="34" charset="0"/>
              </a:rPr>
              <a:t>¬</a:t>
            </a:r>
            <a:r>
              <a:rPr lang="en-US" dirty="0" smtClean="0">
                <a:cs typeface="Calibri" panose="020F0502020204030204" pitchFamily="34" charset="0"/>
              </a:rPr>
              <a:t>R</a:t>
            </a:r>
            <a:r>
              <a:rPr lang="el-GR" dirty="0" smtClean="0">
                <a:cs typeface="Calibri" panose="020F0502020204030204" pitchFamily="34" charset="0"/>
                <a:sym typeface="Symbol" panose="05050102010706020507" pitchFamily="18" charset="2"/>
              </a:rPr>
              <a:t></a:t>
            </a:r>
            <a:r>
              <a:rPr lang="en-US" dirty="0" smtClean="0">
                <a:cs typeface="Calibri" panose="020F0502020204030204" pitchFamily="34" charset="0"/>
              </a:rPr>
              <a:t> </a:t>
            </a:r>
            <a:r>
              <a:rPr lang="en-US" dirty="0">
                <a:cs typeface="Calibri" panose="020F0502020204030204" pitchFamily="34" charset="0"/>
              </a:rPr>
              <a:t>([ | </a:t>
            </a:r>
            <a:r>
              <a:rPr lang="en-US" dirty="0" smtClean="0">
                <a:cs typeface="Calibri" panose="020F0502020204030204" pitchFamily="34" charset="0"/>
              </a:rPr>
              <a:t>]))</a:t>
            </a:r>
            <a:r>
              <a:rPr lang="en-US" dirty="0" smtClean="0">
                <a:sym typeface="Symbol" panose="05050102010706020507" pitchFamily="18" charset="2"/>
              </a:rPr>
              <a:t> and </a:t>
            </a:r>
            <a:r>
              <a:rPr lang="en-US" sz="1600" dirty="0">
                <a:sym typeface="Symbol" panose="05050102010706020507" pitchFamily="18" charset="2"/>
              </a:rPr>
              <a:t>P = [ E</a:t>
            </a:r>
            <a:r>
              <a:rPr lang="en-US" sz="1600" baseline="-25000" dirty="0">
                <a:sym typeface="Symbol" panose="05050102010706020507" pitchFamily="18" charset="2"/>
              </a:rPr>
              <a:t>1</a:t>
            </a:r>
            <a:r>
              <a:rPr lang="en-US" sz="1600" dirty="0">
                <a:sym typeface="Symbol" panose="05050102010706020507" pitchFamily="18" charset="2"/>
              </a:rPr>
              <a:t>, E</a:t>
            </a:r>
            <a:r>
              <a:rPr lang="en-US" sz="1600" baseline="-25000" dirty="0">
                <a:sym typeface="Symbol" panose="05050102010706020507" pitchFamily="18" charset="2"/>
              </a:rPr>
              <a:t>2</a:t>
            </a:r>
            <a:r>
              <a:rPr lang="en-US" sz="1600" dirty="0">
                <a:sym typeface="Symbol" panose="05050102010706020507" pitchFamily="18" charset="2"/>
              </a:rPr>
              <a:t> </a:t>
            </a:r>
            <a:r>
              <a:rPr lang="en-US" sz="1600" dirty="0" smtClean="0">
                <a:sym typeface="Symbol" panose="05050102010706020507" pitchFamily="18" charset="2"/>
              </a:rPr>
              <a:t>], then</a:t>
            </a:r>
            <a:endParaRPr lang="en-US" sz="1600" dirty="0" smtClean="0"/>
          </a:p>
        </p:txBody>
      </p:sp>
      <p:sp>
        <p:nvSpPr>
          <p:cNvPr id="17" name="Rectangle 16"/>
          <p:cNvSpPr/>
          <p:nvPr/>
        </p:nvSpPr>
        <p:spPr>
          <a:xfrm>
            <a:off x="893745" y="2775671"/>
            <a:ext cx="3484287" cy="369332"/>
          </a:xfrm>
          <a:prstGeom prst="rect">
            <a:avLst/>
          </a:prstGeom>
        </p:spPr>
        <p:txBody>
          <a:bodyPr wrap="none">
            <a:spAutoFit/>
          </a:bodyPr>
          <a:lstStyle/>
          <a:p>
            <a:r>
              <a:rPr lang="en-US" dirty="0"/>
              <a:t>M </a:t>
            </a:r>
            <a:r>
              <a:rPr lang="en-US" dirty="0">
                <a:sym typeface="Symbol" panose="05050102010706020507" pitchFamily="18" charset="2"/>
              </a:rPr>
              <a:t> P </a:t>
            </a:r>
            <a:r>
              <a:rPr lang="en-US" dirty="0" smtClean="0">
                <a:sym typeface="Symbol" panose="05050102010706020507" pitchFamily="18" charset="2"/>
              </a:rPr>
              <a:t>:= </a:t>
            </a:r>
            <a:r>
              <a:rPr lang="en-US" dirty="0">
                <a:sym typeface="Symbol" panose="05050102010706020507" pitchFamily="18" charset="2"/>
              </a:rPr>
              <a:t>[ (R </a:t>
            </a:r>
            <a:r>
              <a:rPr lang="en-US" dirty="0">
                <a:latin typeface="Calibri" panose="020F0502020204030204" pitchFamily="34" charset="0"/>
              </a:rPr>
              <a:t>ᴧ </a:t>
            </a:r>
            <a:r>
              <a:rPr lang="en-US" dirty="0">
                <a:sym typeface="Symbol" panose="05050102010706020507" pitchFamily="18" charset="2"/>
              </a:rPr>
              <a:t>E</a:t>
            </a:r>
            <a:r>
              <a:rPr lang="en-US" sz="1600" baseline="-25000" dirty="0">
                <a:sym typeface="Symbol" panose="05050102010706020507" pitchFamily="18" charset="2"/>
              </a:rPr>
              <a:t>1</a:t>
            </a:r>
            <a:r>
              <a:rPr lang="en-US" dirty="0">
                <a:sym typeface="Symbol" panose="05050102010706020507" pitchFamily="18" charset="2"/>
              </a:rPr>
              <a:t>), (</a:t>
            </a:r>
            <a:r>
              <a:rPr lang="en-US" altLang="fr-FR" dirty="0">
                <a:latin typeface="Calibri" panose="020F0502020204030204" pitchFamily="34" charset="0"/>
              </a:rPr>
              <a:t>¬</a:t>
            </a:r>
            <a:r>
              <a:rPr lang="en-US" dirty="0">
                <a:sym typeface="Symbol" panose="05050102010706020507" pitchFamily="18" charset="2"/>
              </a:rPr>
              <a:t>R </a:t>
            </a:r>
            <a:r>
              <a:rPr lang="en-US" altLang="fr-FR" dirty="0">
                <a:latin typeface="Calibri" panose="020F0502020204030204" pitchFamily="34" charset="0"/>
              </a:rPr>
              <a:t>ᴠ</a:t>
            </a:r>
            <a:r>
              <a:rPr lang="en-US" dirty="0" smtClean="0">
                <a:latin typeface="Calibri" panose="020F0502020204030204" pitchFamily="34" charset="0"/>
              </a:rPr>
              <a:t> </a:t>
            </a:r>
            <a:r>
              <a:rPr lang="en-US" dirty="0">
                <a:sym typeface="Symbol" panose="05050102010706020507" pitchFamily="18" charset="2"/>
              </a:rPr>
              <a:t>E</a:t>
            </a:r>
            <a:r>
              <a:rPr lang="en-US" sz="1600" baseline="-25000" dirty="0">
                <a:sym typeface="Symbol" panose="05050102010706020507" pitchFamily="18" charset="2"/>
              </a:rPr>
              <a:t>2</a:t>
            </a:r>
            <a:r>
              <a:rPr lang="en-US" dirty="0">
                <a:sym typeface="Symbol" panose="05050102010706020507" pitchFamily="18" charset="2"/>
              </a:rPr>
              <a:t>) ]</a:t>
            </a:r>
            <a:endParaRPr lang="fr-FR" dirty="0"/>
          </a:p>
        </p:txBody>
      </p:sp>
      <p:sp>
        <p:nvSpPr>
          <p:cNvPr id="46" name="ZoneTexte 45"/>
          <p:cNvSpPr txBox="1"/>
          <p:nvPr/>
        </p:nvSpPr>
        <p:spPr>
          <a:xfrm>
            <a:off x="125262" y="3265004"/>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sym typeface="Symbol" panose="05050102010706020507" pitchFamily="18" charset="2"/>
              </a:rPr>
              <a:t>If P </a:t>
            </a:r>
            <a:r>
              <a:rPr lang="en-US" dirty="0">
                <a:sym typeface="Symbol" panose="05050102010706020507" pitchFamily="18" charset="2"/>
              </a:rPr>
              <a:t>= </a:t>
            </a:r>
            <a:r>
              <a:rPr lang="en-US" dirty="0" smtClean="0">
                <a:sym typeface="Symbol" panose="05050102010706020507" pitchFamily="18" charset="2"/>
              </a:rPr>
              <a:t>P</a:t>
            </a:r>
            <a:r>
              <a:rPr lang="en-US" baseline="-25000" dirty="0">
                <a:sym typeface="Symbol" panose="05050102010706020507" pitchFamily="18" charset="2"/>
              </a:rPr>
              <a:t>1</a:t>
            </a:r>
            <a:r>
              <a:rPr lang="en-US" dirty="0" smtClean="0">
                <a:sym typeface="Symbol" panose="05050102010706020507" pitchFamily="18" charset="2"/>
              </a:rPr>
              <a:t> // P</a:t>
            </a:r>
            <a:r>
              <a:rPr lang="en-US" baseline="-25000" dirty="0">
                <a:sym typeface="Symbol" panose="05050102010706020507" pitchFamily="18" charset="2"/>
              </a:rPr>
              <a:t>2</a:t>
            </a:r>
            <a:r>
              <a:rPr lang="en-US" dirty="0" smtClean="0">
                <a:sym typeface="Symbol" panose="05050102010706020507" pitchFamily="18" charset="2"/>
              </a:rPr>
              <a:t> // … // </a:t>
            </a:r>
            <a:r>
              <a:rPr lang="en-US" dirty="0" err="1" smtClean="0">
                <a:sym typeface="Symbol" panose="05050102010706020507" pitchFamily="18" charset="2"/>
              </a:rPr>
              <a:t>P</a:t>
            </a:r>
            <a:r>
              <a:rPr lang="en-US" baseline="-25000" dirty="0" err="1">
                <a:sym typeface="Symbol" panose="05050102010706020507" pitchFamily="18" charset="2"/>
              </a:rPr>
              <a:t>n</a:t>
            </a:r>
            <a:r>
              <a:rPr lang="en-US" dirty="0" smtClean="0">
                <a:sym typeface="Symbol" panose="05050102010706020507" pitchFamily="18" charset="2"/>
              </a:rPr>
              <a:t>, then</a:t>
            </a:r>
            <a:endParaRPr lang="en-US" dirty="0" smtClean="0"/>
          </a:p>
        </p:txBody>
      </p:sp>
      <p:sp>
        <p:nvSpPr>
          <p:cNvPr id="48" name="Rectangle 47"/>
          <p:cNvSpPr/>
          <p:nvPr/>
        </p:nvSpPr>
        <p:spPr>
          <a:xfrm>
            <a:off x="901195" y="3563724"/>
            <a:ext cx="4385175" cy="369332"/>
          </a:xfrm>
          <a:prstGeom prst="rect">
            <a:avLst/>
          </a:prstGeom>
        </p:spPr>
        <p:txBody>
          <a:bodyPr wrap="none">
            <a:spAutoFit/>
          </a:bodyPr>
          <a:lstStyle/>
          <a:p>
            <a:r>
              <a:rPr lang="en-US" dirty="0"/>
              <a:t>M </a:t>
            </a:r>
            <a:r>
              <a:rPr lang="en-US" dirty="0">
                <a:sym typeface="Symbol" panose="05050102010706020507" pitchFamily="18" charset="2"/>
              </a:rPr>
              <a:t> P </a:t>
            </a:r>
            <a:r>
              <a:rPr lang="en-US" dirty="0" smtClean="0">
                <a:sym typeface="Symbol" panose="05050102010706020507" pitchFamily="18" charset="2"/>
              </a:rPr>
              <a:t>:= </a:t>
            </a:r>
            <a:r>
              <a:rPr lang="en-US" dirty="0"/>
              <a:t>M </a:t>
            </a:r>
            <a:r>
              <a:rPr lang="en-US" dirty="0">
                <a:sym typeface="Symbol" panose="05050102010706020507" pitchFamily="18" charset="2"/>
              </a:rPr>
              <a:t> </a:t>
            </a:r>
            <a:r>
              <a:rPr lang="en-US" dirty="0" smtClean="0">
                <a:sym typeface="Symbol" panose="05050102010706020507" pitchFamily="18" charset="2"/>
              </a:rPr>
              <a:t>P</a:t>
            </a:r>
            <a:r>
              <a:rPr lang="en-US" baseline="-25000" dirty="0" smtClean="0">
                <a:sym typeface="Symbol" panose="05050102010706020507" pitchFamily="18" charset="2"/>
              </a:rPr>
              <a:t>1</a:t>
            </a:r>
            <a:r>
              <a:rPr lang="en-US" dirty="0" smtClean="0">
                <a:sym typeface="Symbol" panose="05050102010706020507" pitchFamily="18" charset="2"/>
              </a:rPr>
              <a:t> </a:t>
            </a:r>
            <a:r>
              <a:rPr lang="en-US" dirty="0">
                <a:sym typeface="Symbol" panose="05050102010706020507" pitchFamily="18" charset="2"/>
              </a:rPr>
              <a:t>// </a:t>
            </a:r>
            <a:r>
              <a:rPr lang="en-US" dirty="0"/>
              <a:t>M </a:t>
            </a:r>
            <a:r>
              <a:rPr lang="en-US" dirty="0">
                <a:sym typeface="Symbol" panose="05050102010706020507" pitchFamily="18" charset="2"/>
              </a:rPr>
              <a:t> </a:t>
            </a:r>
            <a:r>
              <a:rPr lang="en-US" dirty="0" smtClean="0">
                <a:sym typeface="Symbol" panose="05050102010706020507" pitchFamily="18" charset="2"/>
              </a:rPr>
              <a:t>P</a:t>
            </a:r>
            <a:r>
              <a:rPr lang="en-US" baseline="-25000" dirty="0" smtClean="0">
                <a:sym typeface="Symbol" panose="05050102010706020507" pitchFamily="18" charset="2"/>
              </a:rPr>
              <a:t>2</a:t>
            </a:r>
            <a:r>
              <a:rPr lang="en-US" dirty="0" smtClean="0">
                <a:sym typeface="Symbol" panose="05050102010706020507" pitchFamily="18" charset="2"/>
              </a:rPr>
              <a:t> </a:t>
            </a:r>
            <a:r>
              <a:rPr lang="en-US" dirty="0">
                <a:sym typeface="Symbol" panose="05050102010706020507" pitchFamily="18" charset="2"/>
              </a:rPr>
              <a:t>// … // </a:t>
            </a:r>
            <a:r>
              <a:rPr lang="en-US" dirty="0"/>
              <a:t>M </a:t>
            </a:r>
            <a:r>
              <a:rPr lang="en-US" dirty="0">
                <a:sym typeface="Symbol" panose="05050102010706020507" pitchFamily="18" charset="2"/>
              </a:rPr>
              <a:t> </a:t>
            </a:r>
            <a:r>
              <a:rPr lang="en-US" dirty="0" err="1" smtClean="0">
                <a:sym typeface="Symbol" panose="05050102010706020507" pitchFamily="18" charset="2"/>
              </a:rPr>
              <a:t>P</a:t>
            </a:r>
            <a:r>
              <a:rPr lang="en-US" baseline="-25000" dirty="0" err="1" smtClean="0">
                <a:sym typeface="Symbol" panose="05050102010706020507" pitchFamily="18" charset="2"/>
              </a:rPr>
              <a:t>n</a:t>
            </a:r>
            <a:r>
              <a:rPr lang="en-US" dirty="0" smtClean="0">
                <a:sym typeface="Symbol" panose="05050102010706020507" pitchFamily="18" charset="2"/>
              </a:rPr>
              <a:t> </a:t>
            </a:r>
            <a:endParaRPr lang="fr-FR" dirty="0"/>
          </a:p>
        </p:txBody>
      </p:sp>
    </p:spTree>
    <p:extLst>
      <p:ext uri="{BB962C8B-B14F-4D97-AF65-F5344CB8AC3E}">
        <p14:creationId xmlns:p14="http://schemas.microsoft.com/office/powerpoint/2010/main" val="60185745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125261" y="1119983"/>
                <a:ext cx="8353425" cy="3514221"/>
              </a:xfrm>
            </p:spPr>
            <p:txBody>
              <a:bodyPr/>
              <a:lstStyle/>
              <a:p>
                <a:r>
                  <a:rPr lang="en-US" b="0" dirty="0" smtClean="0"/>
                  <a:t>ETL formula are independent of simulation time window: ETL time spans from </a:t>
                </a:r>
                <a14:m>
                  <m:oMath xmlns:m="http://schemas.openxmlformats.org/officeDocument/2006/math">
                    <m:r>
                      <a:rPr lang="fr-FR" b="0" i="0"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m:t>
                    </m:r>
                  </m:oMath>
                </a14:m>
                <a:r>
                  <a:rPr lang="en-US" b="0" dirty="0" smtClean="0"/>
                  <a:t> to </a:t>
                </a:r>
                <a14:m>
                  <m:oMath xmlns:m="http://schemas.openxmlformats.org/officeDocument/2006/math">
                    <m:r>
                      <a:rPr lang="fr-FR" b="0" dirty="0" smtClean="0">
                        <a:latin typeface="Cambria Math" panose="02040503050406030204" pitchFamily="18" charset="0"/>
                        <a:ea typeface="Cambria Math" panose="02040503050406030204" pitchFamily="18" charset="0"/>
                      </a:rPr>
                      <m:t>+</m:t>
                    </m:r>
                    <m:r>
                      <a:rPr lang="fr-FR" b="0">
                        <a:latin typeface="Cambria Math" panose="02040503050406030204" pitchFamily="18" charset="0"/>
                        <a:ea typeface="Cambria Math" panose="02040503050406030204" pitchFamily="18" charset="0"/>
                      </a:rPr>
                      <m:t> </m:t>
                    </m:r>
                    <m:r>
                      <a:rPr lang="en-US" b="0" i="1">
                        <a:latin typeface="Cambria Math" panose="02040503050406030204" pitchFamily="18" charset="0"/>
                        <a:ea typeface="Cambria Math" panose="02040503050406030204" pitchFamily="18" charset="0"/>
                      </a:rPr>
                      <m:t>∞</m:t>
                    </m:r>
                  </m:oMath>
                </a14:m>
                <a:r>
                  <a:rPr lang="en-US" b="0" dirty="0" smtClean="0"/>
                  <a:t>.</a:t>
                </a:r>
              </a:p>
              <a:p>
                <a:r>
                  <a:rPr lang="en-US" b="0" dirty="0" smtClean="0"/>
                  <a:t>Simulation time window spans from t</a:t>
                </a:r>
                <a:r>
                  <a:rPr lang="en-US" b="0" baseline="-25000" dirty="0" smtClean="0"/>
                  <a:t>0</a:t>
                </a:r>
                <a:r>
                  <a:rPr lang="en-US" b="0" dirty="0" smtClean="0"/>
                  <a:t> to </a:t>
                </a:r>
                <a:r>
                  <a:rPr lang="en-US" b="0" dirty="0" err="1" smtClean="0"/>
                  <a:t>t</a:t>
                </a:r>
                <a:r>
                  <a:rPr lang="en-US" b="0" baseline="-25000" dirty="0" err="1" smtClean="0"/>
                  <a:t>f</a:t>
                </a:r>
                <a:r>
                  <a:rPr lang="en-US" b="0" dirty="0" smtClean="0"/>
                  <a:t>.</a:t>
                </a:r>
              </a:p>
              <a:p>
                <a:r>
                  <a:rPr lang="en-US" b="0" dirty="0" smtClean="0"/>
                  <a:t>The user must ensure that all events to be verified occur between </a:t>
                </a:r>
                <a:r>
                  <a:rPr lang="en-US" b="0" dirty="0"/>
                  <a:t>t</a:t>
                </a:r>
                <a:r>
                  <a:rPr lang="en-US" b="0" baseline="-25000" dirty="0"/>
                  <a:t>0</a:t>
                </a:r>
                <a:r>
                  <a:rPr lang="en-US" b="0" dirty="0"/>
                  <a:t> </a:t>
                </a:r>
                <a:r>
                  <a:rPr lang="en-US" b="0" dirty="0" smtClean="0"/>
                  <a:t>and </a:t>
                </a:r>
                <a:r>
                  <a:rPr lang="en-US" b="0" dirty="0" err="1" smtClean="0"/>
                  <a:t>t</a:t>
                </a:r>
                <a:r>
                  <a:rPr lang="en-US" b="0" baseline="-25000" dirty="0" err="1" smtClean="0"/>
                  <a:t>f</a:t>
                </a:r>
                <a:r>
                  <a:rPr lang="en-US" b="0" dirty="0" smtClean="0"/>
                  <a:t>, excluding </a:t>
                </a:r>
                <a:r>
                  <a:rPr lang="en-US" b="0" dirty="0"/>
                  <a:t>t</a:t>
                </a:r>
                <a:r>
                  <a:rPr lang="en-US" b="0" baseline="-25000" dirty="0"/>
                  <a:t>0</a:t>
                </a:r>
                <a:r>
                  <a:rPr lang="en-US" b="0" dirty="0"/>
                  <a:t> and </a:t>
                </a:r>
                <a:r>
                  <a:rPr lang="en-US" b="0" dirty="0" err="1" smtClean="0"/>
                  <a:t>t</a:t>
                </a:r>
                <a:r>
                  <a:rPr lang="en-US" b="0" baseline="-25000" dirty="0" err="1" smtClean="0"/>
                  <a:t>f</a:t>
                </a:r>
                <a:r>
                  <a:rPr lang="en-US" b="0" dirty="0" smtClean="0"/>
                  <a:t>. This can be done by encapsulating all events in a single master time period, that defines the beginning and the end of the test-case. </a:t>
                </a:r>
              </a:p>
              <a:p>
                <a:r>
                  <a:rPr lang="en-US" b="0" dirty="0" smtClean="0"/>
                  <a:t>Before the beginning of the master time period, all requirements are evaluated to undefined: testing has not started. After the end of the master time period, all requirements are evaluated to true or false. If some requirements are still undefined or undecided, that means that not all events are within the master time period and testing is incomplete.</a:t>
                </a:r>
              </a:p>
              <a:p>
                <a:endParaRPr lang="en-US" b="0" baseline="-25000"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125261" y="1119983"/>
                <a:ext cx="8353425" cy="3514221"/>
              </a:xfrm>
              <a:blipFill rotWithShape="0">
                <a:blip r:embed="rId2"/>
                <a:stretch>
                  <a:fillRect l="-1022" t="-1910" r="-73"/>
                </a:stretch>
              </a:blipFill>
            </p:spPr>
            <p:txBody>
              <a:bodyPr/>
              <a:lstStyle/>
              <a:p>
                <a:r>
                  <a:rPr lang="fr-FR">
                    <a:noFill/>
                  </a:rPr>
                  <a:t> </a:t>
                </a:r>
              </a:p>
            </p:txBody>
          </p:sp>
        </mc:Fallback>
      </mc:AlternateContent>
      <p:sp>
        <p:nvSpPr>
          <p:cNvPr id="2" name="Titre 1"/>
          <p:cNvSpPr>
            <a:spLocks noGrp="1"/>
          </p:cNvSpPr>
          <p:nvPr>
            <p:ph type="title"/>
          </p:nvPr>
        </p:nvSpPr>
        <p:spPr/>
        <p:txBody>
          <a:bodyPr/>
          <a:lstStyle/>
          <a:p>
            <a:r>
              <a:rPr lang="en-US" dirty="0" smtClean="0"/>
              <a:t>ETL simulation: start and end of simulation time</a:t>
            </a:r>
            <a:endParaRPr lang="en-US" dirty="0"/>
          </a:p>
        </p:txBody>
      </p:sp>
      <p:grpSp>
        <p:nvGrpSpPr>
          <p:cNvPr id="39" name="Groupe 38"/>
          <p:cNvGrpSpPr/>
          <p:nvPr/>
        </p:nvGrpSpPr>
        <p:grpSpPr>
          <a:xfrm>
            <a:off x="395039" y="4465565"/>
            <a:ext cx="8353425" cy="1915763"/>
            <a:chOff x="422712" y="3645024"/>
            <a:chExt cx="8353425" cy="1915763"/>
          </a:xfrm>
        </p:grpSpPr>
        <p:grpSp>
          <p:nvGrpSpPr>
            <p:cNvPr id="30" name="Groupe 29"/>
            <p:cNvGrpSpPr/>
            <p:nvPr/>
          </p:nvGrpSpPr>
          <p:grpSpPr>
            <a:xfrm>
              <a:off x="422712" y="4005064"/>
              <a:ext cx="8353425" cy="1555723"/>
              <a:chOff x="422712" y="4005064"/>
              <a:chExt cx="8353425" cy="1555723"/>
            </a:xfrm>
          </p:grpSpPr>
          <p:sp>
            <p:nvSpPr>
              <p:cNvPr id="10" name="Rectangle 9"/>
              <p:cNvSpPr/>
              <p:nvPr/>
            </p:nvSpPr>
            <p:spPr>
              <a:xfrm>
                <a:off x="2267744" y="4005064"/>
                <a:ext cx="4324516" cy="1152128"/>
              </a:xfrm>
              <a:prstGeom prst="rect">
                <a:avLst/>
              </a:prstGeom>
              <a:pattFill prst="dkDnDiag">
                <a:fgClr>
                  <a:schemeClr val="accent4">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cxnSp>
            <p:nvCxnSpPr>
              <p:cNvPr id="5" name="Connecteur droit avec flèche 4"/>
              <p:cNvCxnSpPr/>
              <p:nvPr/>
            </p:nvCxnSpPr>
            <p:spPr>
              <a:xfrm>
                <a:off x="566728" y="5148483"/>
                <a:ext cx="7992888"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 name="Rectangle 5"/>
                  <p:cNvSpPr/>
                  <p:nvPr/>
                </p:nvSpPr>
                <p:spPr>
                  <a:xfrm>
                    <a:off x="422712" y="5191455"/>
                    <a:ext cx="6687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m:t>
                          </m:r>
                        </m:oMath>
                      </m:oMathPara>
                    </a14:m>
                    <a:endParaRPr lang="fr-FR" dirty="0"/>
                  </a:p>
                </p:txBody>
              </p:sp>
            </mc:Choice>
            <mc:Fallback xmlns="">
              <p:sp>
                <p:nvSpPr>
                  <p:cNvPr id="6" name="Rectangle 5"/>
                  <p:cNvSpPr>
                    <a:spLocks noRot="1" noChangeAspect="1" noMove="1" noResize="1" noEditPoints="1" noAdjustHandles="1" noChangeArrowheads="1" noChangeShapeType="1" noTextEdit="1"/>
                  </p:cNvSpPr>
                  <p:nvPr/>
                </p:nvSpPr>
                <p:spPr>
                  <a:xfrm>
                    <a:off x="422712" y="5191455"/>
                    <a:ext cx="668773" cy="369332"/>
                  </a:xfrm>
                  <a:prstGeom prst="rect">
                    <a:avLst/>
                  </a:prstGeom>
                  <a:blipFill rotWithShape="0">
                    <a:blip r:embed="rId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8107364" y="5191455"/>
                    <a:ext cx="66877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dirty="0">
                              <a:latin typeface="Cambria Math" panose="02040503050406030204" pitchFamily="18" charset="0"/>
                              <a:ea typeface="Cambria Math" panose="02040503050406030204" pitchFamily="18" charset="0"/>
                            </a:rPr>
                            <m:t>+</m:t>
                          </m:r>
                          <m:r>
                            <a:rPr lang="fr-FR">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m:t>
                          </m:r>
                        </m:oMath>
                      </m:oMathPara>
                    </a14:m>
                    <a:endParaRPr lang="fr-FR" dirty="0"/>
                  </a:p>
                </p:txBody>
              </p:sp>
            </mc:Choice>
            <mc:Fallback xmlns="">
              <p:sp>
                <p:nvSpPr>
                  <p:cNvPr id="7" name="Rectangle 6"/>
                  <p:cNvSpPr>
                    <a:spLocks noRot="1" noChangeAspect="1" noMove="1" noResize="1" noEditPoints="1" noAdjustHandles="1" noChangeArrowheads="1" noChangeShapeType="1" noTextEdit="1"/>
                  </p:cNvSpPr>
                  <p:nvPr/>
                </p:nvSpPr>
                <p:spPr>
                  <a:xfrm>
                    <a:off x="8107364" y="5191455"/>
                    <a:ext cx="668773" cy="369332"/>
                  </a:xfrm>
                  <a:prstGeom prst="rect">
                    <a:avLst/>
                  </a:prstGeom>
                  <a:blipFill rotWithShape="0">
                    <a:blip r:embed="rId4"/>
                    <a:stretch>
                      <a:fillRect/>
                    </a:stretch>
                  </a:blipFill>
                </p:spPr>
                <p:txBody>
                  <a:bodyPr/>
                  <a:lstStyle/>
                  <a:p>
                    <a:r>
                      <a:rPr lang="fr-FR">
                        <a:noFill/>
                      </a:rPr>
                      <a:t> </a:t>
                    </a:r>
                  </a:p>
                </p:txBody>
              </p:sp>
            </mc:Fallback>
          </mc:AlternateContent>
          <p:sp>
            <p:nvSpPr>
              <p:cNvPr id="8" name="Rectangle 7"/>
              <p:cNvSpPr/>
              <p:nvPr/>
            </p:nvSpPr>
            <p:spPr>
              <a:xfrm>
                <a:off x="2102397" y="5191455"/>
                <a:ext cx="333746" cy="369332"/>
              </a:xfrm>
              <a:prstGeom prst="rect">
                <a:avLst/>
              </a:prstGeom>
            </p:spPr>
            <p:txBody>
              <a:bodyPr wrap="none">
                <a:spAutoFit/>
              </a:bodyPr>
              <a:lstStyle/>
              <a:p>
                <a:r>
                  <a:rPr lang="fr-FR" dirty="0" smtClean="0"/>
                  <a:t>t</a:t>
                </a:r>
                <a:r>
                  <a:rPr lang="fr-FR" baseline="-25000" dirty="0" smtClean="0"/>
                  <a:t>0</a:t>
                </a:r>
                <a:endParaRPr lang="fr-FR" baseline="-25000" dirty="0"/>
              </a:p>
            </p:txBody>
          </p:sp>
          <p:sp>
            <p:nvSpPr>
              <p:cNvPr id="9" name="Rectangle 8"/>
              <p:cNvSpPr/>
              <p:nvPr/>
            </p:nvSpPr>
            <p:spPr>
              <a:xfrm>
                <a:off x="6433542" y="5191455"/>
                <a:ext cx="292068" cy="369332"/>
              </a:xfrm>
              <a:prstGeom prst="rect">
                <a:avLst/>
              </a:prstGeom>
            </p:spPr>
            <p:txBody>
              <a:bodyPr wrap="none">
                <a:spAutoFit/>
              </a:bodyPr>
              <a:lstStyle/>
              <a:p>
                <a:r>
                  <a:rPr lang="fr-FR" dirty="0" err="1" smtClean="0"/>
                  <a:t>t</a:t>
                </a:r>
                <a:r>
                  <a:rPr lang="fr-FR" baseline="-25000" dirty="0" err="1"/>
                  <a:t>f</a:t>
                </a:r>
                <a:endParaRPr lang="fr-FR" baseline="-25000" dirty="0"/>
              </a:p>
            </p:txBody>
          </p:sp>
          <p:cxnSp>
            <p:nvCxnSpPr>
              <p:cNvPr id="12" name="Connecteur droit 11"/>
              <p:cNvCxnSpPr/>
              <p:nvPr/>
            </p:nvCxnSpPr>
            <p:spPr>
              <a:xfrm>
                <a:off x="2267744" y="4941168"/>
                <a:ext cx="9361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flipV="1">
                <a:off x="3203848" y="4365104"/>
                <a:ext cx="0"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3203848" y="4365104"/>
                <a:ext cx="24482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5652120" y="4365104"/>
                <a:ext cx="0"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5652120" y="4941168"/>
                <a:ext cx="9401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flipV="1">
                <a:off x="3203848" y="4941168"/>
                <a:ext cx="0"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flipV="1">
                <a:off x="5663188" y="4941168"/>
                <a:ext cx="0" cy="216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2750128" y="5190718"/>
                <a:ext cx="907440" cy="169278"/>
              </a:xfrm>
              <a:prstGeom prst="rect">
                <a:avLst/>
              </a:prstGeom>
              <a:noFill/>
            </p:spPr>
            <p:txBody>
              <a:bodyPr wrap="square" lIns="36000" tIns="0" rIns="36000" bIns="0" rtlCol="0">
                <a:spAutoFit/>
              </a:bodyPr>
              <a:lstStyle/>
              <a:p>
                <a:pPr algn="ctr"/>
                <a:r>
                  <a:rPr lang="en-US" sz="1100" dirty="0" smtClean="0"/>
                  <a:t>Test starts</a:t>
                </a:r>
              </a:p>
            </p:txBody>
          </p:sp>
          <p:sp>
            <p:nvSpPr>
              <p:cNvPr id="29" name="ZoneTexte 28"/>
              <p:cNvSpPr txBox="1"/>
              <p:nvPr/>
            </p:nvSpPr>
            <p:spPr>
              <a:xfrm>
                <a:off x="5210636" y="5190718"/>
                <a:ext cx="907440" cy="169278"/>
              </a:xfrm>
              <a:prstGeom prst="rect">
                <a:avLst/>
              </a:prstGeom>
              <a:noFill/>
            </p:spPr>
            <p:txBody>
              <a:bodyPr wrap="square" lIns="36000" tIns="0" rIns="36000" bIns="0" rtlCol="0">
                <a:spAutoFit/>
              </a:bodyPr>
              <a:lstStyle/>
              <a:p>
                <a:pPr algn="ctr"/>
                <a:r>
                  <a:rPr lang="en-US" sz="1100" dirty="0" smtClean="0"/>
                  <a:t>Test ends</a:t>
                </a:r>
              </a:p>
            </p:txBody>
          </p:sp>
        </p:grpSp>
        <p:sp>
          <p:nvSpPr>
            <p:cNvPr id="31" name="ZoneTexte 30"/>
            <p:cNvSpPr txBox="1"/>
            <p:nvPr/>
          </p:nvSpPr>
          <p:spPr>
            <a:xfrm>
              <a:off x="2303748" y="3750617"/>
              <a:ext cx="864096" cy="184666"/>
            </a:xfrm>
            <a:prstGeom prst="rect">
              <a:avLst/>
            </a:prstGeom>
            <a:noFill/>
          </p:spPr>
          <p:txBody>
            <a:bodyPr wrap="square" lIns="36000" tIns="0" rIns="36000" bIns="0" rtlCol="0">
              <a:spAutoFit/>
            </a:bodyPr>
            <a:lstStyle/>
            <a:p>
              <a:pPr algn="ctr"/>
              <a:r>
                <a:rPr lang="en-US" sz="1200" dirty="0" smtClean="0"/>
                <a:t>undefined</a:t>
              </a:r>
            </a:p>
          </p:txBody>
        </p:sp>
        <p:sp>
          <p:nvSpPr>
            <p:cNvPr id="32" name="ZoneTexte 31"/>
            <p:cNvSpPr txBox="1"/>
            <p:nvPr/>
          </p:nvSpPr>
          <p:spPr>
            <a:xfrm>
              <a:off x="5630004" y="3750617"/>
              <a:ext cx="976144" cy="184666"/>
            </a:xfrm>
            <a:prstGeom prst="rect">
              <a:avLst/>
            </a:prstGeom>
            <a:noFill/>
          </p:spPr>
          <p:txBody>
            <a:bodyPr wrap="square" lIns="36000" tIns="0" rIns="36000" bIns="0" rtlCol="0">
              <a:spAutoFit/>
            </a:bodyPr>
            <a:lstStyle/>
            <a:p>
              <a:pPr algn="ctr"/>
              <a:r>
                <a:rPr lang="en-US" sz="1200" dirty="0"/>
                <a:t>t</a:t>
              </a:r>
              <a:r>
                <a:rPr lang="en-US" sz="1200" dirty="0" smtClean="0"/>
                <a:t>rue or false</a:t>
              </a:r>
            </a:p>
          </p:txBody>
        </p:sp>
        <p:cxnSp>
          <p:nvCxnSpPr>
            <p:cNvPr id="37" name="Connecteur droit 36"/>
            <p:cNvCxnSpPr/>
            <p:nvPr/>
          </p:nvCxnSpPr>
          <p:spPr>
            <a:xfrm flipV="1">
              <a:off x="3203848" y="3645024"/>
              <a:ext cx="0" cy="72008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flipV="1">
              <a:off x="5652120" y="3645024"/>
              <a:ext cx="0" cy="720080"/>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3168597" y="3750617"/>
              <a:ext cx="2511196" cy="184666"/>
            </a:xfrm>
            <a:prstGeom prst="rect">
              <a:avLst/>
            </a:prstGeom>
            <a:noFill/>
          </p:spPr>
          <p:txBody>
            <a:bodyPr wrap="square" lIns="36000" tIns="0" rIns="36000" bIns="0" rtlCol="0">
              <a:spAutoFit/>
            </a:bodyPr>
            <a:lstStyle/>
            <a:p>
              <a:pPr algn="ctr"/>
              <a:r>
                <a:rPr lang="en-US" sz="1200" dirty="0"/>
                <a:t>u</a:t>
              </a:r>
              <a:r>
                <a:rPr lang="en-US" sz="1200" dirty="0" smtClean="0"/>
                <a:t>ndefined, undecided, true or false</a:t>
              </a:r>
            </a:p>
          </p:txBody>
        </p:sp>
      </p:grpSp>
    </p:spTree>
    <p:extLst>
      <p:ext uri="{BB962C8B-B14F-4D97-AF65-F5344CB8AC3E}">
        <p14:creationId xmlns:p14="http://schemas.microsoft.com/office/powerpoint/2010/main" val="642306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requirements, time periods and events</a:t>
            </a:r>
            <a:endParaRPr lang="en-US" dirty="0"/>
          </a:p>
        </p:txBody>
      </p:sp>
      <p:sp>
        <p:nvSpPr>
          <p:cNvPr id="5" name="ZoneTexte 4"/>
          <p:cNvSpPr txBox="1"/>
          <p:nvPr/>
        </p:nvSpPr>
        <p:spPr>
          <a:xfrm>
            <a:off x="1907704" y="2014701"/>
            <a:ext cx="5940660" cy="307777"/>
          </a:xfrm>
          <a:prstGeom prst="rect">
            <a:avLst/>
          </a:prstGeom>
          <a:noFill/>
        </p:spPr>
        <p:txBody>
          <a:bodyPr wrap="square" lIns="36000" tIns="0" rIns="36000" bIns="0" rtlCol="0">
            <a:spAutoFit/>
          </a:bodyPr>
          <a:lstStyle/>
          <a:p>
            <a:r>
              <a:rPr lang="fr-FR" sz="2000" dirty="0">
                <a:latin typeface="Calibri" panose="020F0502020204030204" pitchFamily="34" charset="0"/>
              </a:rPr>
              <a:t>R</a:t>
            </a:r>
            <a:r>
              <a:rPr lang="el-GR" sz="2000" dirty="0" smtClean="0">
                <a:latin typeface="Calibri" panose="020F0502020204030204" pitchFamily="34" charset="0"/>
              </a:rPr>
              <a:t> </a:t>
            </a:r>
            <a:r>
              <a:rPr lang="en-US" sz="2000" dirty="0"/>
              <a:t> </a:t>
            </a:r>
            <a:r>
              <a:rPr lang="en-US" sz="2000" dirty="0">
                <a:latin typeface="Calibri" panose="020F0502020204030204" pitchFamily="34" charset="0"/>
              </a:rPr>
              <a:t>:= </a:t>
            </a:r>
            <a:r>
              <a:rPr lang="en-US" sz="2000" dirty="0" smtClean="0">
                <a:latin typeface="Calibri" panose="020F0502020204030204" pitchFamily="34" charset="0"/>
              </a:rPr>
              <a:t>(</a:t>
            </a:r>
            <a:r>
              <a:rPr lang="en-US" sz="2000" i="1" dirty="0" smtClean="0">
                <a:latin typeface="Calibri" panose="020F0502020204030204" pitchFamily="34" charset="0"/>
              </a:rPr>
              <a:t>true</a:t>
            </a:r>
            <a:r>
              <a:rPr lang="en-US" sz="2000" dirty="0" smtClean="0">
                <a:latin typeface="Calibri" panose="020F0502020204030204" pitchFamily="34" charset="0"/>
              </a:rPr>
              <a:t> </a:t>
            </a:r>
            <a:r>
              <a:rPr lang="en-US" sz="2000" dirty="0">
                <a:latin typeface="Calibri" panose="020F0502020204030204" pitchFamily="34" charset="0"/>
              </a:rPr>
              <a:t>| </a:t>
            </a:r>
            <a:r>
              <a:rPr lang="en-US" sz="2000" i="1" dirty="0" smtClean="0">
                <a:latin typeface="Calibri" panose="020F0502020204030204" pitchFamily="34" charset="0"/>
              </a:rPr>
              <a:t>false</a:t>
            </a:r>
            <a:r>
              <a:rPr lang="en-US" sz="2000" dirty="0" smtClean="0">
                <a:latin typeface="Calibri" panose="020F0502020204030204" pitchFamily="34" charset="0"/>
              </a:rPr>
              <a:t> | </a:t>
            </a:r>
            <a:r>
              <a:rPr lang="en-US" sz="2000" i="1" dirty="0" smtClean="0">
                <a:latin typeface="Calibri" panose="020F0502020204030204" pitchFamily="34" charset="0"/>
              </a:rPr>
              <a:t>undecided</a:t>
            </a:r>
            <a:r>
              <a:rPr lang="en-US" sz="2000" dirty="0" smtClean="0">
                <a:latin typeface="Calibri" panose="020F0502020204030204" pitchFamily="34" charset="0"/>
              </a:rPr>
              <a:t> </a:t>
            </a:r>
            <a:r>
              <a:rPr lang="en-US" sz="2000" dirty="0">
                <a:latin typeface="Calibri" panose="020F0502020204030204" pitchFamily="34" charset="0"/>
              </a:rPr>
              <a:t>| </a:t>
            </a:r>
            <a:r>
              <a:rPr lang="en-US" sz="2000" i="1" dirty="0">
                <a:latin typeface="Calibri" panose="020F0502020204030204" pitchFamily="34" charset="0"/>
              </a:rPr>
              <a:t>undefined</a:t>
            </a:r>
            <a:r>
              <a:rPr lang="en-US" sz="2000" dirty="0">
                <a:latin typeface="Calibri" panose="020F0502020204030204" pitchFamily="34" charset="0"/>
              </a:rPr>
              <a:t> | </a:t>
            </a:r>
            <a:r>
              <a:rPr lang="el-GR" sz="2000" dirty="0" smtClean="0">
                <a:latin typeface="Calibri" panose="020F0502020204030204" pitchFamily="34" charset="0"/>
                <a:cs typeface="Calibri" panose="020F0502020204030204" pitchFamily="34" charset="0"/>
              </a:rPr>
              <a:t>ϕ</a:t>
            </a:r>
            <a:r>
              <a:rPr lang="en-US" sz="2000" dirty="0" smtClean="0">
                <a:latin typeface="Calibri" panose="020F0502020204030204" pitchFamily="34" charset="0"/>
              </a:rPr>
              <a:t>)</a:t>
            </a:r>
            <a:r>
              <a:rPr lang="en-US" sz="2000" dirty="0" smtClean="0">
                <a:latin typeface="Calibri" panose="020F0502020204030204" pitchFamily="34" charset="0"/>
                <a:sym typeface="Symbol" panose="05050102010706020507" pitchFamily="18" charset="2"/>
              </a:rPr>
              <a:t></a:t>
            </a:r>
            <a:r>
              <a:rPr lang="en-US" sz="2000" dirty="0" smtClean="0">
                <a:latin typeface="Calibri" panose="020F0502020204030204" pitchFamily="34" charset="0"/>
              </a:rPr>
              <a:t>P </a:t>
            </a:r>
            <a:endParaRPr lang="fr-FR" sz="2000" dirty="0" smtClean="0"/>
          </a:p>
        </p:txBody>
      </p:sp>
      <p:sp>
        <p:nvSpPr>
          <p:cNvPr id="7" name="ZoneTexte 6"/>
          <p:cNvSpPr txBox="1"/>
          <p:nvPr/>
        </p:nvSpPr>
        <p:spPr>
          <a:xfrm>
            <a:off x="1907704" y="3501008"/>
            <a:ext cx="5940660" cy="307777"/>
          </a:xfrm>
          <a:prstGeom prst="rect">
            <a:avLst/>
          </a:prstGeom>
          <a:noFill/>
        </p:spPr>
        <p:txBody>
          <a:bodyPr wrap="square" lIns="36000" tIns="0" rIns="36000" bIns="0" rtlCol="0">
            <a:spAutoFit/>
          </a:bodyPr>
          <a:lstStyle/>
          <a:p>
            <a:r>
              <a:rPr lang="fr-FR" sz="2000" dirty="0">
                <a:latin typeface="Calibri" panose="020F0502020204030204" pitchFamily="34" charset="0"/>
              </a:rPr>
              <a:t>P</a:t>
            </a:r>
            <a:r>
              <a:rPr lang="el-GR" sz="2000" dirty="0" smtClean="0">
                <a:latin typeface="Calibri" panose="020F0502020204030204" pitchFamily="34" charset="0"/>
              </a:rPr>
              <a:t> </a:t>
            </a:r>
            <a:r>
              <a:rPr lang="en-US" sz="2000" dirty="0"/>
              <a:t> </a:t>
            </a:r>
            <a:r>
              <a:rPr lang="en-US" sz="2000" dirty="0">
                <a:latin typeface="Calibri" panose="020F0502020204030204" pitchFamily="34" charset="0"/>
              </a:rPr>
              <a:t>:= </a:t>
            </a:r>
            <a:r>
              <a:rPr lang="en-US" sz="2000" dirty="0" smtClean="0">
                <a:latin typeface="Calibri" panose="020F0502020204030204" pitchFamily="34" charset="0"/>
              </a:rPr>
              <a:t>([ </a:t>
            </a:r>
            <a:r>
              <a:rPr lang="en-US" sz="2000" dirty="0">
                <a:latin typeface="Calibri" panose="020F0502020204030204" pitchFamily="34" charset="0"/>
              </a:rPr>
              <a:t>| </a:t>
            </a:r>
            <a:r>
              <a:rPr lang="en-US" sz="2000" dirty="0" smtClean="0">
                <a:latin typeface="Calibri" panose="020F0502020204030204" pitchFamily="34" charset="0"/>
              </a:rPr>
              <a:t>]) </a:t>
            </a:r>
            <a:r>
              <a:rPr lang="en-US" sz="2000" dirty="0" err="1" smtClean="0">
                <a:latin typeface="Calibri" panose="020F0502020204030204" pitchFamily="34" charset="0"/>
              </a:rPr>
              <a:t>opening_event</a:t>
            </a:r>
            <a:r>
              <a:rPr lang="en-US" sz="2000" dirty="0" smtClean="0">
                <a:latin typeface="Calibri" panose="020F0502020204030204" pitchFamily="34" charset="0"/>
              </a:rPr>
              <a:t>, </a:t>
            </a:r>
            <a:r>
              <a:rPr lang="en-US" sz="2000" dirty="0" err="1" smtClean="0">
                <a:latin typeface="Calibri" panose="020F0502020204030204" pitchFamily="34" charset="0"/>
              </a:rPr>
              <a:t>closing_event</a:t>
            </a:r>
            <a:r>
              <a:rPr lang="en-US" sz="2000" dirty="0" smtClean="0">
                <a:latin typeface="Calibri" panose="020F0502020204030204" pitchFamily="34" charset="0"/>
              </a:rPr>
              <a:t> ([ </a:t>
            </a:r>
            <a:r>
              <a:rPr lang="en-US" sz="2000" dirty="0">
                <a:latin typeface="Calibri" panose="020F0502020204030204" pitchFamily="34" charset="0"/>
              </a:rPr>
              <a:t>| </a:t>
            </a:r>
            <a:r>
              <a:rPr lang="en-US" sz="2000" dirty="0" smtClean="0">
                <a:latin typeface="Calibri" panose="020F0502020204030204" pitchFamily="34" charset="0"/>
              </a:rPr>
              <a:t>]) </a:t>
            </a:r>
            <a:endParaRPr lang="fr-FR" sz="2000" dirty="0" smtClean="0"/>
          </a:p>
        </p:txBody>
      </p:sp>
      <p:sp>
        <p:nvSpPr>
          <p:cNvPr id="9" name="ZoneTexte 8"/>
          <p:cNvSpPr txBox="1"/>
          <p:nvPr/>
        </p:nvSpPr>
        <p:spPr>
          <a:xfrm>
            <a:off x="1907704" y="4849415"/>
            <a:ext cx="5940660" cy="307777"/>
          </a:xfrm>
          <a:prstGeom prst="rect">
            <a:avLst/>
          </a:prstGeom>
          <a:noFill/>
        </p:spPr>
        <p:txBody>
          <a:bodyPr wrap="square" lIns="36000" tIns="0" rIns="36000" bIns="0" rtlCol="0">
            <a:spAutoFit/>
          </a:bodyPr>
          <a:lstStyle/>
          <a:p>
            <a:r>
              <a:rPr lang="en-US" sz="2000" dirty="0" smtClean="0">
                <a:latin typeface="Calibri" panose="020F0502020204030204" pitchFamily="34" charset="0"/>
              </a:rPr>
              <a:t>event</a:t>
            </a:r>
            <a:r>
              <a:rPr lang="el-GR" sz="2000" dirty="0" smtClean="0">
                <a:latin typeface="Calibri" panose="020F0502020204030204" pitchFamily="34" charset="0"/>
              </a:rPr>
              <a:t> </a:t>
            </a:r>
            <a:r>
              <a:rPr lang="en-US" sz="2000" dirty="0"/>
              <a:t> </a:t>
            </a:r>
            <a:r>
              <a:rPr lang="en-US" sz="2000" dirty="0" smtClean="0">
                <a:latin typeface="Calibri" panose="020F0502020204030204" pitchFamily="34" charset="0"/>
              </a:rPr>
              <a:t>:= </a:t>
            </a:r>
            <a:r>
              <a:rPr lang="fr-FR" sz="2000" dirty="0">
                <a:latin typeface="Calibri" panose="020F0502020204030204" pitchFamily="34" charset="0"/>
              </a:rPr>
              <a:t>R</a:t>
            </a:r>
            <a:r>
              <a:rPr lang="el-GR" sz="2000" dirty="0" smtClean="0">
                <a:latin typeface="Calibri" panose="020F0502020204030204" pitchFamily="34" charset="0"/>
                <a:sym typeface="Symbol" panose="05050102010706020507" pitchFamily="18" charset="2"/>
              </a:rPr>
              <a:t></a:t>
            </a:r>
            <a:r>
              <a:rPr lang="fr-FR" sz="2000" dirty="0" smtClean="0">
                <a:latin typeface="Calibri" panose="020F0502020204030204" pitchFamily="34" charset="0"/>
                <a:sym typeface="Symbol" panose="05050102010706020507" pitchFamily="18" charset="2"/>
              </a:rPr>
              <a:t> [+ duration ]</a:t>
            </a:r>
            <a:r>
              <a:rPr lang="en-US" sz="2000" dirty="0" smtClean="0">
                <a:latin typeface="Calibri" panose="020F0502020204030204" pitchFamily="34" charset="0"/>
              </a:rPr>
              <a:t>  </a:t>
            </a:r>
            <a:endParaRPr lang="fr-FR" sz="2000" dirty="0" smtClean="0"/>
          </a:p>
        </p:txBody>
      </p:sp>
      <p:sp>
        <p:nvSpPr>
          <p:cNvPr id="3" name="ZoneTexte 2"/>
          <p:cNvSpPr txBox="1"/>
          <p:nvPr/>
        </p:nvSpPr>
        <p:spPr>
          <a:xfrm>
            <a:off x="125262" y="1125538"/>
            <a:ext cx="8695210" cy="861774"/>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A requirement is a condition </a:t>
            </a:r>
            <a:r>
              <a:rPr lang="el-GR" dirty="0">
                <a:latin typeface="Calibri" panose="020F0502020204030204" pitchFamily="34" charset="0"/>
                <a:cs typeface="Calibri" panose="020F0502020204030204" pitchFamily="34" charset="0"/>
              </a:rPr>
              <a:t>ϕ </a:t>
            </a:r>
            <a:r>
              <a:rPr lang="en-US" dirty="0" smtClean="0"/>
              <a:t>associated with a time period P. A condition is a 2-, 3- or 4-valued Boolean. The value of a requirement is a 4-valued Boolean. A requirement is a function of time.</a:t>
            </a:r>
            <a:endParaRPr lang="en-US" sz="1600" dirty="0" smtClean="0"/>
          </a:p>
        </p:txBody>
      </p:sp>
      <p:sp>
        <p:nvSpPr>
          <p:cNvPr id="16" name="ZoneTexte 15"/>
          <p:cNvSpPr txBox="1"/>
          <p:nvPr/>
        </p:nvSpPr>
        <p:spPr>
          <a:xfrm>
            <a:off x="125262" y="2765891"/>
            <a:ext cx="8551194" cy="553998"/>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A time period is a time interval between two events. The left and right boundaries can be included or excluded.  </a:t>
            </a:r>
            <a:endParaRPr lang="en-US" sz="1600" dirty="0" smtClean="0"/>
          </a:p>
        </p:txBody>
      </p:sp>
      <p:sp>
        <p:nvSpPr>
          <p:cNvPr id="17" name="ZoneTexte 16"/>
          <p:cNvSpPr txBox="1"/>
          <p:nvPr/>
        </p:nvSpPr>
        <p:spPr>
          <a:xfrm>
            <a:off x="125262" y="4242784"/>
            <a:ext cx="8551194" cy="553998"/>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An event corresponds to a single occurrence of a </a:t>
            </a:r>
            <a:r>
              <a:rPr lang="en-US" dirty="0"/>
              <a:t>2-, 3- or 4-valued Boolean </a:t>
            </a:r>
            <a:r>
              <a:rPr lang="en-US" dirty="0" smtClean="0"/>
              <a:t>becoming true.  </a:t>
            </a:r>
            <a:endParaRPr lang="en-US" sz="1600" dirty="0" smtClean="0"/>
          </a:p>
        </p:txBody>
      </p:sp>
      <p:sp>
        <p:nvSpPr>
          <p:cNvPr id="10" name="ZoneTexte 9"/>
          <p:cNvSpPr txBox="1"/>
          <p:nvPr/>
        </p:nvSpPr>
        <p:spPr>
          <a:xfrm>
            <a:off x="125262" y="5517232"/>
            <a:ext cx="8551194" cy="584775"/>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smtClean="0"/>
              <a:t>The </a:t>
            </a:r>
            <a:r>
              <a:rPr lang="en-US" dirty="0" smtClean="0"/>
              <a:t>condition </a:t>
            </a:r>
            <a:r>
              <a:rPr lang="el-GR" dirty="0">
                <a:latin typeface="Calibri" panose="020F0502020204030204" pitchFamily="34" charset="0"/>
                <a:cs typeface="Calibri" panose="020F0502020204030204" pitchFamily="34" charset="0"/>
              </a:rPr>
              <a:t>ϕ </a:t>
            </a:r>
            <a:r>
              <a:rPr lang="en-US" dirty="0" smtClean="0"/>
              <a:t>associated with R is denoted </a:t>
            </a:r>
            <a:r>
              <a:rPr lang="fr-FR" sz="2000" dirty="0" smtClean="0">
                <a:latin typeface="Calibri" panose="020F0502020204030204" pitchFamily="34" charset="0"/>
              </a:rPr>
              <a:t>R</a:t>
            </a:r>
            <a:r>
              <a:rPr lang="en-US" sz="2000" dirty="0" smtClean="0">
                <a:latin typeface="Calibri" panose="020F0502020204030204" pitchFamily="34" charset="0"/>
                <a:sym typeface="Symbol" panose="05050102010706020507" pitchFamily="18" charset="2"/>
              </a:rPr>
              <a:t>: </a:t>
            </a:r>
            <a:r>
              <a:rPr lang="fr-FR" sz="2000" dirty="0">
                <a:latin typeface="Calibri" panose="020F0502020204030204" pitchFamily="34" charset="0"/>
              </a:rPr>
              <a:t>R</a:t>
            </a:r>
            <a:r>
              <a:rPr lang="en-US" sz="2000" dirty="0" smtClean="0">
                <a:latin typeface="Calibri" panose="020F0502020204030204" pitchFamily="34" charset="0"/>
                <a:sym typeface="Symbol" panose="05050102010706020507" pitchFamily="18" charset="2"/>
              </a:rPr>
              <a:t> := </a:t>
            </a:r>
            <a:r>
              <a:rPr lang="el-GR" sz="2000" dirty="0" smtClean="0">
                <a:latin typeface="Calibri" panose="020F0502020204030204" pitchFamily="34" charset="0"/>
                <a:cs typeface="Calibri" panose="020F0502020204030204" pitchFamily="34" charset="0"/>
              </a:rPr>
              <a:t>ϕ</a:t>
            </a:r>
            <a:r>
              <a:rPr lang="fr-FR" sz="2000" dirty="0" smtClean="0">
                <a:latin typeface="Calibri" panose="020F0502020204030204" pitchFamily="34" charset="0"/>
                <a:cs typeface="Calibri" panose="020F0502020204030204" pitchFamily="34" charset="0"/>
              </a:rPr>
              <a:t>. </a:t>
            </a:r>
            <a:r>
              <a:rPr lang="fr-FR" dirty="0"/>
              <a:t>The time </a:t>
            </a:r>
            <a:r>
              <a:rPr lang="en-US" dirty="0" smtClean="0"/>
              <a:t>period</a:t>
            </a:r>
            <a:r>
              <a:rPr lang="fr-FR" dirty="0" smtClean="0"/>
              <a:t> </a:t>
            </a:r>
            <a:r>
              <a:rPr lang="fr-FR" dirty="0"/>
              <a:t>P </a:t>
            </a:r>
            <a:r>
              <a:rPr lang="en-US" dirty="0" smtClean="0"/>
              <a:t>associated</a:t>
            </a:r>
            <a:r>
              <a:rPr lang="en-US" dirty="0" smtClean="0">
                <a:sym typeface="Symbol" panose="05050102010706020507" pitchFamily="18" charset="2"/>
              </a:rPr>
              <a:t> </a:t>
            </a:r>
            <a:r>
              <a:rPr lang="en-US" dirty="0">
                <a:sym typeface="Symbol" panose="05050102010706020507" pitchFamily="18" charset="2"/>
              </a:rPr>
              <a:t>with R is denoted </a:t>
            </a:r>
            <a:r>
              <a:rPr lang="en-US" dirty="0" smtClean="0">
                <a:sym typeface="Symbol" panose="05050102010706020507" pitchFamily="18" charset="2"/>
              </a:rPr>
              <a:t></a:t>
            </a:r>
            <a:r>
              <a:rPr lang="en-US" dirty="0">
                <a:sym typeface="Symbol" panose="05050102010706020507" pitchFamily="18" charset="2"/>
              </a:rPr>
              <a:t>R</a:t>
            </a:r>
            <a:r>
              <a:rPr lang="en-US" dirty="0" smtClean="0">
                <a:sym typeface="Symbol" panose="05050102010706020507" pitchFamily="18" charset="2"/>
              </a:rPr>
              <a:t>: </a:t>
            </a:r>
            <a:r>
              <a:rPr lang="en-US" dirty="0">
                <a:sym typeface="Symbol" panose="05050102010706020507" pitchFamily="18" charset="2"/>
              </a:rPr>
              <a:t></a:t>
            </a:r>
            <a:r>
              <a:rPr lang="en-US" dirty="0" smtClean="0">
                <a:sym typeface="Symbol" panose="05050102010706020507" pitchFamily="18" charset="2"/>
              </a:rPr>
              <a:t>R := P.</a:t>
            </a:r>
            <a:endParaRPr lang="en-US" dirty="0"/>
          </a:p>
        </p:txBody>
      </p:sp>
    </p:spTree>
    <p:extLst>
      <p:ext uri="{BB962C8B-B14F-4D97-AF65-F5344CB8AC3E}">
        <p14:creationId xmlns:p14="http://schemas.microsoft.com/office/powerpoint/2010/main" val="245774801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domains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en-US" b="0" dirty="0" smtClean="0"/>
                  <a:t>A domain is a finite or infinite set of entities of the same kind.</a:t>
                </a:r>
              </a:p>
              <a:p>
                <a:r>
                  <a:rPr lang="en-US" b="0" dirty="0" smtClean="0"/>
                  <a:t>List of domains:</a:t>
                </a:r>
              </a:p>
              <a:p>
                <a:pPr lvl="1"/>
                <a14:m>
                  <m:oMath xmlns:m="http://schemas.openxmlformats.org/officeDocument/2006/math">
                    <m:r>
                      <a:rPr lang="en-US" b="0" i="1" smtClean="0">
                        <a:latin typeface="Cambria Math" panose="02040503050406030204" pitchFamily="18" charset="0"/>
                        <a:ea typeface="Cambria Math" panose="02040503050406030204" pitchFamily="18" charset="0"/>
                      </a:rPr>
                      <m:t>ℕ</m:t>
                    </m:r>
                  </m:oMath>
                </a14:m>
                <a:r>
                  <a:rPr lang="en-US" b="0" dirty="0" smtClean="0"/>
                  <a:t>: positive integers</a:t>
                </a:r>
              </a:p>
              <a:p>
                <a:pPr lvl="1"/>
                <a14:m>
                  <m:oMath xmlns:m="http://schemas.openxmlformats.org/officeDocument/2006/math">
                    <m:r>
                      <a:rPr lang="en-US" b="0" i="1" smtClean="0">
                        <a:latin typeface="Cambria Math" panose="02040503050406030204" pitchFamily="18" charset="0"/>
                        <a:ea typeface="Cambria Math" panose="02040503050406030204" pitchFamily="18" charset="0"/>
                      </a:rPr>
                      <m:t>ℤ</m:t>
                    </m:r>
                  </m:oMath>
                </a14:m>
                <a:r>
                  <a:rPr lang="en-US" b="0" dirty="0" smtClean="0"/>
                  <a:t>: positive or negative integers</a:t>
                </a:r>
              </a:p>
              <a:p>
                <a:pPr lvl="1"/>
                <a14:m>
                  <m:oMath xmlns:m="http://schemas.openxmlformats.org/officeDocument/2006/math">
                    <m:r>
                      <a:rPr lang="en-US" i="1">
                        <a:latin typeface="Cambria Math" panose="02040503050406030204" pitchFamily="18" charset="0"/>
                        <a:ea typeface="Cambria Math" panose="02040503050406030204" pitchFamily="18" charset="0"/>
                      </a:rPr>
                      <m:t>ℝ</m:t>
                    </m:r>
                    <m:r>
                      <m:rPr>
                        <m:nor/>
                      </m:rPr>
                      <a:rPr lang="en-US" dirty="0"/>
                      <m:t>: </m:t>
                    </m:r>
                    <m:r>
                      <m:rPr>
                        <m:nor/>
                      </m:rPr>
                      <a:rPr lang="en-US" dirty="0"/>
                      <m:t>real</m:t>
                    </m:r>
                    <m:r>
                      <m:rPr>
                        <m:nor/>
                      </m:rPr>
                      <a:rPr lang="en-US" dirty="0"/>
                      <m:t> </m:t>
                    </m:r>
                    <m:r>
                      <m:rPr>
                        <m:nor/>
                      </m:rPr>
                      <a:rPr lang="en-US" dirty="0"/>
                      <m:t>numbers</m:t>
                    </m:r>
                  </m:oMath>
                </a14:m>
                <a:endParaRPr lang="en-US" dirty="0" smtClean="0"/>
              </a:p>
              <a:p>
                <a:pPr lvl="1"/>
                <a14:m>
                  <m:oMath xmlns:m="http://schemas.openxmlformats.org/officeDocument/2006/math">
                    <m:r>
                      <a:rPr lang="en-US" i="1" smtClean="0">
                        <a:latin typeface="Cambria Math" panose="02040503050406030204" pitchFamily="18" charset="0"/>
                        <a:ea typeface="Cambria Math" panose="02040503050406030204" pitchFamily="18" charset="0"/>
                      </a:rPr>
                      <m:t>ℂ</m:t>
                    </m:r>
                  </m:oMath>
                </a14:m>
                <a:r>
                  <a:rPr lang="en-US" dirty="0" smtClean="0"/>
                  <a:t>: complex numbers</a:t>
                </a:r>
                <a:endParaRPr lang="en-US" dirty="0"/>
              </a:p>
              <a:p>
                <a:pPr lvl="1"/>
                <a14:m>
                  <m:oMath xmlns:m="http://schemas.openxmlformats.org/officeDocument/2006/math">
                    <m:r>
                      <a:rPr lang="en-US" b="0" i="1" smtClean="0">
                        <a:latin typeface="Cambria Math" panose="02040503050406030204" pitchFamily="18" charset="0"/>
                        <a:ea typeface="Cambria Math" panose="02040503050406030204" pitchFamily="18" charset="0"/>
                      </a:rPr>
                      <m:t>𝔹</m:t>
                    </m:r>
                  </m:oMath>
                </a14:m>
                <a:r>
                  <a:rPr lang="en-US" b="0" dirty="0" smtClean="0"/>
                  <a:t>: Booleans </a:t>
                </a:r>
              </a:p>
              <a:p>
                <a:pPr lvl="1"/>
                <a14:m>
                  <m:oMath xmlns:m="http://schemas.openxmlformats.org/officeDocument/2006/math">
                    <m:r>
                      <a:rPr lang="en-US" b="0" i="1" smtClean="0">
                        <a:latin typeface="Cambria Math" panose="02040503050406030204" pitchFamily="18" charset="0"/>
                        <a:ea typeface="Cambria Math" panose="02040503050406030204" pitchFamily="18" charset="0"/>
                      </a:rPr>
                      <m:t>𝕊</m:t>
                    </m:r>
                  </m:oMath>
                </a14:m>
                <a:r>
                  <a:rPr lang="en-US" b="0" dirty="0" smtClean="0"/>
                  <a:t>: character strings</a:t>
                </a:r>
              </a:p>
              <a:p>
                <a:pPr lvl="1"/>
                <a14:m>
                  <m:oMath xmlns:m="http://schemas.openxmlformats.org/officeDocument/2006/math">
                    <m:r>
                      <a:rPr lang="en-US" b="0" i="1" smtClean="0">
                        <a:latin typeface="Cambria Math" panose="02040503050406030204" pitchFamily="18" charset="0"/>
                        <a:ea typeface="Cambria Math" panose="02040503050406030204" pitchFamily="18" charset="0"/>
                      </a:rPr>
                      <m:t>𝕆</m:t>
                    </m:r>
                    <m:r>
                      <m:rPr>
                        <m:nor/>
                      </m:rPr>
                      <a:rPr lang="fr-FR" dirty="0"/>
                      <m:t>(</m:t>
                    </m:r>
                    <m:r>
                      <a:rPr lang="fr-FR" i="1" dirty="0">
                        <a:latin typeface="Cambria Math" panose="02040503050406030204" pitchFamily="18" charset="0"/>
                        <a:ea typeface="Cambria Math" panose="02040503050406030204" pitchFamily="18" charset="0"/>
                      </a:rPr>
                      <m:t>𝔻</m:t>
                    </m:r>
                    <m:r>
                      <a:rPr lang="fr-FR" i="1" baseline="-25000" dirty="0">
                        <a:latin typeface="Cambria Math" panose="02040503050406030204" pitchFamily="18" charset="0"/>
                        <a:ea typeface="Cambria Math" panose="02040503050406030204" pitchFamily="18" charset="0"/>
                      </a:rPr>
                      <m:t>1</m:t>
                    </m:r>
                    <m:r>
                      <m:rPr>
                        <m:nor/>
                      </m:rPr>
                      <a:rPr lang="fr-FR" dirty="0">
                        <a:sym typeface="Symbol" panose="05050102010706020507" pitchFamily="18" charset="2"/>
                      </a:rPr>
                      <m:t></m:t>
                    </m:r>
                    <m:r>
                      <m:rPr>
                        <m:nor/>
                      </m:rPr>
                      <a:rPr lang="fr-FR" dirty="0">
                        <a:ea typeface="Cambria Math" panose="02040503050406030204" pitchFamily="18" charset="0"/>
                      </a:rPr>
                      <m:t> </m:t>
                    </m:r>
                    <m:r>
                      <a:rPr lang="fr-FR" i="1" dirty="0">
                        <a:latin typeface="Cambria Math" panose="02040503050406030204" pitchFamily="18" charset="0"/>
                        <a:ea typeface="Cambria Math" panose="02040503050406030204" pitchFamily="18" charset="0"/>
                      </a:rPr>
                      <m:t>𝔻</m:t>
                    </m:r>
                    <m:r>
                      <a:rPr lang="fr-FR" i="1" baseline="-25000" dirty="0">
                        <a:latin typeface="Cambria Math" panose="02040503050406030204" pitchFamily="18" charset="0"/>
                        <a:ea typeface="Cambria Math" panose="02040503050406030204" pitchFamily="18" charset="0"/>
                      </a:rPr>
                      <m:t>2</m:t>
                    </m:r>
                    <m:r>
                      <m:rPr>
                        <m:nor/>
                      </m:rPr>
                      <a:rPr lang="fr-FR" dirty="0"/>
                      <m:t>)</m:t>
                    </m:r>
                  </m:oMath>
                </a14:m>
                <a:r>
                  <a:rPr lang="en-US" b="0" dirty="0" smtClean="0"/>
                  <a:t>: operators </a:t>
                </a:r>
                <a14:m>
                  <m:oMath xmlns:m="http://schemas.openxmlformats.org/officeDocument/2006/math">
                    <m:r>
                      <a:rPr lang="fr-FR" i="1" dirty="0">
                        <a:latin typeface="Cambria Math" panose="02040503050406030204" pitchFamily="18" charset="0"/>
                        <a:ea typeface="Cambria Math" panose="02040503050406030204" pitchFamily="18" charset="0"/>
                      </a:rPr>
                      <m:t>𝔻</m:t>
                    </m:r>
                    <m:r>
                      <a:rPr lang="fr-FR" i="1" baseline="-25000" dirty="0">
                        <a:latin typeface="Cambria Math" panose="02040503050406030204" pitchFamily="18" charset="0"/>
                        <a:ea typeface="Cambria Math" panose="02040503050406030204" pitchFamily="18" charset="0"/>
                      </a:rPr>
                      <m:t>1</m:t>
                    </m:r>
                    <m:r>
                      <m:rPr>
                        <m:nor/>
                      </m:rPr>
                      <a:rPr lang="fr-FR" dirty="0">
                        <a:sym typeface="Symbol" panose="05050102010706020507" pitchFamily="18" charset="2"/>
                      </a:rPr>
                      <m:t></m:t>
                    </m:r>
                    <m:r>
                      <m:rPr>
                        <m:nor/>
                      </m:rPr>
                      <a:rPr lang="fr-FR" dirty="0">
                        <a:ea typeface="Cambria Math" panose="02040503050406030204" pitchFamily="18" charset="0"/>
                      </a:rPr>
                      <m:t> </m:t>
                    </m:r>
                    <m:r>
                      <a:rPr lang="fr-FR" i="1" dirty="0">
                        <a:latin typeface="Cambria Math" panose="02040503050406030204" pitchFamily="18" charset="0"/>
                        <a:ea typeface="Cambria Math" panose="02040503050406030204" pitchFamily="18" charset="0"/>
                      </a:rPr>
                      <m:t>𝔻</m:t>
                    </m:r>
                    <m:r>
                      <a:rPr lang="fr-FR" i="1" baseline="-25000" dirty="0">
                        <a:latin typeface="Cambria Math" panose="02040503050406030204" pitchFamily="18" charset="0"/>
                        <a:ea typeface="Cambria Math" panose="02040503050406030204" pitchFamily="18" charset="0"/>
                      </a:rPr>
                      <m:t>2</m:t>
                    </m:r>
                  </m:oMath>
                </a14:m>
                <a:endParaRPr lang="en-US" b="0" dirty="0" smtClean="0"/>
              </a:p>
              <a:p>
                <a:pPr lvl="1"/>
                <a14:m>
                  <m:oMath xmlns:m="http://schemas.openxmlformats.org/officeDocument/2006/math">
                    <m:r>
                      <a:rPr lang="en-US" b="0" i="1" smtClean="0">
                        <a:latin typeface="Cambria Math" panose="02040503050406030204" pitchFamily="18" charset="0"/>
                        <a:ea typeface="Cambria Math" panose="02040503050406030204" pitchFamily="18" charset="0"/>
                      </a:rPr>
                      <m:t>ℛ</m:t>
                    </m:r>
                  </m:oMath>
                </a14:m>
                <a:r>
                  <a:rPr lang="en-US" b="0" dirty="0" smtClean="0"/>
                  <a:t>: </a:t>
                </a:r>
                <a:r>
                  <a:rPr lang="en-US" dirty="0" smtClean="0"/>
                  <a:t>requirements.  </a:t>
                </a:r>
                <a14:m>
                  <m:oMath xmlns:m="http://schemas.openxmlformats.org/officeDocument/2006/math">
                    <m:r>
                      <a:rPr lang="en-US" i="1" smtClean="0">
                        <a:latin typeface="Cambria Math" panose="02040503050406030204" pitchFamily="18" charset="0"/>
                        <a:ea typeface="Cambria Math" panose="02040503050406030204" pitchFamily="18" charset="0"/>
                      </a:rPr>
                      <m:t>ℛ</m:t>
                    </m:r>
                  </m:oMath>
                </a14:m>
                <a:r>
                  <a:rPr lang="en-US" b="0" dirty="0" smtClean="0"/>
                  <a:t> </a:t>
                </a:r>
                <a:r>
                  <a:rPr lang="en-US" b="0" dirty="0" smtClean="0">
                    <a:sym typeface="Symbol" panose="05050102010706020507" pitchFamily="18" charset="2"/>
                  </a:rPr>
                  <a:t> </a:t>
                </a:r>
                <a14:m>
                  <m:oMath xmlns:m="http://schemas.openxmlformats.org/officeDocument/2006/math">
                    <m:r>
                      <a:rPr lang="en-US" i="1">
                        <a:latin typeface="Cambria Math" panose="02040503050406030204" pitchFamily="18" charset="0"/>
                        <a:ea typeface="Cambria Math" panose="02040503050406030204" pitchFamily="18" charset="0"/>
                      </a:rPr>
                      <m:t>𝔹</m:t>
                    </m:r>
                  </m:oMath>
                </a14:m>
                <a:r>
                  <a:rPr lang="en-US" b="0" dirty="0" smtClean="0"/>
                  <a:t> </a:t>
                </a:r>
                <a:r>
                  <a:rPr lang="en-US" b="0" dirty="0" smtClean="0">
                    <a:sym typeface="Symbol" panose="05050102010706020507" pitchFamily="18" charset="2"/>
                  </a:rPr>
                  <a:t> </a:t>
                </a:r>
                <a14:m>
                  <m:oMath xmlns:m="http://schemas.openxmlformats.org/officeDocument/2006/math">
                    <m:r>
                      <a:rPr lang="en-US" i="1">
                        <a:latin typeface="Cambria Math" panose="02040503050406030204" pitchFamily="18" charset="0"/>
                        <a:ea typeface="Cambria Math" panose="02040503050406030204" pitchFamily="18" charset="0"/>
                      </a:rPr>
                      <m:t>𝒫</m:t>
                    </m:r>
                  </m:oMath>
                </a14:m>
                <a:endParaRPr lang="en-US" b="0" dirty="0" smtClean="0"/>
              </a:p>
              <a:p>
                <a:pPr lvl="1"/>
                <a14:m>
                  <m:oMath xmlns:m="http://schemas.openxmlformats.org/officeDocument/2006/math">
                    <m:r>
                      <a:rPr lang="en-US" b="0" i="1" smtClean="0">
                        <a:latin typeface="Cambria Math" panose="02040503050406030204" pitchFamily="18" charset="0"/>
                        <a:ea typeface="Cambria Math" panose="02040503050406030204" pitchFamily="18" charset="0"/>
                      </a:rPr>
                      <m:t>𝒫</m:t>
                    </m:r>
                  </m:oMath>
                </a14:m>
                <a:r>
                  <a:rPr lang="en-US" b="0" dirty="0" smtClean="0"/>
                  <a:t>: time periods</a:t>
                </a:r>
              </a:p>
              <a:p>
                <a:pPr lvl="1"/>
                <a14:m>
                  <m:oMath xmlns:m="http://schemas.openxmlformats.org/officeDocument/2006/math">
                    <m:r>
                      <a:rPr lang="en-US" b="0" i="1" dirty="0" smtClean="0">
                        <a:latin typeface="Cambria Math" panose="02040503050406030204" pitchFamily="18" charset="0"/>
                        <a:ea typeface="Cambria Math" panose="02040503050406030204" pitchFamily="18" charset="0"/>
                      </a:rPr>
                      <m:t>𝒟</m:t>
                    </m:r>
                  </m:oMath>
                </a14:m>
                <a:r>
                  <a:rPr lang="en-US" b="0" dirty="0" smtClean="0"/>
                  <a:t>: discrete clocks</a:t>
                </a:r>
              </a:p>
              <a:p>
                <a:pPr lvl="1"/>
                <a14:m>
                  <m:oMath xmlns:m="http://schemas.openxmlformats.org/officeDocument/2006/math">
                    <m:r>
                      <a:rPr lang="en-US" b="0" i="1" smtClean="0">
                        <a:latin typeface="Cambria Math" panose="02040503050406030204" pitchFamily="18" charset="0"/>
                        <a:ea typeface="Cambria Math" panose="02040503050406030204" pitchFamily="18" charset="0"/>
                      </a:rPr>
                      <m:t>ℰ</m:t>
                    </m:r>
                  </m:oMath>
                </a14:m>
                <a:r>
                  <a:rPr lang="en-US" b="0" dirty="0" smtClean="0"/>
                  <a:t>: events</a:t>
                </a:r>
              </a:p>
              <a:p>
                <a:pPr lvl="1"/>
                <a14:m>
                  <m:oMath xmlns:m="http://schemas.openxmlformats.org/officeDocument/2006/math">
                    <m:r>
                      <a:rPr lang="en-US" b="0" i="1" smtClean="0">
                        <a:latin typeface="Cambria Math" panose="02040503050406030204" pitchFamily="18" charset="0"/>
                        <a:ea typeface="Cambria Math" panose="02040503050406030204" pitchFamily="18" charset="0"/>
                      </a:rPr>
                      <m:t>𝒞</m:t>
                    </m:r>
                    <m:r>
                      <m:rPr>
                        <m:sty m:val="p"/>
                      </m:rPr>
                      <a:rPr lang="fr-FR" b="0" i="0" baseline="-25000" smtClean="0">
                        <a:latin typeface="Cambria Math" panose="02040503050406030204" pitchFamily="18" charset="0"/>
                        <a:ea typeface="Cambria Math" panose="02040503050406030204" pitchFamily="18" charset="0"/>
                      </a:rPr>
                      <m:t>C</m:t>
                    </m:r>
                  </m:oMath>
                </a14:m>
                <a:r>
                  <a:rPr lang="en-US" b="0" dirty="0" smtClean="0"/>
                  <a:t>: class C</a:t>
                </a:r>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rotWithShape="0">
                <a:blip r:embed="rId2"/>
                <a:stretch>
                  <a:fillRect l="-949" t="-1255"/>
                </a:stretch>
              </a:blipFill>
            </p:spPr>
            <p:txBody>
              <a:bodyPr/>
              <a:lstStyle/>
              <a:p>
                <a:r>
                  <a:rPr lang="fr-FR">
                    <a:noFill/>
                  </a:rPr>
                  <a:t> </a:t>
                </a:r>
              </a:p>
            </p:txBody>
          </p:sp>
        </mc:Fallback>
      </mc:AlternateContent>
    </p:spTree>
    <p:extLst>
      <p:ext uri="{BB962C8B-B14F-4D97-AF65-F5344CB8AC3E}">
        <p14:creationId xmlns:p14="http://schemas.microsoft.com/office/powerpoint/2010/main" val="39334291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operators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en-US" b="0" dirty="0" smtClean="0"/>
                  <a:t>An operator is a function between two domains </a:t>
                </a:r>
                <a14:m>
                  <m:oMath xmlns:m="http://schemas.openxmlformats.org/officeDocument/2006/math">
                    <m:r>
                      <a:rPr lang="fr-FR" i="1">
                        <a:latin typeface="Cambria Math" panose="02040503050406030204" pitchFamily="18" charset="0"/>
                        <a:ea typeface="Cambria Math" panose="02040503050406030204" pitchFamily="18" charset="0"/>
                      </a:rPr>
                      <m:t>𝔸</m:t>
                    </m:r>
                  </m:oMath>
                </a14:m>
                <a:r>
                  <a:rPr lang="en-US" b="0" dirty="0" smtClean="0"/>
                  <a:t> and </a:t>
                </a:r>
                <a14:m>
                  <m:oMath xmlns:m="http://schemas.openxmlformats.org/officeDocument/2006/math">
                    <m:r>
                      <a:rPr lang="fr-FR" i="1" dirty="0" smtClean="0">
                        <a:latin typeface="Cambria Math" panose="02040503050406030204" pitchFamily="18" charset="0"/>
                        <a:ea typeface="Cambria Math" panose="02040503050406030204" pitchFamily="18" charset="0"/>
                        <a:sym typeface="Symbol" panose="05050102010706020507" pitchFamily="18" charset="2"/>
                      </a:rPr>
                      <m:t>𝔹</m:t>
                    </m:r>
                  </m:oMath>
                </a14:m>
                <a:r>
                  <a:rPr lang="en-US" b="0" dirty="0" smtClean="0"/>
                  <a:t> (that can be equal or not)</a:t>
                </a:r>
              </a:p>
              <a:p>
                <a:endParaRPr lang="en-US" b="0" dirty="0"/>
              </a:p>
              <a:p>
                <a:r>
                  <a:rPr lang="en-US" b="0" dirty="0" smtClean="0"/>
                  <a:t>Domains </a:t>
                </a:r>
                <a14:m>
                  <m:oMath xmlns:m="http://schemas.openxmlformats.org/officeDocument/2006/math">
                    <m:r>
                      <a:rPr lang="fr-FR" i="1">
                        <a:latin typeface="Cambria Math" panose="02040503050406030204" pitchFamily="18" charset="0"/>
                        <a:ea typeface="Cambria Math" panose="02040503050406030204" pitchFamily="18" charset="0"/>
                      </a:rPr>
                      <m:t>𝔸</m:t>
                    </m:r>
                  </m:oMath>
                </a14:m>
                <a:r>
                  <a:rPr lang="en-US" b="0" dirty="0"/>
                  <a:t> and </a:t>
                </a:r>
                <a14:m>
                  <m:oMath xmlns:m="http://schemas.openxmlformats.org/officeDocument/2006/math">
                    <m:r>
                      <a:rPr lang="fr-FR" i="1">
                        <a:latin typeface="Cambria Math" panose="02040503050406030204" pitchFamily="18" charset="0"/>
                        <a:ea typeface="Cambria Math" panose="02040503050406030204" pitchFamily="18" charset="0"/>
                        <a:sym typeface="Symbol" panose="05050102010706020507" pitchFamily="18" charset="2"/>
                      </a:rPr>
                      <m:t>𝔹</m:t>
                    </m:r>
                  </m:oMath>
                </a14:m>
                <a:r>
                  <a:rPr lang="en-US" b="0" dirty="0" smtClean="0"/>
                  <a:t> can be composed of multiple domains: </a:t>
                </a:r>
              </a:p>
              <a:p>
                <a:pPr lvl="1"/>
                <a14:m>
                  <m:oMath xmlns:m="http://schemas.openxmlformats.org/officeDocument/2006/math">
                    <m:r>
                      <a:rPr lang="fr-FR" i="1">
                        <a:latin typeface="Cambria Math" panose="02040503050406030204" pitchFamily="18" charset="0"/>
                        <a:ea typeface="Cambria Math" panose="02040503050406030204" pitchFamily="18" charset="0"/>
                      </a:rPr>
                      <m:t>𝔸</m:t>
                    </m:r>
                  </m:oMath>
                </a14:m>
                <a:r>
                  <a:rPr lang="en-US" b="0" dirty="0" smtClean="0"/>
                  <a:t> = </a:t>
                </a:r>
                <a14:m>
                  <m:oMath xmlns:m="http://schemas.openxmlformats.org/officeDocument/2006/math">
                    <m:r>
                      <a:rPr lang="fr-FR" i="1">
                        <a:latin typeface="Cambria Math" panose="02040503050406030204" pitchFamily="18" charset="0"/>
                        <a:ea typeface="Cambria Math" panose="02040503050406030204" pitchFamily="18" charset="0"/>
                      </a:rPr>
                      <m:t>𝔸</m:t>
                    </m:r>
                  </m:oMath>
                </a14:m>
                <a:r>
                  <a:rPr lang="en-US" b="0" baseline="-25000" dirty="0" smtClean="0"/>
                  <a:t>1 </a:t>
                </a:r>
                <a:r>
                  <a:rPr lang="en-US" b="0" dirty="0" smtClean="0">
                    <a:sym typeface="Symbol" panose="05050102010706020507" pitchFamily="18" charset="2"/>
                  </a:rPr>
                  <a:t> </a:t>
                </a:r>
                <a14:m>
                  <m:oMath xmlns:m="http://schemas.openxmlformats.org/officeDocument/2006/math">
                    <m:r>
                      <a:rPr lang="fr-FR" i="1">
                        <a:latin typeface="Cambria Math" panose="02040503050406030204" pitchFamily="18" charset="0"/>
                        <a:ea typeface="Cambria Math" panose="02040503050406030204" pitchFamily="18" charset="0"/>
                      </a:rPr>
                      <m:t>𝔸</m:t>
                    </m:r>
                  </m:oMath>
                </a14:m>
                <a:r>
                  <a:rPr lang="en-US" b="0" baseline="-25000" dirty="0" smtClean="0"/>
                  <a:t>2</a:t>
                </a:r>
                <a:r>
                  <a:rPr lang="en-US" b="0" baseline="-25000" dirty="0"/>
                  <a:t> </a:t>
                </a:r>
                <a:r>
                  <a:rPr lang="en-US" b="0" dirty="0" smtClean="0">
                    <a:sym typeface="Symbol" panose="05050102010706020507" pitchFamily="18" charset="2"/>
                  </a:rPr>
                  <a:t> …  </a:t>
                </a:r>
                <a14:m>
                  <m:oMath xmlns:m="http://schemas.openxmlformats.org/officeDocument/2006/math">
                    <m:r>
                      <a:rPr lang="fr-FR" i="1" smtClean="0">
                        <a:latin typeface="Cambria Math" panose="02040503050406030204" pitchFamily="18" charset="0"/>
                        <a:ea typeface="Cambria Math" panose="02040503050406030204" pitchFamily="18" charset="0"/>
                      </a:rPr>
                      <m:t>𝔸</m:t>
                    </m:r>
                  </m:oMath>
                </a14:m>
                <a:r>
                  <a:rPr lang="en-US" b="0" baseline="-25000" dirty="0" smtClean="0"/>
                  <a:t>n</a:t>
                </a:r>
                <a:endParaRPr lang="fr-FR" i="1" dirty="0" smtClean="0">
                  <a:latin typeface="Cambria Math" panose="02040503050406030204" pitchFamily="18" charset="0"/>
                  <a:ea typeface="Cambria Math" panose="02040503050406030204" pitchFamily="18" charset="0"/>
                  <a:sym typeface="Symbol" panose="05050102010706020507" pitchFamily="18" charset="2"/>
                </a:endParaRPr>
              </a:p>
              <a:p>
                <a:pPr lvl="1"/>
                <a14:m>
                  <m:oMath xmlns:m="http://schemas.openxmlformats.org/officeDocument/2006/math">
                    <m:r>
                      <a:rPr lang="fr-FR" i="1">
                        <a:latin typeface="Cambria Math" panose="02040503050406030204" pitchFamily="18" charset="0"/>
                        <a:ea typeface="Cambria Math" panose="02040503050406030204" pitchFamily="18" charset="0"/>
                        <a:sym typeface="Symbol" panose="05050102010706020507" pitchFamily="18" charset="2"/>
                      </a:rPr>
                      <m:t>𝔹</m:t>
                    </m:r>
                  </m:oMath>
                </a14:m>
                <a:r>
                  <a:rPr lang="en-US" b="0" dirty="0" smtClean="0"/>
                  <a:t> </a:t>
                </a:r>
                <a:r>
                  <a:rPr lang="en-US" b="0" dirty="0"/>
                  <a:t>=</a:t>
                </a:r>
                <a:r>
                  <a:rPr lang="en-US" b="0" dirty="0" smtClean="0"/>
                  <a:t> </a:t>
                </a:r>
                <a14:m>
                  <m:oMath xmlns:m="http://schemas.openxmlformats.org/officeDocument/2006/math">
                    <m:r>
                      <a:rPr lang="fr-FR" i="1">
                        <a:latin typeface="Cambria Math" panose="02040503050406030204" pitchFamily="18" charset="0"/>
                        <a:ea typeface="Cambria Math" panose="02040503050406030204" pitchFamily="18" charset="0"/>
                        <a:sym typeface="Symbol" panose="05050102010706020507" pitchFamily="18" charset="2"/>
                      </a:rPr>
                      <m:t>𝔹</m:t>
                    </m:r>
                  </m:oMath>
                </a14:m>
                <a:r>
                  <a:rPr lang="en-US" b="0" baseline="-25000" dirty="0"/>
                  <a:t>1 </a:t>
                </a:r>
                <a:r>
                  <a:rPr lang="en-US" b="0" dirty="0">
                    <a:sym typeface="Symbol" panose="05050102010706020507" pitchFamily="18" charset="2"/>
                  </a:rPr>
                  <a:t></a:t>
                </a:r>
                <a14:m>
                  <m:oMath xmlns:m="http://schemas.openxmlformats.org/officeDocument/2006/math">
                    <m:r>
                      <a:rPr lang="fr-FR" b="0" i="0" smtClean="0">
                        <a:latin typeface="Cambria Math" panose="02040503050406030204" pitchFamily="18" charset="0"/>
                        <a:ea typeface="Cambria Math" panose="02040503050406030204" pitchFamily="18" charset="0"/>
                        <a:sym typeface="Symbol" panose="05050102010706020507" pitchFamily="18" charset="2"/>
                      </a:rPr>
                      <m:t> </m:t>
                    </m:r>
                    <m:r>
                      <a:rPr lang="fr-FR" i="1">
                        <a:latin typeface="Cambria Math" panose="02040503050406030204" pitchFamily="18" charset="0"/>
                        <a:ea typeface="Cambria Math" panose="02040503050406030204" pitchFamily="18" charset="0"/>
                        <a:sym typeface="Symbol" panose="05050102010706020507" pitchFamily="18" charset="2"/>
                      </a:rPr>
                      <m:t>𝔹</m:t>
                    </m:r>
                  </m:oMath>
                </a14:m>
                <a:r>
                  <a:rPr lang="en-US" b="0" baseline="-25000" dirty="0"/>
                  <a:t>2 </a:t>
                </a:r>
                <a:r>
                  <a:rPr lang="en-US" b="0" dirty="0">
                    <a:sym typeface="Symbol" panose="05050102010706020507" pitchFamily="18" charset="2"/>
                  </a:rPr>
                  <a:t> … </a:t>
                </a:r>
                <a:r>
                  <a:rPr lang="en-US" b="0" dirty="0" smtClean="0">
                    <a:sym typeface="Symbol" panose="05050102010706020507" pitchFamily="18" charset="2"/>
                  </a:rPr>
                  <a:t> </a:t>
                </a:r>
                <a14:m>
                  <m:oMath xmlns:m="http://schemas.openxmlformats.org/officeDocument/2006/math">
                    <m:r>
                      <a:rPr lang="fr-FR" i="1">
                        <a:latin typeface="Cambria Math" panose="02040503050406030204" pitchFamily="18" charset="0"/>
                        <a:ea typeface="Cambria Math" panose="02040503050406030204" pitchFamily="18" charset="0"/>
                        <a:sym typeface="Symbol" panose="05050102010706020507" pitchFamily="18" charset="2"/>
                      </a:rPr>
                      <m:t>𝔹</m:t>
                    </m:r>
                  </m:oMath>
                </a14:m>
                <a:r>
                  <a:rPr lang="en-US" b="0" baseline="-25000" dirty="0"/>
                  <a:t>n</a:t>
                </a:r>
              </a:p>
              <a:p>
                <a:r>
                  <a:rPr lang="en-US" b="0" dirty="0" smtClean="0"/>
                  <a:t>A unary operator on domain </a:t>
                </a:r>
                <a14:m>
                  <m:oMath xmlns:m="http://schemas.openxmlformats.org/officeDocument/2006/math">
                    <m:r>
                      <a:rPr lang="fr-FR" i="1">
                        <a:latin typeface="Cambria Math" panose="02040503050406030204" pitchFamily="18" charset="0"/>
                        <a:ea typeface="Cambria Math" panose="02040503050406030204" pitchFamily="18" charset="0"/>
                      </a:rPr>
                      <m:t>𝔸</m:t>
                    </m:r>
                  </m:oMath>
                </a14:m>
                <a:r>
                  <a:rPr lang="en-US" b="0" dirty="0" smtClean="0"/>
                  <a:t> is a function </a:t>
                </a:r>
              </a:p>
              <a:p>
                <a:endParaRPr lang="en-US" b="0" dirty="0"/>
              </a:p>
              <a:p>
                <a:r>
                  <a:rPr lang="en-US" b="0" dirty="0"/>
                  <a:t>A </a:t>
                </a:r>
                <a:r>
                  <a:rPr lang="en-US" b="0" dirty="0" smtClean="0"/>
                  <a:t>binary </a:t>
                </a:r>
                <a:r>
                  <a:rPr lang="en-US" b="0" dirty="0"/>
                  <a:t>operator on domain </a:t>
                </a:r>
                <a14:m>
                  <m:oMath xmlns:m="http://schemas.openxmlformats.org/officeDocument/2006/math">
                    <m:r>
                      <a:rPr lang="fr-FR" i="1">
                        <a:latin typeface="Cambria Math" panose="02040503050406030204" pitchFamily="18" charset="0"/>
                        <a:ea typeface="Cambria Math" panose="02040503050406030204" pitchFamily="18" charset="0"/>
                      </a:rPr>
                      <m:t>𝔸</m:t>
                    </m:r>
                  </m:oMath>
                </a14:m>
                <a:r>
                  <a:rPr lang="en-US" b="0" dirty="0"/>
                  <a:t> is a function </a:t>
                </a:r>
              </a:p>
              <a:p>
                <a:endParaRPr lang="en-US" b="0" dirty="0" smtClean="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rotWithShape="0">
                <a:blip r:embed="rId2"/>
                <a:stretch>
                  <a:fillRect l="-949" t="-125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 name="ZoneTexte 4"/>
              <p:cNvSpPr txBox="1"/>
              <p:nvPr/>
            </p:nvSpPr>
            <p:spPr>
              <a:xfrm>
                <a:off x="1043608" y="1700808"/>
                <a:ext cx="1368152" cy="246221"/>
              </a:xfrm>
              <a:prstGeom prst="rect">
                <a:avLst/>
              </a:prstGeom>
              <a:noFill/>
            </p:spPr>
            <p:txBody>
              <a:bodyPr wrap="square" lIns="36000" tIns="0" rIns="36000" bIns="0" rtlCol="0">
                <a:spAutoFit/>
              </a:bodyPr>
              <a:lstStyle/>
              <a:p>
                <a:r>
                  <a:rPr lang="fr-FR" sz="1600" dirty="0" smtClean="0"/>
                  <a:t>f : </a:t>
                </a:r>
                <a14:m>
                  <m:oMath xmlns:m="http://schemas.openxmlformats.org/officeDocument/2006/math">
                    <m:r>
                      <a:rPr lang="fr-FR" sz="1600" i="1" smtClean="0">
                        <a:latin typeface="Cambria Math" panose="02040503050406030204" pitchFamily="18" charset="0"/>
                        <a:ea typeface="Cambria Math" panose="02040503050406030204" pitchFamily="18" charset="0"/>
                      </a:rPr>
                      <m:t>𝔸</m:t>
                    </m:r>
                  </m:oMath>
                </a14:m>
                <a:r>
                  <a:rPr lang="fr-FR" sz="1600" dirty="0" smtClean="0"/>
                  <a:t>  </a:t>
                </a:r>
                <a:r>
                  <a:rPr lang="fr-FR" sz="1600" dirty="0" smtClean="0">
                    <a:sym typeface="Symbol" panose="05050102010706020507" pitchFamily="18" charset="2"/>
                  </a:rPr>
                  <a:t>  </a:t>
                </a:r>
                <a14:m>
                  <m:oMath xmlns:m="http://schemas.openxmlformats.org/officeDocument/2006/math">
                    <m:r>
                      <a:rPr lang="fr-FR" sz="1600" i="1" smtClean="0">
                        <a:latin typeface="Cambria Math" panose="02040503050406030204" pitchFamily="18" charset="0"/>
                        <a:ea typeface="Cambria Math" panose="02040503050406030204" pitchFamily="18" charset="0"/>
                        <a:sym typeface="Symbol" panose="05050102010706020507" pitchFamily="18" charset="2"/>
                      </a:rPr>
                      <m:t>𝔹</m:t>
                    </m:r>
                  </m:oMath>
                </a14:m>
                <a:endParaRPr lang="fr-FR" sz="1600" dirty="0" smtClean="0"/>
              </a:p>
            </p:txBody>
          </p:sp>
        </mc:Choice>
        <mc:Fallback xmlns="">
          <p:sp>
            <p:nvSpPr>
              <p:cNvPr id="5" name="ZoneTexte 4"/>
              <p:cNvSpPr txBox="1">
                <a:spLocks noRot="1" noChangeAspect="1" noMove="1" noResize="1" noEditPoints="1" noAdjustHandles="1" noChangeArrowheads="1" noChangeShapeType="1" noTextEdit="1"/>
              </p:cNvSpPr>
              <p:nvPr/>
            </p:nvSpPr>
            <p:spPr>
              <a:xfrm>
                <a:off x="1043608" y="1700808"/>
                <a:ext cx="1368152" cy="246221"/>
              </a:xfrm>
              <a:prstGeom prst="rect">
                <a:avLst/>
              </a:prstGeom>
              <a:blipFill rotWithShape="0">
                <a:blip r:embed="rId3"/>
                <a:stretch>
                  <a:fillRect l="-6222" t="-27500" b="-525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ZoneTexte 5"/>
              <p:cNvSpPr txBox="1"/>
              <p:nvPr/>
            </p:nvSpPr>
            <p:spPr>
              <a:xfrm>
                <a:off x="1043608" y="3790374"/>
                <a:ext cx="1368152" cy="246221"/>
              </a:xfrm>
              <a:prstGeom prst="rect">
                <a:avLst/>
              </a:prstGeom>
              <a:noFill/>
            </p:spPr>
            <p:txBody>
              <a:bodyPr wrap="square" lIns="36000" tIns="0" rIns="36000" bIns="0" rtlCol="0">
                <a:spAutoFit/>
              </a:bodyPr>
              <a:lstStyle/>
              <a:p>
                <a:r>
                  <a:rPr lang="fr-FR" sz="1600" dirty="0" smtClean="0"/>
                  <a:t>f : </a:t>
                </a:r>
                <a14:m>
                  <m:oMath xmlns:m="http://schemas.openxmlformats.org/officeDocument/2006/math">
                    <m:r>
                      <a:rPr lang="fr-FR" sz="1600" i="1" smtClean="0">
                        <a:latin typeface="Cambria Math" panose="02040503050406030204" pitchFamily="18" charset="0"/>
                        <a:ea typeface="Cambria Math" panose="02040503050406030204" pitchFamily="18" charset="0"/>
                      </a:rPr>
                      <m:t>𝔸</m:t>
                    </m:r>
                  </m:oMath>
                </a14:m>
                <a:r>
                  <a:rPr lang="fr-FR" sz="1600" dirty="0" smtClean="0"/>
                  <a:t>  </a:t>
                </a:r>
                <a:r>
                  <a:rPr lang="fr-FR" sz="1600" dirty="0" smtClean="0">
                    <a:sym typeface="Symbol" panose="05050102010706020507" pitchFamily="18" charset="2"/>
                  </a:rPr>
                  <a:t></a:t>
                </a:r>
                <a14:m>
                  <m:oMath xmlns:m="http://schemas.openxmlformats.org/officeDocument/2006/math">
                    <m:r>
                      <a:rPr lang="fr-FR" sz="1600" b="0" i="0" smtClean="0">
                        <a:latin typeface="Cambria Math" panose="02040503050406030204" pitchFamily="18" charset="0"/>
                        <a:ea typeface="Cambria Math" panose="02040503050406030204" pitchFamily="18" charset="0"/>
                      </a:rPr>
                      <m:t>    </m:t>
                    </m:r>
                    <m:r>
                      <a:rPr lang="fr-FR" sz="1600" i="1">
                        <a:latin typeface="Cambria Math" panose="02040503050406030204" pitchFamily="18" charset="0"/>
                        <a:ea typeface="Cambria Math" panose="02040503050406030204" pitchFamily="18" charset="0"/>
                      </a:rPr>
                      <m:t>𝔸</m:t>
                    </m:r>
                  </m:oMath>
                </a14:m>
                <a:endParaRPr lang="fr-FR" sz="1600" dirty="0" smtClean="0"/>
              </a:p>
            </p:txBody>
          </p:sp>
        </mc:Choice>
        <mc:Fallback xmlns="">
          <p:sp>
            <p:nvSpPr>
              <p:cNvPr id="6" name="ZoneTexte 5"/>
              <p:cNvSpPr txBox="1">
                <a:spLocks noRot="1" noChangeAspect="1" noMove="1" noResize="1" noEditPoints="1" noAdjustHandles="1" noChangeArrowheads="1" noChangeShapeType="1" noTextEdit="1"/>
              </p:cNvSpPr>
              <p:nvPr/>
            </p:nvSpPr>
            <p:spPr>
              <a:xfrm>
                <a:off x="1043608" y="3790374"/>
                <a:ext cx="1368152" cy="246221"/>
              </a:xfrm>
              <a:prstGeom prst="rect">
                <a:avLst/>
              </a:prstGeom>
              <a:blipFill rotWithShape="0">
                <a:blip r:embed="rId4"/>
                <a:stretch>
                  <a:fillRect l="-6222" t="-30000" b="-5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ZoneTexte 6"/>
              <p:cNvSpPr txBox="1"/>
              <p:nvPr/>
            </p:nvSpPr>
            <p:spPr>
              <a:xfrm>
                <a:off x="1043608" y="4712047"/>
                <a:ext cx="1728192" cy="246221"/>
              </a:xfrm>
              <a:prstGeom prst="rect">
                <a:avLst/>
              </a:prstGeom>
              <a:noFill/>
            </p:spPr>
            <p:txBody>
              <a:bodyPr wrap="square" lIns="36000" tIns="0" rIns="36000" bIns="0" rtlCol="0">
                <a:spAutoFit/>
              </a:bodyPr>
              <a:lstStyle/>
              <a:p>
                <a:r>
                  <a:rPr lang="fr-FR" sz="1600" dirty="0" smtClean="0"/>
                  <a:t>f : </a:t>
                </a:r>
                <a14:m>
                  <m:oMath xmlns:m="http://schemas.openxmlformats.org/officeDocument/2006/math">
                    <m:r>
                      <a:rPr lang="fr-FR" sz="1600" i="1" smtClean="0">
                        <a:latin typeface="Cambria Math" panose="02040503050406030204" pitchFamily="18" charset="0"/>
                        <a:ea typeface="Cambria Math" panose="02040503050406030204" pitchFamily="18" charset="0"/>
                      </a:rPr>
                      <m:t>𝔸</m:t>
                    </m:r>
                  </m:oMath>
                </a14:m>
                <a:r>
                  <a:rPr lang="fr-FR" sz="1600" dirty="0" smtClean="0"/>
                  <a:t> </a:t>
                </a:r>
                <a:r>
                  <a:rPr lang="en-US" sz="1600" dirty="0">
                    <a:sym typeface="Symbol" panose="05050102010706020507" pitchFamily="18" charset="2"/>
                  </a:rPr>
                  <a:t> </a:t>
                </a:r>
                <a14:m>
                  <m:oMath xmlns:m="http://schemas.openxmlformats.org/officeDocument/2006/math">
                    <m:r>
                      <a:rPr lang="fr-FR" sz="1600" i="1">
                        <a:latin typeface="Cambria Math" panose="02040503050406030204" pitchFamily="18" charset="0"/>
                        <a:ea typeface="Cambria Math" panose="02040503050406030204" pitchFamily="18" charset="0"/>
                      </a:rPr>
                      <m:t>𝔸</m:t>
                    </m:r>
                  </m:oMath>
                </a14:m>
                <a:r>
                  <a:rPr lang="fr-FR" sz="1600" dirty="0" smtClean="0"/>
                  <a:t>  </a:t>
                </a:r>
                <a:r>
                  <a:rPr lang="fr-FR" sz="1600" dirty="0" smtClean="0">
                    <a:sym typeface="Symbol" panose="05050102010706020507" pitchFamily="18" charset="2"/>
                  </a:rPr>
                  <a:t></a:t>
                </a:r>
                <a14:m>
                  <m:oMath xmlns:m="http://schemas.openxmlformats.org/officeDocument/2006/math">
                    <m:r>
                      <a:rPr lang="fr-FR" sz="1600" b="0" i="0" smtClean="0">
                        <a:latin typeface="Cambria Math" panose="02040503050406030204" pitchFamily="18" charset="0"/>
                        <a:ea typeface="Cambria Math" panose="02040503050406030204" pitchFamily="18" charset="0"/>
                      </a:rPr>
                      <m:t>   </m:t>
                    </m:r>
                    <m:r>
                      <a:rPr lang="fr-FR" sz="1600" i="1">
                        <a:latin typeface="Cambria Math" panose="02040503050406030204" pitchFamily="18" charset="0"/>
                        <a:ea typeface="Cambria Math" panose="02040503050406030204" pitchFamily="18" charset="0"/>
                      </a:rPr>
                      <m:t>𝔸</m:t>
                    </m:r>
                  </m:oMath>
                </a14:m>
                <a:endParaRPr lang="fr-FR" sz="1600" dirty="0" smtClean="0"/>
              </a:p>
            </p:txBody>
          </p:sp>
        </mc:Choice>
        <mc:Fallback xmlns="">
          <p:sp>
            <p:nvSpPr>
              <p:cNvPr id="7" name="ZoneTexte 6"/>
              <p:cNvSpPr txBox="1">
                <a:spLocks noRot="1" noChangeAspect="1" noMove="1" noResize="1" noEditPoints="1" noAdjustHandles="1" noChangeArrowheads="1" noChangeShapeType="1" noTextEdit="1"/>
              </p:cNvSpPr>
              <p:nvPr/>
            </p:nvSpPr>
            <p:spPr>
              <a:xfrm>
                <a:off x="1043608" y="4712047"/>
                <a:ext cx="1728192" cy="246221"/>
              </a:xfrm>
              <a:prstGeom prst="rect">
                <a:avLst/>
              </a:prstGeom>
              <a:blipFill rotWithShape="0">
                <a:blip r:embed="rId5"/>
                <a:stretch>
                  <a:fillRect l="-4930" t="-30000" b="-50000"/>
                </a:stretch>
              </a:blipFill>
            </p:spPr>
            <p:txBody>
              <a:bodyPr/>
              <a:lstStyle/>
              <a:p>
                <a:r>
                  <a:rPr lang="fr-FR">
                    <a:noFill/>
                  </a:rPr>
                  <a:t> </a:t>
                </a:r>
              </a:p>
            </p:txBody>
          </p:sp>
        </mc:Fallback>
      </mc:AlternateContent>
    </p:spTree>
    <p:extLst>
      <p:ext uri="{BB962C8B-B14F-4D97-AF65-F5344CB8AC3E}">
        <p14:creationId xmlns:p14="http://schemas.microsoft.com/office/powerpoint/2010/main" val="17035811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5262" y="1120650"/>
            <a:ext cx="8353425" cy="4857750"/>
          </a:xfrm>
        </p:spPr>
        <p:txBody>
          <a:bodyPr/>
          <a:lstStyle/>
          <a:p>
            <a:r>
              <a:rPr lang="en-US" b="0" dirty="0" smtClean="0"/>
              <a:t>Templates are operators on requirements taking Booleans as values.</a:t>
            </a:r>
          </a:p>
          <a:p>
            <a:endParaRPr lang="en-US" b="0" dirty="0" smtClean="0"/>
          </a:p>
          <a:p>
            <a:r>
              <a:rPr lang="en-US" b="0" dirty="0" smtClean="0"/>
              <a:t>Example: mission change. If requirement R</a:t>
            </a:r>
            <a:r>
              <a:rPr lang="en-US" b="0" baseline="-25000" dirty="0" smtClean="0"/>
              <a:t>1</a:t>
            </a:r>
            <a:r>
              <a:rPr lang="en-US" b="0" dirty="0" smtClean="0"/>
              <a:t> fails, then requirement R</a:t>
            </a:r>
            <a:r>
              <a:rPr lang="en-US" b="0" baseline="-25000" dirty="0" smtClean="0"/>
              <a:t>2</a:t>
            </a:r>
            <a:r>
              <a:rPr lang="en-US" b="0" dirty="0" smtClean="0"/>
              <a:t> should be satisfied at most 1h after R</a:t>
            </a:r>
            <a:r>
              <a:rPr lang="en-US" b="0" baseline="-25000" dirty="0" smtClean="0"/>
              <a:t>1</a:t>
            </a:r>
            <a:r>
              <a:rPr lang="en-US" b="0" dirty="0" smtClean="0"/>
              <a:t> fails.</a:t>
            </a:r>
          </a:p>
          <a:p>
            <a:endParaRPr lang="en-US" b="0" dirty="0"/>
          </a:p>
          <a:p>
            <a:pPr marL="0" indent="0">
              <a:buNone/>
            </a:pPr>
            <a:r>
              <a:rPr lang="en-US" b="0" dirty="0" smtClean="0"/>
              <a:t>     If mission change fails, then switch to R3</a:t>
            </a:r>
          </a:p>
          <a:p>
            <a:endParaRPr lang="en-US" b="0" dirty="0"/>
          </a:p>
          <a:p>
            <a:r>
              <a:rPr lang="en-US" b="0" dirty="0" smtClean="0"/>
              <a:t>Example: if assumption A</a:t>
            </a:r>
            <a:r>
              <a:rPr lang="en-US" b="0" baseline="-25000" dirty="0"/>
              <a:t>1</a:t>
            </a:r>
            <a:r>
              <a:rPr lang="en-US" b="0" dirty="0" smtClean="0"/>
              <a:t> is verified then R</a:t>
            </a:r>
            <a:r>
              <a:rPr lang="en-US" b="0" baseline="-25000" dirty="0"/>
              <a:t>1</a:t>
            </a:r>
            <a:r>
              <a:rPr lang="en-US" b="0" dirty="0" smtClean="0"/>
              <a:t> should be satisfied, else R</a:t>
            </a:r>
            <a:r>
              <a:rPr lang="en-US" b="0" baseline="-25000" dirty="0"/>
              <a:t>2</a:t>
            </a:r>
            <a:r>
              <a:rPr lang="en-US" b="0" dirty="0" smtClean="0"/>
              <a:t> should be satisfied</a:t>
            </a:r>
            <a:endParaRPr lang="en-US" b="0" dirty="0"/>
          </a:p>
        </p:txBody>
      </p:sp>
      <p:sp>
        <p:nvSpPr>
          <p:cNvPr id="2" name="Titre 1"/>
          <p:cNvSpPr>
            <a:spLocks noGrp="1"/>
          </p:cNvSpPr>
          <p:nvPr>
            <p:ph type="title"/>
          </p:nvPr>
        </p:nvSpPr>
        <p:spPr/>
        <p:txBody>
          <a:bodyPr/>
          <a:lstStyle/>
          <a:p>
            <a:r>
              <a:rPr lang="en-US" dirty="0" smtClean="0"/>
              <a:t>Definition of Templates</a:t>
            </a:r>
            <a:endParaRPr lang="en-US" dirty="0"/>
          </a:p>
        </p:txBody>
      </p:sp>
      <p:sp>
        <p:nvSpPr>
          <p:cNvPr id="4" name="Rectangle 3"/>
          <p:cNvSpPr/>
          <p:nvPr/>
        </p:nvSpPr>
        <p:spPr>
          <a:xfrm>
            <a:off x="1036351" y="2622274"/>
            <a:ext cx="6498117" cy="338554"/>
          </a:xfrm>
          <a:prstGeom prst="rect">
            <a:avLst/>
          </a:prstGeom>
        </p:spPr>
        <p:txBody>
          <a:bodyPr wrap="square">
            <a:spAutoFit/>
          </a:bodyPr>
          <a:lstStyle/>
          <a:p>
            <a:pPr>
              <a:spcBef>
                <a:spcPts val="600"/>
              </a:spcBef>
              <a:defRPr/>
            </a:pPr>
            <a:r>
              <a:rPr lang="en-US" sz="1600" kern="0" dirty="0" err="1" smtClean="0">
                <a:solidFill>
                  <a:schemeClr val="tx2"/>
                </a:solidFill>
              </a:rPr>
              <a:t>missionChange</a:t>
            </a:r>
            <a:r>
              <a:rPr lang="en-US" sz="1600" kern="0" dirty="0" smtClean="0">
                <a:solidFill>
                  <a:schemeClr val="tx2"/>
                </a:solidFill>
              </a:rPr>
              <a:t> (R</a:t>
            </a:r>
            <a:r>
              <a:rPr lang="en-US" sz="1600" kern="0" baseline="-25000" dirty="0" smtClean="0">
                <a:solidFill>
                  <a:schemeClr val="tx2"/>
                </a:solidFill>
              </a:rPr>
              <a:t>1</a:t>
            </a:r>
            <a:r>
              <a:rPr lang="en-US" sz="1600" kern="0" dirty="0" smtClean="0">
                <a:solidFill>
                  <a:schemeClr val="tx2"/>
                </a:solidFill>
              </a:rPr>
              <a:t>, R</a:t>
            </a:r>
            <a:r>
              <a:rPr lang="en-US" sz="1600" kern="0" baseline="-25000" dirty="0" smtClean="0">
                <a:solidFill>
                  <a:schemeClr val="tx2"/>
                </a:solidFill>
              </a:rPr>
              <a:t>2</a:t>
            </a:r>
            <a:r>
              <a:rPr lang="en-US" sz="1600" kern="0" dirty="0" smtClean="0">
                <a:solidFill>
                  <a:schemeClr val="tx2"/>
                </a:solidFill>
              </a:rPr>
              <a:t>) := </a:t>
            </a:r>
            <a:r>
              <a:rPr lang="en-US" sz="1600" dirty="0" smtClean="0">
                <a:latin typeface="Calibri" panose="020F0502020204030204" pitchFamily="34" charset="0"/>
              </a:rPr>
              <a:t>¬</a:t>
            </a:r>
            <a:r>
              <a:rPr lang="en-US" sz="1600" kern="0" dirty="0" smtClean="0">
                <a:solidFill>
                  <a:schemeClr val="tx2"/>
                </a:solidFill>
              </a:rPr>
              <a:t>R</a:t>
            </a:r>
            <a:r>
              <a:rPr lang="en-US" sz="1600" kern="0" baseline="-25000" dirty="0" smtClean="0">
                <a:solidFill>
                  <a:schemeClr val="tx2"/>
                </a:solidFill>
              </a:rPr>
              <a:t>1</a:t>
            </a:r>
            <a:r>
              <a:rPr lang="en-US" sz="1600" kern="0" dirty="0" smtClean="0">
                <a:solidFill>
                  <a:schemeClr val="tx2"/>
                </a:solidFill>
              </a:rPr>
              <a:t> </a:t>
            </a:r>
            <a:r>
              <a:rPr lang="en-US" sz="1600" kern="0" dirty="0" smtClean="0">
                <a:solidFill>
                  <a:schemeClr val="tx2"/>
                </a:solidFill>
                <a:sym typeface="Symbol" panose="05050102010706020507" pitchFamily="18" charset="2"/>
              </a:rPr>
              <a:t> </a:t>
            </a:r>
            <a:r>
              <a:rPr lang="en-US" sz="1600" kern="0" dirty="0" smtClean="0">
                <a:solidFill>
                  <a:schemeClr val="tx2"/>
                </a:solidFill>
              </a:rPr>
              <a:t>R</a:t>
            </a:r>
            <a:r>
              <a:rPr lang="en-US" sz="1600" kern="0" baseline="-25000" dirty="0">
                <a:solidFill>
                  <a:schemeClr val="tx2"/>
                </a:solidFill>
              </a:rPr>
              <a:t>2</a:t>
            </a:r>
            <a:r>
              <a:rPr lang="en-US" sz="1600" kern="0" dirty="0" smtClean="0">
                <a:solidFill>
                  <a:schemeClr val="tx2"/>
                </a:solidFill>
                <a:sym typeface="Symbol" panose="05050102010706020507" pitchFamily="18" charset="2"/>
              </a:rPr>
              <a:t> </a:t>
            </a:r>
            <a:r>
              <a:rPr lang="en-US" sz="1600" kern="0" dirty="0">
                <a:solidFill>
                  <a:schemeClr val="tx2"/>
                </a:solidFill>
                <a:sym typeface="Symbol" panose="05050102010706020507" pitchFamily="18" charset="2"/>
              </a:rPr>
              <a:t>[</a:t>
            </a:r>
            <a:r>
              <a:rPr lang="en-US" sz="1600" kern="0" dirty="0" smtClean="0">
                <a:solidFill>
                  <a:schemeClr val="tx2"/>
                </a:solidFill>
                <a:sym typeface="Symbol" panose="05050102010706020507" pitchFamily="18" charset="2"/>
              </a:rPr>
              <a:t>R</a:t>
            </a:r>
            <a:r>
              <a:rPr lang="en-US" sz="1600" kern="0" baseline="-25000" dirty="0">
                <a:solidFill>
                  <a:schemeClr val="tx2"/>
                </a:solidFill>
                <a:sym typeface="Symbol" panose="05050102010706020507" pitchFamily="18" charset="2"/>
              </a:rPr>
              <a:t>1</a:t>
            </a:r>
            <a:r>
              <a:rPr lang="en-US" sz="1600" kern="0" dirty="0" smtClean="0">
                <a:solidFill>
                  <a:schemeClr val="tx2"/>
                </a:solidFill>
                <a:sym typeface="Symbol" panose="05050102010706020507" pitchFamily="18" charset="2"/>
              </a:rPr>
              <a:t>, </a:t>
            </a:r>
            <a:r>
              <a:rPr lang="en-US" sz="1600" kern="0" dirty="0">
                <a:solidFill>
                  <a:schemeClr val="tx2"/>
                </a:solidFill>
                <a:sym typeface="Symbol" panose="05050102010706020507" pitchFamily="18" charset="2"/>
              </a:rPr>
              <a:t>R</a:t>
            </a:r>
            <a:r>
              <a:rPr lang="en-US" sz="1600" kern="0" baseline="-25000" dirty="0">
                <a:solidFill>
                  <a:schemeClr val="tx2"/>
                </a:solidFill>
                <a:sym typeface="Symbol" panose="05050102010706020507" pitchFamily="18" charset="2"/>
              </a:rPr>
              <a:t>1</a:t>
            </a:r>
            <a:r>
              <a:rPr lang="en-US" sz="1600" kern="0" dirty="0" smtClean="0">
                <a:solidFill>
                  <a:schemeClr val="tx2"/>
                </a:solidFill>
                <a:sym typeface="Symbol" panose="05050102010706020507" pitchFamily="18" charset="2"/>
              </a:rPr>
              <a:t> + 1*h]</a:t>
            </a:r>
          </a:p>
        </p:txBody>
      </p:sp>
      <p:sp>
        <p:nvSpPr>
          <p:cNvPr id="5" name="Rectangle 4"/>
          <p:cNvSpPr/>
          <p:nvPr/>
        </p:nvSpPr>
        <p:spPr>
          <a:xfrm>
            <a:off x="1026210" y="3587901"/>
            <a:ext cx="6498117" cy="338554"/>
          </a:xfrm>
          <a:prstGeom prst="rect">
            <a:avLst/>
          </a:prstGeom>
        </p:spPr>
        <p:txBody>
          <a:bodyPr wrap="square">
            <a:spAutoFit/>
          </a:bodyPr>
          <a:lstStyle/>
          <a:p>
            <a:pPr>
              <a:spcBef>
                <a:spcPts val="600"/>
              </a:spcBef>
              <a:defRPr/>
            </a:pPr>
            <a:r>
              <a:rPr lang="en-US" sz="1600" kern="0" dirty="0" err="1" smtClean="0">
                <a:solidFill>
                  <a:schemeClr val="tx2"/>
                </a:solidFill>
              </a:rPr>
              <a:t>missionChange</a:t>
            </a:r>
            <a:r>
              <a:rPr lang="en-US" sz="1600" kern="0" dirty="0" smtClean="0">
                <a:solidFill>
                  <a:schemeClr val="tx2"/>
                </a:solidFill>
              </a:rPr>
              <a:t> (</a:t>
            </a:r>
            <a:r>
              <a:rPr lang="en-US" sz="1600" kern="0" dirty="0" err="1" smtClean="0">
                <a:solidFill>
                  <a:schemeClr val="tx2"/>
                </a:solidFill>
              </a:rPr>
              <a:t>missionChange</a:t>
            </a:r>
            <a:r>
              <a:rPr lang="en-US" sz="1600" kern="0" dirty="0" smtClean="0">
                <a:solidFill>
                  <a:schemeClr val="tx2"/>
                </a:solidFill>
              </a:rPr>
              <a:t> (R</a:t>
            </a:r>
            <a:r>
              <a:rPr lang="en-US" sz="1600" kern="0" baseline="-25000" dirty="0" smtClean="0">
                <a:solidFill>
                  <a:schemeClr val="tx2"/>
                </a:solidFill>
              </a:rPr>
              <a:t>1</a:t>
            </a:r>
            <a:r>
              <a:rPr lang="en-US" sz="1600" kern="0" dirty="0">
                <a:solidFill>
                  <a:schemeClr val="tx2"/>
                </a:solidFill>
              </a:rPr>
              <a:t>, R</a:t>
            </a:r>
            <a:r>
              <a:rPr lang="en-US" sz="1600" kern="0" baseline="-25000" dirty="0">
                <a:solidFill>
                  <a:schemeClr val="tx2"/>
                </a:solidFill>
              </a:rPr>
              <a:t>2</a:t>
            </a:r>
            <a:r>
              <a:rPr lang="en-US" sz="1600" kern="0" dirty="0">
                <a:solidFill>
                  <a:schemeClr val="tx2"/>
                </a:solidFill>
              </a:rPr>
              <a:t>), </a:t>
            </a:r>
            <a:r>
              <a:rPr lang="en-US" sz="1600" kern="0" dirty="0" smtClean="0">
                <a:solidFill>
                  <a:schemeClr val="tx2"/>
                </a:solidFill>
              </a:rPr>
              <a:t>R</a:t>
            </a:r>
            <a:r>
              <a:rPr lang="en-US" sz="1600" kern="0" baseline="-25000" dirty="0" smtClean="0">
                <a:solidFill>
                  <a:schemeClr val="tx2"/>
                </a:solidFill>
              </a:rPr>
              <a:t>3</a:t>
            </a:r>
            <a:r>
              <a:rPr lang="en-US" sz="1600" kern="0" dirty="0" smtClean="0">
                <a:solidFill>
                  <a:schemeClr val="tx2"/>
                </a:solidFill>
              </a:rPr>
              <a:t>) </a:t>
            </a:r>
            <a:endParaRPr lang="en-US" sz="1600" kern="0" dirty="0" smtClean="0">
              <a:solidFill>
                <a:schemeClr val="tx2"/>
              </a:solidFill>
              <a:sym typeface="Symbol" panose="05050102010706020507" pitchFamily="18" charset="2"/>
            </a:endParaRPr>
          </a:p>
        </p:txBody>
      </p:sp>
      <p:sp>
        <p:nvSpPr>
          <p:cNvPr id="6" name="Rectangle 5"/>
          <p:cNvSpPr/>
          <p:nvPr/>
        </p:nvSpPr>
        <p:spPr>
          <a:xfrm>
            <a:off x="1026209" y="4674622"/>
            <a:ext cx="6498117" cy="338554"/>
          </a:xfrm>
          <a:prstGeom prst="rect">
            <a:avLst/>
          </a:prstGeom>
        </p:spPr>
        <p:txBody>
          <a:bodyPr wrap="square">
            <a:spAutoFit/>
          </a:bodyPr>
          <a:lstStyle/>
          <a:p>
            <a:pPr>
              <a:spcBef>
                <a:spcPts val="600"/>
              </a:spcBef>
              <a:defRPr/>
            </a:pPr>
            <a:r>
              <a:rPr lang="en-US" sz="1600" kern="0" dirty="0" smtClean="0">
                <a:solidFill>
                  <a:schemeClr val="tx2"/>
                </a:solidFill>
              </a:rPr>
              <a:t> rule (A</a:t>
            </a:r>
            <a:r>
              <a:rPr lang="en-US" sz="1600" kern="0" baseline="-25000" dirty="0" smtClean="0">
                <a:solidFill>
                  <a:schemeClr val="tx2"/>
                </a:solidFill>
              </a:rPr>
              <a:t>1</a:t>
            </a:r>
            <a:r>
              <a:rPr lang="en-US" sz="1600" kern="0" dirty="0" smtClean="0">
                <a:solidFill>
                  <a:schemeClr val="tx2"/>
                </a:solidFill>
              </a:rPr>
              <a:t>, R</a:t>
            </a:r>
            <a:r>
              <a:rPr lang="en-US" sz="1600" kern="0" baseline="-25000" dirty="0">
                <a:solidFill>
                  <a:schemeClr val="tx2"/>
                </a:solidFill>
              </a:rPr>
              <a:t>1</a:t>
            </a:r>
            <a:r>
              <a:rPr lang="en-US" sz="1600" kern="0" dirty="0" smtClean="0">
                <a:solidFill>
                  <a:schemeClr val="tx2"/>
                </a:solidFill>
              </a:rPr>
              <a:t>, R</a:t>
            </a:r>
            <a:r>
              <a:rPr lang="en-US" sz="1600" kern="0" baseline="-25000" dirty="0">
                <a:solidFill>
                  <a:schemeClr val="tx2"/>
                </a:solidFill>
              </a:rPr>
              <a:t>2</a:t>
            </a:r>
            <a:r>
              <a:rPr lang="en-US" sz="1600" kern="0" dirty="0" smtClean="0">
                <a:solidFill>
                  <a:schemeClr val="tx2"/>
                </a:solidFill>
              </a:rPr>
              <a:t>) := (</a:t>
            </a:r>
            <a:r>
              <a:rPr lang="en-US" sz="1600" dirty="0" smtClean="0">
                <a:solidFill>
                  <a:schemeClr val="tx2"/>
                </a:solidFill>
                <a:latin typeface="Calibri" panose="020F0502020204030204" pitchFamily="34" charset="0"/>
              </a:rPr>
              <a:t>A</a:t>
            </a:r>
            <a:r>
              <a:rPr lang="en-US" sz="1600" kern="0" baseline="-25000" dirty="0" smtClean="0">
                <a:solidFill>
                  <a:schemeClr val="tx2"/>
                </a:solidFill>
              </a:rPr>
              <a:t>1</a:t>
            </a:r>
            <a:r>
              <a:rPr lang="en-US" sz="1600" kern="0" dirty="0" smtClean="0">
                <a:solidFill>
                  <a:schemeClr val="tx2"/>
                </a:solidFill>
              </a:rPr>
              <a:t> </a:t>
            </a:r>
            <a:r>
              <a:rPr lang="en-US" sz="1600" kern="0" dirty="0" smtClean="0">
                <a:solidFill>
                  <a:schemeClr val="tx2"/>
                </a:solidFill>
                <a:sym typeface="Symbol" panose="05050102010706020507" pitchFamily="18" charset="2"/>
              </a:rPr>
              <a:t> </a:t>
            </a:r>
            <a:r>
              <a:rPr lang="en-US" sz="1600" kern="0" dirty="0" smtClean="0">
                <a:solidFill>
                  <a:schemeClr val="tx2"/>
                </a:solidFill>
              </a:rPr>
              <a:t>R</a:t>
            </a:r>
            <a:r>
              <a:rPr lang="en-US" sz="1600" kern="0" baseline="-25000" dirty="0" smtClean="0">
                <a:solidFill>
                  <a:schemeClr val="tx2"/>
                </a:solidFill>
              </a:rPr>
              <a:t>1</a:t>
            </a:r>
            <a:r>
              <a:rPr lang="en-US" sz="1600" kern="0" dirty="0" smtClean="0">
                <a:solidFill>
                  <a:schemeClr val="tx2"/>
                </a:solidFill>
              </a:rPr>
              <a:t>)</a:t>
            </a:r>
            <a:r>
              <a:rPr lang="en-US" sz="1600" kern="0" baseline="-25000" dirty="0" smtClean="0">
                <a:solidFill>
                  <a:schemeClr val="tx2"/>
                </a:solidFill>
              </a:rPr>
              <a:t> </a:t>
            </a:r>
            <a:r>
              <a:rPr lang="en-US" sz="1600" dirty="0">
                <a:solidFill>
                  <a:schemeClr val="tx2"/>
                </a:solidFill>
                <a:latin typeface="Calibri" panose="020F0502020204030204" pitchFamily="34" charset="0"/>
              </a:rPr>
              <a:t>ᴧ </a:t>
            </a:r>
            <a:r>
              <a:rPr lang="en-US" sz="1600" dirty="0" smtClean="0">
                <a:solidFill>
                  <a:schemeClr val="tx2"/>
                </a:solidFill>
                <a:latin typeface="Calibri" panose="020F0502020204030204" pitchFamily="34" charset="0"/>
              </a:rPr>
              <a:t>(¬A</a:t>
            </a:r>
            <a:r>
              <a:rPr lang="en-US" sz="1600" kern="0" baseline="-25000" dirty="0">
                <a:solidFill>
                  <a:schemeClr val="tx2"/>
                </a:solidFill>
              </a:rPr>
              <a:t>1</a:t>
            </a:r>
            <a:r>
              <a:rPr lang="en-US" sz="1600" dirty="0" smtClean="0">
                <a:solidFill>
                  <a:schemeClr val="tx2"/>
                </a:solidFill>
                <a:latin typeface="Calibri" panose="020F0502020204030204" pitchFamily="34" charset="0"/>
              </a:rPr>
              <a:t> </a:t>
            </a:r>
            <a:r>
              <a:rPr lang="en-US" sz="1600" kern="0" dirty="0">
                <a:solidFill>
                  <a:schemeClr val="tx2"/>
                </a:solidFill>
                <a:sym typeface="Symbol" panose="05050102010706020507" pitchFamily="18" charset="2"/>
              </a:rPr>
              <a:t> </a:t>
            </a:r>
            <a:r>
              <a:rPr lang="en-US" sz="1600" kern="0" dirty="0" smtClean="0">
                <a:solidFill>
                  <a:schemeClr val="tx2"/>
                </a:solidFill>
              </a:rPr>
              <a:t>R</a:t>
            </a:r>
            <a:r>
              <a:rPr lang="en-US" sz="1600" kern="0" baseline="-25000" dirty="0" smtClean="0">
                <a:solidFill>
                  <a:schemeClr val="tx2"/>
                </a:solidFill>
              </a:rPr>
              <a:t>2</a:t>
            </a:r>
            <a:r>
              <a:rPr lang="en-US" sz="1600" kern="0" dirty="0" smtClean="0">
                <a:solidFill>
                  <a:schemeClr val="tx2"/>
                </a:solidFill>
              </a:rPr>
              <a:t>)</a:t>
            </a:r>
            <a:r>
              <a:rPr lang="en-US" sz="1600" dirty="0" smtClean="0">
                <a:solidFill>
                  <a:schemeClr val="tx2"/>
                </a:solidFill>
                <a:latin typeface="Calibri" panose="020F0502020204030204" pitchFamily="34" charset="0"/>
              </a:rPr>
              <a:t> </a:t>
            </a:r>
            <a:endParaRPr lang="en-US" sz="1600" kern="0" dirty="0" smtClean="0">
              <a:solidFill>
                <a:schemeClr val="tx2"/>
              </a:solidFill>
              <a:sym typeface="Symbol" panose="05050102010706020507" pitchFamily="18" charset="2"/>
            </a:endParaRPr>
          </a:p>
        </p:txBody>
      </p:sp>
      <mc:AlternateContent xmlns:mc="http://schemas.openxmlformats.org/markup-compatibility/2006" xmlns:a14="http://schemas.microsoft.com/office/drawing/2010/main">
        <mc:Choice Requires="a14">
          <p:sp>
            <p:nvSpPr>
              <p:cNvPr id="7" name="ZoneTexte 6"/>
              <p:cNvSpPr txBox="1"/>
              <p:nvPr/>
            </p:nvSpPr>
            <p:spPr>
              <a:xfrm>
                <a:off x="1026209" y="1504574"/>
                <a:ext cx="5112568" cy="246221"/>
              </a:xfrm>
              <a:prstGeom prst="rect">
                <a:avLst/>
              </a:prstGeom>
              <a:noFill/>
            </p:spPr>
            <p:txBody>
              <a:bodyPr wrap="square" lIns="36000" tIns="0" rIns="36000" bIns="0" rtlCol="0">
                <a:spAutoFit/>
              </a:bodyPr>
              <a:lstStyle/>
              <a:p>
                <a:r>
                  <a:rPr lang="fr-FR" sz="1600" dirty="0" smtClean="0"/>
                  <a:t>t: </a:t>
                </a:r>
                <a14:m>
                  <m:oMath xmlns:m="http://schemas.openxmlformats.org/officeDocument/2006/math">
                    <m:r>
                      <a:rPr lang="fr-FR" sz="1600" i="1" smtClean="0">
                        <a:latin typeface="Cambria Math" panose="02040503050406030204" pitchFamily="18" charset="0"/>
                        <a:ea typeface="Cambria Math" panose="02040503050406030204" pitchFamily="18" charset="0"/>
                      </a:rPr>
                      <m:t>ℛ</m:t>
                    </m:r>
                  </m:oMath>
                </a14:m>
                <a:r>
                  <a:rPr lang="fr-FR" sz="1600" baseline="-25000" dirty="0" smtClean="0"/>
                  <a:t>1</a:t>
                </a:r>
                <a:r>
                  <a:rPr lang="fr-FR" sz="1600" dirty="0" smtClean="0"/>
                  <a:t> </a:t>
                </a:r>
                <a:r>
                  <a:rPr lang="fr-FR" sz="1600" dirty="0" smtClean="0">
                    <a:sym typeface="Symbol" panose="05050102010706020507" pitchFamily="18" charset="2"/>
                  </a:rPr>
                  <a:t> </a:t>
                </a:r>
                <a14:m>
                  <m:oMath xmlns:m="http://schemas.openxmlformats.org/officeDocument/2006/math">
                    <m:r>
                      <a:rPr lang="fr-FR" sz="1600" i="1">
                        <a:latin typeface="Cambria Math" panose="02040503050406030204" pitchFamily="18" charset="0"/>
                        <a:ea typeface="Cambria Math" panose="02040503050406030204" pitchFamily="18" charset="0"/>
                      </a:rPr>
                      <m:t>ℛ</m:t>
                    </m:r>
                  </m:oMath>
                </a14:m>
                <a:r>
                  <a:rPr lang="fr-FR" sz="1600" baseline="-25000" dirty="0" smtClean="0"/>
                  <a:t>2</a:t>
                </a:r>
                <a:r>
                  <a:rPr lang="fr-FR" sz="1600" dirty="0"/>
                  <a:t> </a:t>
                </a:r>
                <a:r>
                  <a:rPr lang="fr-FR" sz="1600" dirty="0">
                    <a:sym typeface="Symbol" panose="05050102010706020507" pitchFamily="18" charset="2"/>
                  </a:rPr>
                  <a:t></a:t>
                </a:r>
                <a:r>
                  <a:rPr lang="fr-FR" sz="1600" dirty="0" smtClean="0"/>
                  <a:t>  …</a:t>
                </a:r>
                <a:r>
                  <a:rPr lang="fr-FR" sz="1600" dirty="0">
                    <a:sym typeface="Symbol" panose="05050102010706020507" pitchFamily="18" charset="2"/>
                  </a:rPr>
                  <a:t> </a:t>
                </a:r>
                <a:r>
                  <a:rPr lang="fr-FR" sz="1600" dirty="0" smtClean="0"/>
                  <a:t> </a:t>
                </a:r>
                <a14:m>
                  <m:oMath xmlns:m="http://schemas.openxmlformats.org/officeDocument/2006/math">
                    <m:r>
                      <a:rPr lang="fr-FR" sz="1600" i="1">
                        <a:latin typeface="Cambria Math" panose="02040503050406030204" pitchFamily="18" charset="0"/>
                        <a:ea typeface="Cambria Math" panose="02040503050406030204" pitchFamily="18" charset="0"/>
                      </a:rPr>
                      <m:t>ℛ</m:t>
                    </m:r>
                  </m:oMath>
                </a14:m>
                <a:r>
                  <a:rPr lang="fr-FR" sz="1600" baseline="-25000" dirty="0" smtClean="0">
                    <a:sym typeface="Symbol" panose="05050102010706020507" pitchFamily="18" charset="2"/>
                  </a:rPr>
                  <a:t>n      </a:t>
                </a:r>
                <a:r>
                  <a:rPr lang="fr-FR" sz="1600" dirty="0" smtClean="0">
                    <a:sym typeface="Symbol" panose="05050102010706020507" pitchFamily="18" charset="2"/>
                  </a:rPr>
                  <a:t>    </a:t>
                </a:r>
                <a14:m>
                  <m:oMath xmlns:m="http://schemas.openxmlformats.org/officeDocument/2006/math">
                    <m:r>
                      <a:rPr lang="fr-FR" sz="1600" i="1" smtClean="0">
                        <a:latin typeface="Cambria Math" panose="02040503050406030204" pitchFamily="18" charset="0"/>
                        <a:ea typeface="Cambria Math" panose="02040503050406030204" pitchFamily="18" charset="0"/>
                        <a:sym typeface="Symbol" panose="05050102010706020507" pitchFamily="18" charset="2"/>
                      </a:rPr>
                      <m:t>𝔹</m:t>
                    </m:r>
                    <m:r>
                      <a:rPr lang="fr-FR" sz="1600" b="0" i="1" smtClean="0">
                        <a:latin typeface="Cambria Math" panose="02040503050406030204" pitchFamily="18" charset="0"/>
                        <a:ea typeface="Cambria Math" panose="02040503050406030204" pitchFamily="18" charset="0"/>
                        <a:sym typeface="Symbol" panose="05050102010706020507" pitchFamily="18" charset="2"/>
                      </a:rPr>
                      <m:t>  </m:t>
                    </m:r>
                  </m:oMath>
                </a14:m>
                <a:endParaRPr lang="fr-FR" sz="1600" dirty="0" smtClean="0"/>
              </a:p>
            </p:txBody>
          </p:sp>
        </mc:Choice>
        <mc:Fallback xmlns="">
          <p:sp>
            <p:nvSpPr>
              <p:cNvPr id="7" name="ZoneTexte 6"/>
              <p:cNvSpPr txBox="1">
                <a:spLocks noRot="1" noChangeAspect="1" noMove="1" noResize="1" noEditPoints="1" noAdjustHandles="1" noChangeArrowheads="1" noChangeShapeType="1" noTextEdit="1"/>
              </p:cNvSpPr>
              <p:nvPr/>
            </p:nvSpPr>
            <p:spPr>
              <a:xfrm>
                <a:off x="1026209" y="1504574"/>
                <a:ext cx="5112568" cy="246221"/>
              </a:xfrm>
              <a:prstGeom prst="rect">
                <a:avLst/>
              </a:prstGeom>
              <a:blipFill rotWithShape="0">
                <a:blip r:embed="rId2"/>
                <a:stretch>
                  <a:fillRect l="-1669" t="-30000" b="-50000"/>
                </a:stretch>
              </a:blipFill>
            </p:spPr>
            <p:txBody>
              <a:bodyPr/>
              <a:lstStyle/>
              <a:p>
                <a:r>
                  <a:rPr lang="fr-FR">
                    <a:noFill/>
                  </a:rPr>
                  <a:t> </a:t>
                </a:r>
              </a:p>
            </p:txBody>
          </p:sp>
        </mc:Fallback>
      </mc:AlternateContent>
    </p:spTree>
    <p:extLst>
      <p:ext uri="{BB962C8B-B14F-4D97-AF65-F5344CB8AC3E}">
        <p14:creationId xmlns:p14="http://schemas.microsoft.com/office/powerpoint/2010/main" val="101111102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categories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395288" y="1268413"/>
                <a:ext cx="8353425" cy="5304366"/>
              </a:xfrm>
            </p:spPr>
            <p:txBody>
              <a:bodyPr/>
              <a:lstStyle/>
              <a:p>
                <a:r>
                  <a:rPr lang="en-US" b="0" dirty="0" smtClean="0"/>
                  <a:t>Categories are operators on operators. They are introduced to handle the computation of operator </a:t>
                </a:r>
                <a:r>
                  <a:rPr lang="en-US" b="0" i="1" dirty="0">
                    <a:latin typeface="Calibri" panose="020F0502020204030204" pitchFamily="34" charset="0"/>
                    <a:cs typeface="Calibri" panose="020F0502020204030204" pitchFamily="34" charset="0"/>
                  </a:rPr>
                  <a:t>a</a:t>
                </a:r>
                <a:r>
                  <a:rPr lang="en-US" b="0" dirty="0"/>
                  <a:t>(</a:t>
                </a:r>
                <a:r>
                  <a:rPr lang="fr-FR" b="0" dirty="0">
                    <a:latin typeface="Calibri" panose="020F0502020204030204" pitchFamily="34" charset="0"/>
                    <a:cs typeface="Calibri" panose="020F0502020204030204" pitchFamily="34" charset="0"/>
                  </a:rPr>
                  <a:t>R</a:t>
                </a:r>
                <a:r>
                  <a:rPr lang="el-GR" b="0" dirty="0"/>
                  <a:t>)</a:t>
                </a:r>
                <a:r>
                  <a:rPr lang="en-US" b="0" dirty="0" smtClean="0"/>
                  <a:t> in </a:t>
                </a:r>
              </a:p>
              <a:p>
                <a:endParaRPr lang="en-US" b="0" dirty="0"/>
              </a:p>
              <a:p>
                <a:r>
                  <a:rPr lang="en-US" b="0" dirty="0" smtClean="0"/>
                  <a:t>A category is defined as an operation on a domain </a:t>
                </a:r>
                <a14:m>
                  <m:oMath xmlns:m="http://schemas.openxmlformats.org/officeDocument/2006/math">
                    <m:r>
                      <a:rPr lang="en-US" b="0" i="1" smtClean="0">
                        <a:latin typeface="Cambria Math" panose="02040503050406030204" pitchFamily="18" charset="0"/>
                        <a:ea typeface="Cambria Math" panose="02040503050406030204" pitchFamily="18" charset="0"/>
                      </a:rPr>
                      <m:t>𝕆</m:t>
                    </m:r>
                  </m:oMath>
                </a14:m>
                <a:r>
                  <a:rPr lang="en-US" b="0" dirty="0" smtClean="0"/>
                  <a:t> of operators</a:t>
                </a:r>
              </a:p>
              <a:p>
                <a:endParaRPr lang="en-US" b="0" dirty="0"/>
              </a:p>
              <a:p>
                <a:r>
                  <a:rPr lang="en-US" b="0" dirty="0" smtClean="0"/>
                  <a:t>Example:</a:t>
                </a:r>
              </a:p>
              <a:p>
                <a:endParaRPr lang="en-US" b="0" dirty="0"/>
              </a:p>
              <a:p>
                <a:endParaRPr lang="en-US" b="0" dirty="0" smtClean="0"/>
              </a:p>
              <a:p>
                <a:endParaRPr lang="en-US" b="0" dirty="0" smtClean="0"/>
              </a:p>
              <a:p>
                <a:r>
                  <a:rPr lang="en-US" b="0" dirty="0" smtClean="0"/>
                  <a:t>Example: </a:t>
                </a:r>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395288" y="1268413"/>
                <a:ext cx="8353425" cy="5304366"/>
              </a:xfrm>
              <a:blipFill rotWithShape="0">
                <a:blip r:embed="rId2"/>
                <a:stretch>
                  <a:fillRect l="-949" t="-1149" r="-292"/>
                </a:stretch>
              </a:blipFill>
            </p:spPr>
            <p:txBody>
              <a:bodyPr/>
              <a:lstStyle/>
              <a:p>
                <a:r>
                  <a:rPr lang="fr-FR">
                    <a:noFill/>
                  </a:rPr>
                  <a:t> </a:t>
                </a:r>
              </a:p>
            </p:txBody>
          </p:sp>
        </mc:Fallback>
      </mc:AlternateContent>
      <p:grpSp>
        <p:nvGrpSpPr>
          <p:cNvPr id="4" name="Groupe 3"/>
          <p:cNvGrpSpPr/>
          <p:nvPr/>
        </p:nvGrpSpPr>
        <p:grpSpPr>
          <a:xfrm>
            <a:off x="1207515" y="1792699"/>
            <a:ext cx="5040560" cy="632538"/>
            <a:chOff x="725555" y="1500318"/>
            <a:chExt cx="5040560" cy="632538"/>
          </a:xfrm>
        </p:grpSpPr>
        <p:sp>
          <p:nvSpPr>
            <p:cNvPr id="5" name="ZoneTexte 4"/>
            <p:cNvSpPr txBox="1"/>
            <p:nvPr/>
          </p:nvSpPr>
          <p:spPr>
            <a:xfrm>
              <a:off x="725555" y="1608040"/>
              <a:ext cx="5040560" cy="307777"/>
            </a:xfrm>
            <a:prstGeom prst="rect">
              <a:avLst/>
            </a:prstGeom>
            <a:noFill/>
          </p:spPr>
          <p:txBody>
            <a:bodyPr wrap="square" lIns="36000" tIns="0" rIns="36000" bIns="0" rtlCol="0">
              <a:spAutoFit/>
            </a:bodyPr>
            <a:lstStyle/>
            <a:p>
              <a:pPr>
                <a:spcAft>
                  <a:spcPts val="1200"/>
                </a:spcAft>
              </a:pPr>
              <a:r>
                <a:rPr lang="fr-FR" sz="2000" dirty="0" smtClean="0">
                  <a:latin typeface="Calibri" panose="020F0502020204030204" pitchFamily="34" charset="0"/>
                  <a:sym typeface="Symbol" panose="05050102010706020507" pitchFamily="18" charset="2"/>
                </a:rPr>
                <a:t>val</a:t>
              </a:r>
              <a:r>
                <a:rPr lang="fr-FR" sz="2000" dirty="0" smtClean="0">
                  <a:latin typeface="Calibri" panose="020F0502020204030204" pitchFamily="34" charset="0"/>
                </a:rPr>
                <a:t>(</a:t>
              </a:r>
              <a:r>
                <a:rPr lang="fr-FR" sz="2000" dirty="0">
                  <a:latin typeface="Calibri" panose="020F0502020204030204" pitchFamily="34" charset="0"/>
                </a:rPr>
                <a:t>R</a:t>
              </a:r>
              <a:r>
                <a:rPr lang="fr-FR" sz="2000" dirty="0" smtClean="0">
                  <a:latin typeface="Calibri" panose="020F0502020204030204" pitchFamily="34" charset="0"/>
                </a:rPr>
                <a:t>) :=   </a:t>
              </a:r>
              <a:r>
                <a:rPr lang="en-US" sz="2000" i="1" dirty="0" smtClean="0">
                  <a:latin typeface="Calibri" panose="020F0502020204030204" pitchFamily="34" charset="0"/>
                  <a:cs typeface="Calibri" panose="020F0502020204030204" pitchFamily="34" charset="0"/>
                </a:rPr>
                <a:t>a</a:t>
              </a:r>
              <a:r>
                <a:rPr lang="en-US" sz="2000" dirty="0" smtClean="0"/>
                <a:t>(</a:t>
              </a:r>
              <a:r>
                <a:rPr lang="el-GR" sz="2000" dirty="0">
                  <a:latin typeface="Calibri" panose="020F0502020204030204" pitchFamily="34" charset="0"/>
                  <a:cs typeface="Calibri" panose="020F0502020204030204" pitchFamily="34" charset="0"/>
                </a:rPr>
                <a:t>ϕ</a:t>
              </a:r>
              <a:r>
                <a:rPr lang="el-GR" sz="2000" dirty="0" smtClean="0"/>
                <a:t>)</a:t>
              </a:r>
              <a:r>
                <a:rPr lang="fr-FR" sz="2000" dirty="0" smtClean="0">
                  <a:latin typeface="Calibri" panose="020F0502020204030204" pitchFamily="34" charset="0"/>
                </a:rPr>
                <a:t> d</a:t>
              </a:r>
              <a:r>
                <a:rPr lang="el-GR" sz="2000" dirty="0" smtClean="0">
                  <a:latin typeface="Calibri" panose="020F0502020204030204" pitchFamily="34" charset="0"/>
                  <a:cs typeface="Calibri" panose="020F0502020204030204" pitchFamily="34" charset="0"/>
                </a:rPr>
                <a:t>ϕ</a:t>
              </a:r>
              <a:r>
                <a:rPr lang="fr-FR" sz="2000" dirty="0" smtClean="0">
                  <a:latin typeface="Calibri" panose="020F0502020204030204" pitchFamily="34" charset="0"/>
                </a:rPr>
                <a:t>    </a:t>
              </a:r>
              <a:r>
                <a:rPr lang="en-US" sz="2000" dirty="0" smtClean="0">
                  <a:latin typeface="Calibri" panose="020F0502020204030204" pitchFamily="34" charset="0"/>
                </a:rPr>
                <a:t>with</a:t>
              </a:r>
              <a:r>
                <a:rPr lang="fr-FR" sz="2000" dirty="0" smtClean="0">
                  <a:latin typeface="Calibri" panose="020F0502020204030204" pitchFamily="34" charset="0"/>
                </a:rPr>
                <a:t> </a:t>
              </a:r>
              <a:r>
                <a:rPr lang="en-US" sz="2000" dirty="0">
                  <a:latin typeface="Calibri" panose="020F0502020204030204" pitchFamily="34" charset="0"/>
                  <a:cs typeface="Calibri" panose="020F0502020204030204" pitchFamily="34" charset="0"/>
                </a:rPr>
                <a:t>R = </a:t>
              </a:r>
              <a:r>
                <a:rPr lang="el-GR" sz="2000" dirty="0">
                  <a:latin typeface="Calibri" panose="020F0502020204030204" pitchFamily="34" charset="0"/>
                  <a:cs typeface="Calibri" panose="020F0502020204030204" pitchFamily="34" charset="0"/>
                </a:rPr>
                <a:t>ϕ</a:t>
              </a:r>
              <a:r>
                <a:rPr lang="fr-FR" sz="2000" dirty="0">
                  <a:latin typeface="Calibri" panose="020F0502020204030204" pitchFamily="34" charset="0"/>
                  <a:cs typeface="Calibri" panose="020F0502020204030204" pitchFamily="34" charset="0"/>
                  <a:sym typeface="Symbol" panose="05050102010706020507" pitchFamily="18" charset="2"/>
                </a:rPr>
                <a:t></a:t>
              </a:r>
              <a:r>
                <a:rPr lang="en-US" sz="2000" dirty="0">
                  <a:latin typeface="Calibri" panose="020F0502020204030204" pitchFamily="34" charset="0"/>
                  <a:cs typeface="Calibri" panose="020F0502020204030204" pitchFamily="34" charset="0"/>
                  <a:sym typeface="Symbol" panose="05050102010706020507" pitchFamily="18" charset="2"/>
                </a:rPr>
                <a:t>P</a:t>
              </a:r>
              <a:r>
                <a:rPr lang="el-GR" sz="2000" dirty="0" smtClean="0">
                  <a:latin typeface="Calibri" panose="020F0502020204030204" pitchFamily="34" charset="0"/>
                </a:rPr>
                <a:t> </a:t>
              </a:r>
              <a:r>
                <a:rPr lang="fr-FR" sz="2000" dirty="0" smtClean="0">
                  <a:latin typeface="Calibri" panose="020F0502020204030204" pitchFamily="34" charset="0"/>
                  <a:sym typeface="Symbol" panose="05050102010706020507" pitchFamily="18" charset="2"/>
                </a:rPr>
                <a:t> </a:t>
              </a:r>
              <a:endParaRPr lang="fr-FR" sz="2000" dirty="0" smtClean="0">
                <a:latin typeface="Calibri" panose="020F0502020204030204" pitchFamily="34" charset="0"/>
              </a:endParaRPr>
            </a:p>
          </p:txBody>
        </p:sp>
        <p:grpSp>
          <p:nvGrpSpPr>
            <p:cNvPr id="6" name="Groupe 5"/>
            <p:cNvGrpSpPr/>
            <p:nvPr/>
          </p:nvGrpSpPr>
          <p:grpSpPr>
            <a:xfrm>
              <a:off x="1497976" y="1500318"/>
              <a:ext cx="453970" cy="632538"/>
              <a:chOff x="1497976" y="1500318"/>
              <a:chExt cx="453970" cy="632538"/>
            </a:xfrm>
          </p:grpSpPr>
          <p:sp>
            <p:nvSpPr>
              <p:cNvPr id="7" name="Rectangle 6"/>
              <p:cNvSpPr/>
              <p:nvPr/>
            </p:nvSpPr>
            <p:spPr>
              <a:xfrm>
                <a:off x="1562096" y="1500318"/>
                <a:ext cx="282450" cy="523220"/>
              </a:xfrm>
              <a:prstGeom prst="rect">
                <a:avLst/>
              </a:prstGeom>
            </p:spPr>
            <p:txBody>
              <a:bodyPr wrap="none">
                <a:spAutoFit/>
              </a:bodyPr>
              <a:lstStyle/>
              <a:p>
                <a:r>
                  <a:rPr lang="el-GR" sz="2800" dirty="0" smtClean="0">
                    <a:latin typeface="Calibri" panose="020F0502020204030204" pitchFamily="34" charset="0"/>
                    <a:sym typeface="Symbol" panose="05050102010706020507" pitchFamily="18" charset="2"/>
                  </a:rPr>
                  <a:t></a:t>
                </a:r>
                <a:endParaRPr lang="fr-FR" sz="2800" baseline="-25000" dirty="0"/>
              </a:p>
            </p:txBody>
          </p:sp>
          <p:sp>
            <p:nvSpPr>
              <p:cNvPr id="8" name="Rectangle 7"/>
              <p:cNvSpPr/>
              <p:nvPr/>
            </p:nvSpPr>
            <p:spPr>
              <a:xfrm>
                <a:off x="1497976" y="1886635"/>
                <a:ext cx="453970" cy="246221"/>
              </a:xfrm>
              <a:prstGeom prst="rect">
                <a:avLst/>
              </a:prstGeom>
            </p:spPr>
            <p:txBody>
              <a:bodyPr wrap="none">
                <a:spAutoFit/>
              </a:bodyPr>
              <a:lstStyle/>
              <a:p>
                <a:r>
                  <a:rPr lang="el-GR" sz="1000" dirty="0">
                    <a:latin typeface="Calibri" panose="020F0502020204030204" pitchFamily="34" charset="0"/>
                    <a:cs typeface="Calibri" panose="020F0502020204030204" pitchFamily="34" charset="0"/>
                  </a:rPr>
                  <a:t>ϕ </a:t>
                </a:r>
                <a:r>
                  <a:rPr lang="fr-FR" sz="1000" dirty="0" smtClean="0">
                    <a:latin typeface="Calibri" panose="020F0502020204030204" pitchFamily="34" charset="0"/>
                    <a:sym typeface="Symbol" panose="05050102010706020507" pitchFamily="18" charset="2"/>
                  </a:rPr>
                  <a:t></a:t>
                </a:r>
                <a:r>
                  <a:rPr lang="fr-FR" sz="1000" dirty="0">
                    <a:latin typeface="Calibri" panose="020F0502020204030204" pitchFamily="34" charset="0"/>
                    <a:sym typeface="Symbol" panose="05050102010706020507" pitchFamily="18" charset="2"/>
                  </a:rPr>
                  <a:t>P</a:t>
                </a:r>
                <a:endParaRPr lang="fr-FR" sz="1000" dirty="0"/>
              </a:p>
            </p:txBody>
          </p:sp>
        </p:grpSp>
      </p:grpSp>
      <mc:AlternateContent xmlns:mc="http://schemas.openxmlformats.org/markup-compatibility/2006" xmlns:a14="http://schemas.microsoft.com/office/drawing/2010/main">
        <mc:Choice Requires="a14">
          <p:sp>
            <p:nvSpPr>
              <p:cNvPr id="10" name="ZoneTexte 9"/>
              <p:cNvSpPr txBox="1"/>
              <p:nvPr/>
            </p:nvSpPr>
            <p:spPr>
              <a:xfrm>
                <a:off x="1207515" y="2842941"/>
                <a:ext cx="3238927" cy="492443"/>
              </a:xfrm>
              <a:prstGeom prst="rect">
                <a:avLst/>
              </a:prstGeom>
              <a:noFill/>
            </p:spPr>
            <p:txBody>
              <a:bodyPr wrap="square" lIns="36000" tIns="0" rIns="36000" bIns="0" rtlCol="0">
                <a:spAutoFit/>
              </a:bodyPr>
              <a:lstStyle/>
              <a:p>
                <a14:m>
                  <m:oMath xmlns:m="http://schemas.openxmlformats.org/officeDocument/2006/math">
                    <m:r>
                      <a:rPr lang="en-US" sz="1600" i="1" smtClean="0">
                        <a:latin typeface="Cambria Math" panose="02040503050406030204" pitchFamily="18" charset="0"/>
                        <a:ea typeface="Cambria Math" panose="02040503050406030204" pitchFamily="18" charset="0"/>
                      </a:rPr>
                      <m:t>𝕆</m:t>
                    </m:r>
                  </m:oMath>
                </a14:m>
                <a:r>
                  <a:rPr lang="fr-FR" sz="1600" dirty="0" smtClean="0"/>
                  <a:t>(</a:t>
                </a:r>
                <a14:m>
                  <m:oMath xmlns:m="http://schemas.openxmlformats.org/officeDocument/2006/math">
                    <m:r>
                      <a:rPr lang="fr-FR" sz="1600" i="1" dirty="0" smtClean="0">
                        <a:latin typeface="Cambria Math" panose="02040503050406030204" pitchFamily="18" charset="0"/>
                        <a:ea typeface="Cambria Math" panose="02040503050406030204" pitchFamily="18" charset="0"/>
                      </a:rPr>
                      <m:t>𝔻</m:t>
                    </m:r>
                    <m:r>
                      <a:rPr lang="fr-FR" sz="1600" b="0" i="1" baseline="-25000" dirty="0" smtClean="0">
                        <a:latin typeface="Cambria Math" panose="02040503050406030204" pitchFamily="18" charset="0"/>
                        <a:ea typeface="Cambria Math" panose="02040503050406030204" pitchFamily="18" charset="0"/>
                      </a:rPr>
                      <m:t>1</m:t>
                    </m:r>
                  </m:oMath>
                </a14:m>
                <a:r>
                  <a:rPr lang="fr-FR" sz="1600" dirty="0" smtClean="0">
                    <a:sym typeface="Symbol" panose="05050102010706020507" pitchFamily="18" charset="2"/>
                  </a:rPr>
                  <a:t></a:t>
                </a:r>
                <a:r>
                  <a:rPr lang="fr-FR" sz="1600" dirty="0">
                    <a:ea typeface="Cambria Math" panose="02040503050406030204" pitchFamily="18" charset="0"/>
                  </a:rPr>
                  <a:t> </a:t>
                </a:r>
                <a14:m>
                  <m:oMath xmlns:m="http://schemas.openxmlformats.org/officeDocument/2006/math">
                    <m:r>
                      <a:rPr lang="fr-FR" sz="1600" i="1" dirty="0">
                        <a:latin typeface="Cambria Math" panose="02040503050406030204" pitchFamily="18" charset="0"/>
                        <a:ea typeface="Cambria Math" panose="02040503050406030204" pitchFamily="18" charset="0"/>
                      </a:rPr>
                      <m:t>𝔻</m:t>
                    </m:r>
                    <m:r>
                      <a:rPr lang="fr-FR" sz="1600" b="0" i="1" baseline="-25000" dirty="0" smtClean="0">
                        <a:latin typeface="Cambria Math" panose="02040503050406030204" pitchFamily="18" charset="0"/>
                        <a:ea typeface="Cambria Math" panose="02040503050406030204" pitchFamily="18" charset="0"/>
                      </a:rPr>
                      <m:t>2</m:t>
                    </m:r>
                  </m:oMath>
                </a14:m>
                <a:r>
                  <a:rPr lang="fr-FR" sz="1600" dirty="0" smtClean="0"/>
                  <a:t>)    </a:t>
                </a:r>
                <a:r>
                  <a:rPr lang="fr-FR" sz="1600" dirty="0" smtClean="0">
                    <a:sym typeface="Symbol" panose="05050102010706020507" pitchFamily="18" charset="2"/>
                  </a:rPr>
                  <a:t>     </a:t>
                </a:r>
                <a14:m>
                  <m:oMath xmlns:m="http://schemas.openxmlformats.org/officeDocument/2006/math">
                    <m:r>
                      <a:rPr lang="en-US" sz="1600" i="1">
                        <a:latin typeface="Cambria Math" panose="02040503050406030204" pitchFamily="18" charset="0"/>
                        <a:ea typeface="Cambria Math" panose="02040503050406030204" pitchFamily="18" charset="0"/>
                      </a:rPr>
                      <m:t>𝕆</m:t>
                    </m:r>
                  </m:oMath>
                </a14:m>
                <a:r>
                  <a:rPr lang="fr-FR" sz="1600" dirty="0"/>
                  <a:t>(</a:t>
                </a:r>
                <a14:m>
                  <m:oMath xmlns:m="http://schemas.openxmlformats.org/officeDocument/2006/math">
                    <m:r>
                      <a:rPr lang="fr-FR" sz="1600" i="1" dirty="0">
                        <a:latin typeface="Cambria Math" panose="02040503050406030204" pitchFamily="18" charset="0"/>
                        <a:ea typeface="Cambria Math" panose="02040503050406030204" pitchFamily="18" charset="0"/>
                      </a:rPr>
                      <m:t>𝔻</m:t>
                    </m:r>
                    <m:r>
                      <a:rPr lang="fr-FR" sz="1600" i="1" baseline="-25000" dirty="0">
                        <a:latin typeface="Cambria Math" panose="02040503050406030204" pitchFamily="18" charset="0"/>
                        <a:ea typeface="Cambria Math" panose="02040503050406030204" pitchFamily="18" charset="0"/>
                      </a:rPr>
                      <m:t>1</m:t>
                    </m:r>
                  </m:oMath>
                </a14:m>
                <a:r>
                  <a:rPr lang="fr-FR" sz="1600" dirty="0">
                    <a:sym typeface="Symbol" panose="05050102010706020507" pitchFamily="18" charset="2"/>
                  </a:rPr>
                  <a:t></a:t>
                </a:r>
                <a:r>
                  <a:rPr lang="fr-FR" sz="1600" dirty="0">
                    <a:ea typeface="Cambria Math" panose="02040503050406030204" pitchFamily="18" charset="0"/>
                  </a:rPr>
                  <a:t> </a:t>
                </a:r>
                <a14:m>
                  <m:oMath xmlns:m="http://schemas.openxmlformats.org/officeDocument/2006/math">
                    <m:r>
                      <a:rPr lang="fr-FR" sz="1600" i="1" dirty="0">
                        <a:latin typeface="Cambria Math" panose="02040503050406030204" pitchFamily="18" charset="0"/>
                        <a:ea typeface="Cambria Math" panose="02040503050406030204" pitchFamily="18" charset="0"/>
                      </a:rPr>
                      <m:t>𝔻</m:t>
                    </m:r>
                    <m:r>
                      <a:rPr lang="fr-FR" sz="1600" i="1" baseline="-25000" dirty="0">
                        <a:latin typeface="Cambria Math" panose="02040503050406030204" pitchFamily="18" charset="0"/>
                        <a:ea typeface="Cambria Math" panose="02040503050406030204" pitchFamily="18" charset="0"/>
                      </a:rPr>
                      <m:t>2</m:t>
                    </m:r>
                  </m:oMath>
                </a14:m>
                <a:r>
                  <a:rPr lang="fr-FR" sz="1600" dirty="0" smtClean="0"/>
                  <a:t>)</a:t>
                </a:r>
              </a:p>
              <a:p>
                <a:r>
                  <a:rPr lang="fr-FR" sz="1600" dirty="0" smtClean="0"/>
                  <a:t>         o           </a:t>
                </a:r>
                <a:r>
                  <a:rPr lang="fr-FR" sz="1600" dirty="0" smtClean="0">
                    <a:sym typeface="Symbol" panose="05050102010706020507" pitchFamily="18" charset="2"/>
                  </a:rPr>
                  <a:t>         C(o) </a:t>
                </a:r>
                <a:endParaRPr lang="fr-FR" sz="1600" dirty="0" smtClean="0"/>
              </a:p>
            </p:txBody>
          </p:sp>
        </mc:Choice>
        <mc:Fallback xmlns="">
          <p:sp>
            <p:nvSpPr>
              <p:cNvPr id="10" name="ZoneTexte 9"/>
              <p:cNvSpPr txBox="1">
                <a:spLocks noRot="1" noChangeAspect="1" noMove="1" noResize="1" noEditPoints="1" noAdjustHandles="1" noChangeArrowheads="1" noChangeShapeType="1" noTextEdit="1"/>
              </p:cNvSpPr>
              <p:nvPr/>
            </p:nvSpPr>
            <p:spPr>
              <a:xfrm>
                <a:off x="1207515" y="2842941"/>
                <a:ext cx="3238927" cy="492443"/>
              </a:xfrm>
              <a:prstGeom prst="rect">
                <a:avLst/>
              </a:prstGeom>
              <a:blipFill rotWithShape="0">
                <a:blip r:embed="rId3"/>
                <a:stretch>
                  <a:fillRect l="-1130" t="-13580" b="-24691"/>
                </a:stretch>
              </a:blipFill>
            </p:spPr>
            <p:txBody>
              <a:bodyPr/>
              <a:lstStyle/>
              <a:p>
                <a:r>
                  <a:rPr lang="fr-FR">
                    <a:noFill/>
                  </a:rPr>
                  <a:t> </a:t>
                </a:r>
              </a:p>
            </p:txBody>
          </p:sp>
        </mc:Fallback>
      </mc:AlternateContent>
      <p:sp>
        <p:nvSpPr>
          <p:cNvPr id="13" name="Rectangle 12"/>
          <p:cNvSpPr/>
          <p:nvPr/>
        </p:nvSpPr>
        <p:spPr>
          <a:xfrm>
            <a:off x="1207515" y="4075544"/>
            <a:ext cx="7200800" cy="369332"/>
          </a:xfrm>
          <a:prstGeom prst="rect">
            <a:avLst/>
          </a:prstGeom>
        </p:spPr>
        <p:txBody>
          <a:bodyPr wrap="square">
            <a:spAutoFit/>
          </a:bodyPr>
          <a:lstStyle/>
          <a:p>
            <a:r>
              <a:rPr lang="en-US" dirty="0" smtClean="0"/>
              <a:t>C(&gt;) = &gt;, C(</a:t>
            </a:r>
            <a:r>
              <a:rPr lang="en-US" dirty="0">
                <a:sym typeface="Symbol" panose="05050102010706020507" pitchFamily="18" charset="2"/>
              </a:rPr>
              <a:t></a:t>
            </a:r>
            <a:r>
              <a:rPr lang="en-US" dirty="0" smtClean="0"/>
              <a:t>) = </a:t>
            </a:r>
            <a:r>
              <a:rPr lang="en-US" dirty="0">
                <a:sym typeface="Symbol" panose="05050102010706020507" pitchFamily="18" charset="2"/>
              </a:rPr>
              <a:t></a:t>
            </a:r>
            <a:r>
              <a:rPr lang="en-US" dirty="0" smtClean="0"/>
              <a:t>, C(&lt;) = </a:t>
            </a:r>
            <a:r>
              <a:rPr lang="en-US" dirty="0">
                <a:sym typeface="Symbol" panose="05050102010706020507" pitchFamily="18" charset="2"/>
              </a:rPr>
              <a:t></a:t>
            </a:r>
            <a:r>
              <a:rPr lang="en-US" dirty="0" smtClean="0"/>
              <a:t>, C(</a:t>
            </a:r>
            <a:r>
              <a:rPr lang="en-US" dirty="0">
                <a:sym typeface="Symbol" panose="05050102010706020507" pitchFamily="18" charset="2"/>
              </a:rPr>
              <a:t></a:t>
            </a:r>
            <a:r>
              <a:rPr lang="en-US" dirty="0" smtClean="0"/>
              <a:t>) = &gt;, C(</a:t>
            </a:r>
            <a:r>
              <a:rPr lang="en-US" dirty="0" smtClean="0">
                <a:sym typeface="Symbol" panose="05050102010706020507" pitchFamily="18" charset="2"/>
              </a:rPr>
              <a:t></a:t>
            </a:r>
            <a:r>
              <a:rPr lang="en-US" dirty="0" smtClean="0"/>
              <a:t>) = &gt;, C(</a:t>
            </a:r>
            <a:r>
              <a:rPr lang="en-US" dirty="0">
                <a:sym typeface="Symbol" panose="05050102010706020507" pitchFamily="18" charset="2"/>
              </a:rPr>
              <a:t></a:t>
            </a:r>
            <a:r>
              <a:rPr lang="en-US" dirty="0" smtClean="0"/>
              <a:t>) = &gt;</a:t>
            </a:r>
            <a:endParaRPr lang="en-US" dirty="0"/>
          </a:p>
        </p:txBody>
      </p:sp>
      <mc:AlternateContent xmlns:mc="http://schemas.openxmlformats.org/markup-compatibility/2006" xmlns:a14="http://schemas.microsoft.com/office/drawing/2010/main">
        <mc:Choice Requires="a14">
          <p:sp>
            <p:nvSpPr>
              <p:cNvPr id="15" name="Rectangle 14"/>
              <p:cNvSpPr/>
              <p:nvPr/>
            </p:nvSpPr>
            <p:spPr>
              <a:xfrm>
                <a:off x="1207515" y="3670721"/>
                <a:ext cx="4392488" cy="369332"/>
              </a:xfrm>
              <a:prstGeom prst="rect">
                <a:avLst/>
              </a:prstGeom>
            </p:spPr>
            <p:txBody>
              <a:bodyPr wrap="square">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𝕆</m:t>
                    </m:r>
                  </m:oMath>
                </a14:m>
                <a:r>
                  <a:rPr lang="fr-FR" dirty="0"/>
                  <a:t> </a:t>
                </a:r>
                <a:r>
                  <a:rPr lang="fr-FR" dirty="0" smtClean="0"/>
                  <a:t>(</a:t>
                </a:r>
                <a14:m>
                  <m:oMath xmlns:m="http://schemas.openxmlformats.org/officeDocument/2006/math">
                    <m:r>
                      <a:rPr lang="fr-FR" i="1" dirty="0" smtClean="0">
                        <a:latin typeface="Cambria Math" panose="02040503050406030204" pitchFamily="18" charset="0"/>
                        <a:ea typeface="Cambria Math" panose="02040503050406030204" pitchFamily="18" charset="0"/>
                      </a:rPr>
                      <m:t>ℕ</m:t>
                    </m:r>
                    <m:r>
                      <a:rPr lang="fr-FR" b="0" i="0" baseline="30000" dirty="0" smtClean="0">
                        <a:latin typeface="Cambria Math" panose="02040503050406030204" pitchFamily="18" charset="0"/>
                        <a:ea typeface="Cambria Math" panose="02040503050406030204" pitchFamily="18" charset="0"/>
                      </a:rPr>
                      <m:t>2</m:t>
                    </m:r>
                  </m:oMath>
                </a14:m>
                <a:r>
                  <a:rPr lang="fr-FR" dirty="0" smtClean="0">
                    <a:sym typeface="Symbol" panose="05050102010706020507" pitchFamily="18" charset="2"/>
                  </a:rPr>
                  <a:t> </a:t>
                </a:r>
                <a:r>
                  <a:rPr lang="fr-FR" dirty="0" smtClean="0">
                    <a:ea typeface="Cambria Math" panose="02040503050406030204" pitchFamily="18" charset="0"/>
                  </a:rPr>
                  <a:t> </a:t>
                </a:r>
                <a14:m>
                  <m:oMath xmlns:m="http://schemas.openxmlformats.org/officeDocument/2006/math">
                    <m:r>
                      <a:rPr lang="fr-FR" i="1" dirty="0" smtClean="0">
                        <a:latin typeface="Cambria Math" panose="02040503050406030204" pitchFamily="18" charset="0"/>
                        <a:ea typeface="Cambria Math" panose="02040503050406030204" pitchFamily="18" charset="0"/>
                      </a:rPr>
                      <m:t>𝔹</m:t>
                    </m:r>
                  </m:oMath>
                </a14:m>
                <a:r>
                  <a:rPr lang="en-US" dirty="0" smtClean="0"/>
                  <a:t>) = { &gt;, </a:t>
                </a:r>
                <a:r>
                  <a:rPr lang="en-US" dirty="0" smtClean="0">
                    <a:sym typeface="Symbol" panose="05050102010706020507" pitchFamily="18" charset="2"/>
                  </a:rPr>
                  <a:t></a:t>
                </a:r>
                <a:r>
                  <a:rPr lang="en-US" dirty="0" smtClean="0"/>
                  <a:t>, &lt;, </a:t>
                </a:r>
                <a:r>
                  <a:rPr lang="en-US" dirty="0" smtClean="0">
                    <a:sym typeface="Symbol" panose="05050102010706020507" pitchFamily="18" charset="2"/>
                  </a:rPr>
                  <a:t></a:t>
                </a:r>
                <a:r>
                  <a:rPr lang="en-US" dirty="0" smtClean="0"/>
                  <a:t>, </a:t>
                </a:r>
                <a:r>
                  <a:rPr lang="en-US" dirty="0">
                    <a:sym typeface="Symbol" panose="05050102010706020507" pitchFamily="18" charset="2"/>
                  </a:rPr>
                  <a:t></a:t>
                </a:r>
                <a:r>
                  <a:rPr lang="en-US" dirty="0" smtClean="0"/>
                  <a:t>, </a:t>
                </a:r>
                <a:r>
                  <a:rPr lang="en-US" dirty="0">
                    <a:sym typeface="Symbol" panose="05050102010706020507" pitchFamily="18" charset="2"/>
                  </a:rPr>
                  <a:t></a:t>
                </a:r>
                <a:r>
                  <a:rPr lang="en-US" dirty="0" smtClean="0"/>
                  <a:t> </a:t>
                </a:r>
                <a:r>
                  <a:rPr lang="en-US" dirty="0"/>
                  <a:t>}</a:t>
                </a:r>
              </a:p>
            </p:txBody>
          </p:sp>
        </mc:Choice>
        <mc:Fallback xmlns="">
          <p:sp>
            <p:nvSpPr>
              <p:cNvPr id="15" name="Rectangle 14"/>
              <p:cNvSpPr>
                <a:spLocks noRot="1" noChangeAspect="1" noMove="1" noResize="1" noEditPoints="1" noAdjustHandles="1" noChangeArrowheads="1" noChangeShapeType="1" noTextEdit="1"/>
              </p:cNvSpPr>
              <p:nvPr/>
            </p:nvSpPr>
            <p:spPr>
              <a:xfrm>
                <a:off x="1207515" y="3670721"/>
                <a:ext cx="4392488" cy="369332"/>
              </a:xfrm>
              <a:prstGeom prst="rect">
                <a:avLst/>
              </a:prstGeom>
              <a:blipFill rotWithShape="0">
                <a:blip r:embed="rId4"/>
                <a:stretch>
                  <a:fillRect t="-8197" b="-2623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1207515" y="5545420"/>
                <a:ext cx="5380709" cy="369332"/>
              </a:xfrm>
              <a:prstGeom prst="rect">
                <a:avLst/>
              </a:prstGeom>
            </p:spPr>
            <p:txBody>
              <a:bodyPr wrap="square">
                <a:spAutoFit/>
              </a:bodyPr>
              <a:lstStyle/>
              <a:p>
                <a14:m>
                  <m:oMath xmlns:m="http://schemas.openxmlformats.org/officeDocument/2006/math">
                    <m:r>
                      <a:rPr lang="en-US" i="1" smtClean="0">
                        <a:latin typeface="Cambria Math" panose="02040503050406030204" pitchFamily="18" charset="0"/>
                        <a:ea typeface="Cambria Math" panose="02040503050406030204" pitchFamily="18" charset="0"/>
                      </a:rPr>
                      <m:t>𝕆</m:t>
                    </m:r>
                  </m:oMath>
                </a14:m>
                <a:r>
                  <a:rPr lang="fr-FR" dirty="0"/>
                  <a:t> </a:t>
                </a:r>
                <a:r>
                  <a:rPr lang="fr-FR" dirty="0" smtClean="0"/>
                  <a:t>(</a:t>
                </a:r>
                <a14:m>
                  <m:oMath xmlns:m="http://schemas.openxmlformats.org/officeDocument/2006/math">
                    <m:r>
                      <a:rPr lang="fr-FR" i="1" dirty="0">
                        <a:latin typeface="Cambria Math" panose="02040503050406030204" pitchFamily="18" charset="0"/>
                        <a:ea typeface="Cambria Math" panose="02040503050406030204" pitchFamily="18" charset="0"/>
                      </a:rPr>
                      <m:t>𝔹</m:t>
                    </m:r>
                  </m:oMath>
                </a14:m>
                <a:r>
                  <a:rPr lang="fr-FR" dirty="0" smtClean="0">
                    <a:sym typeface="Symbol" panose="05050102010706020507" pitchFamily="18" charset="2"/>
                  </a:rPr>
                  <a:t> </a:t>
                </a:r>
                <a:r>
                  <a:rPr lang="fr-FR" dirty="0" smtClean="0">
                    <a:ea typeface="Cambria Math" panose="02040503050406030204" pitchFamily="18" charset="0"/>
                  </a:rPr>
                  <a:t> </a:t>
                </a:r>
                <a14:m>
                  <m:oMath xmlns:m="http://schemas.openxmlformats.org/officeDocument/2006/math">
                    <m:r>
                      <a:rPr lang="fr-FR" i="1" dirty="0" smtClean="0">
                        <a:latin typeface="Cambria Math" panose="02040503050406030204" pitchFamily="18" charset="0"/>
                        <a:ea typeface="Cambria Math" panose="02040503050406030204" pitchFamily="18" charset="0"/>
                      </a:rPr>
                      <m:t>𝔹</m:t>
                    </m:r>
                  </m:oMath>
                </a14:m>
                <a:r>
                  <a:rPr lang="en-US" dirty="0" smtClean="0"/>
                  <a:t>) = { true, false, undecided, undefined </a:t>
                </a:r>
                <a:r>
                  <a:rPr lang="en-US" dirty="0"/>
                  <a:t>}</a:t>
                </a:r>
              </a:p>
            </p:txBody>
          </p:sp>
        </mc:Choice>
        <mc:Fallback xmlns="">
          <p:sp>
            <p:nvSpPr>
              <p:cNvPr id="16" name="Rectangle 15"/>
              <p:cNvSpPr>
                <a:spLocks noRot="1" noChangeAspect="1" noMove="1" noResize="1" noEditPoints="1" noAdjustHandles="1" noChangeArrowheads="1" noChangeShapeType="1" noTextEdit="1"/>
              </p:cNvSpPr>
              <p:nvPr/>
            </p:nvSpPr>
            <p:spPr>
              <a:xfrm>
                <a:off x="1207515" y="5545420"/>
                <a:ext cx="5380709" cy="369332"/>
              </a:xfrm>
              <a:prstGeom prst="rect">
                <a:avLst/>
              </a:prstGeom>
              <a:blipFill rotWithShape="0">
                <a:blip r:embed="rId5"/>
                <a:stretch>
                  <a:fillRect t="-10000" b="-28333"/>
                </a:stretch>
              </a:blipFill>
            </p:spPr>
            <p:txBody>
              <a:bodyPr/>
              <a:lstStyle/>
              <a:p>
                <a:r>
                  <a:rPr lang="fr-FR">
                    <a:noFill/>
                  </a:rPr>
                  <a:t> </a:t>
                </a:r>
              </a:p>
            </p:txBody>
          </p:sp>
        </mc:Fallback>
      </mc:AlternateContent>
      <p:sp>
        <p:nvSpPr>
          <p:cNvPr id="17" name="Rectangle 16"/>
          <p:cNvSpPr/>
          <p:nvPr/>
        </p:nvSpPr>
        <p:spPr>
          <a:xfrm>
            <a:off x="1207515" y="5926448"/>
            <a:ext cx="7200800" cy="646331"/>
          </a:xfrm>
          <a:prstGeom prst="rect">
            <a:avLst/>
          </a:prstGeom>
        </p:spPr>
        <p:txBody>
          <a:bodyPr wrap="square">
            <a:spAutoFit/>
          </a:bodyPr>
          <a:lstStyle/>
          <a:p>
            <a:r>
              <a:rPr lang="en-US" dirty="0" smtClean="0"/>
              <a:t>C(true) = false, C(false) = false, </a:t>
            </a:r>
          </a:p>
          <a:p>
            <a:r>
              <a:rPr lang="en-US" dirty="0" smtClean="0"/>
              <a:t>C(undecided) = false, C(undefined) = false</a:t>
            </a:r>
            <a:endParaRPr lang="en-US" dirty="0"/>
          </a:p>
        </p:txBody>
      </p:sp>
      <p:sp>
        <p:nvSpPr>
          <p:cNvPr id="18" name="Rectangle 17"/>
          <p:cNvSpPr/>
          <p:nvPr/>
        </p:nvSpPr>
        <p:spPr>
          <a:xfrm>
            <a:off x="1207515" y="4498371"/>
            <a:ext cx="4572000" cy="677108"/>
          </a:xfrm>
          <a:prstGeom prst="rect">
            <a:avLst/>
          </a:prstGeom>
        </p:spPr>
        <p:txBody>
          <a:bodyPr>
            <a:spAutoFit/>
          </a:bodyPr>
          <a:lstStyle/>
          <a:p>
            <a:r>
              <a:rPr lang="el-GR" sz="2000" dirty="0">
                <a:latin typeface="Calibri" panose="020F0502020204030204" pitchFamily="34" charset="0"/>
                <a:cs typeface="Calibri" panose="020F0502020204030204" pitchFamily="34" charset="0"/>
              </a:rPr>
              <a:t>ϕ</a:t>
            </a:r>
            <a:r>
              <a:rPr lang="en-US" dirty="0">
                <a:sym typeface="Symbol" panose="05050102010706020507" pitchFamily="18" charset="2"/>
              </a:rPr>
              <a:t> := </a:t>
            </a:r>
            <a:r>
              <a:rPr lang="en-US" dirty="0"/>
              <a:t>count (E</a:t>
            </a:r>
            <a:r>
              <a:rPr lang="en-US" dirty="0">
                <a:sym typeface="Symbol" panose="05050102010706020507" pitchFamily="18" charset="2"/>
              </a:rPr>
              <a:t>, P</a:t>
            </a:r>
            <a:r>
              <a:rPr lang="en-US" dirty="0"/>
              <a:t>) </a:t>
            </a:r>
            <a:r>
              <a:rPr lang="en-US" dirty="0">
                <a:sym typeface="Symbol" panose="05050102010706020507" pitchFamily="18" charset="2"/>
              </a:rPr>
              <a:t></a:t>
            </a:r>
            <a:r>
              <a:rPr lang="en-US" dirty="0"/>
              <a:t> 2</a:t>
            </a:r>
          </a:p>
          <a:p>
            <a:r>
              <a:rPr lang="en-US" i="1" dirty="0" smtClean="0">
                <a:latin typeface="Calibri" panose="020F0502020204030204" pitchFamily="34" charset="0"/>
                <a:cs typeface="Calibri" panose="020F0502020204030204" pitchFamily="34" charset="0"/>
              </a:rPr>
              <a:t>a</a:t>
            </a:r>
            <a:r>
              <a:rPr lang="en-US" dirty="0" smtClean="0"/>
              <a:t>(</a:t>
            </a:r>
            <a:r>
              <a:rPr lang="el-GR" dirty="0">
                <a:latin typeface="Calibri" panose="020F0502020204030204" pitchFamily="34" charset="0"/>
                <a:cs typeface="Calibri" panose="020F0502020204030204" pitchFamily="34" charset="0"/>
              </a:rPr>
              <a:t>ϕ</a:t>
            </a:r>
            <a:r>
              <a:rPr lang="el-GR" dirty="0"/>
              <a:t>)</a:t>
            </a:r>
            <a:r>
              <a:rPr lang="fr-FR" dirty="0"/>
              <a:t> := </a:t>
            </a:r>
            <a:r>
              <a:rPr lang="en-US" dirty="0"/>
              <a:t>count (E</a:t>
            </a:r>
            <a:r>
              <a:rPr lang="en-US" dirty="0">
                <a:sym typeface="Symbol" panose="05050102010706020507" pitchFamily="18" charset="2"/>
              </a:rPr>
              <a:t>, P</a:t>
            </a:r>
            <a:r>
              <a:rPr lang="en-US" dirty="0"/>
              <a:t>) </a:t>
            </a:r>
            <a:r>
              <a:rPr lang="en-US" dirty="0" smtClean="0"/>
              <a:t>C</a:t>
            </a:r>
            <a:r>
              <a:rPr lang="en-US" dirty="0" smtClean="0">
                <a:sym typeface="Symbol" panose="05050102010706020507" pitchFamily="18" charset="2"/>
              </a:rPr>
              <a:t>()</a:t>
            </a:r>
            <a:r>
              <a:rPr lang="en-US" dirty="0" smtClean="0"/>
              <a:t> </a:t>
            </a:r>
            <a:r>
              <a:rPr lang="en-US" dirty="0"/>
              <a:t>2 = </a:t>
            </a:r>
            <a:r>
              <a:rPr lang="en-US" altLang="fr-FR" dirty="0">
                <a:latin typeface="Calibri" panose="020F0502020204030204" pitchFamily="34" charset="0"/>
              </a:rPr>
              <a:t>¬</a:t>
            </a:r>
            <a:r>
              <a:rPr lang="el-GR" dirty="0">
                <a:latin typeface="Calibri" panose="020F0502020204030204" pitchFamily="34" charset="0"/>
                <a:cs typeface="Calibri" panose="020F0502020204030204" pitchFamily="34" charset="0"/>
              </a:rPr>
              <a:t>ϕ</a:t>
            </a:r>
            <a:r>
              <a:rPr lang="en-US" dirty="0"/>
              <a:t> </a:t>
            </a:r>
          </a:p>
        </p:txBody>
      </p:sp>
    </p:spTree>
    <p:extLst>
      <p:ext uri="{BB962C8B-B14F-4D97-AF65-F5344CB8AC3E}">
        <p14:creationId xmlns:p14="http://schemas.microsoft.com/office/powerpoint/2010/main" val="292253308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sets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en-US" b="0" dirty="0" smtClean="0"/>
                  <a:t>A set S is a finite collection of n elements </a:t>
                </a:r>
                <a:r>
                  <a:rPr lang="en-US" b="0" dirty="0" err="1" smtClean="0"/>
                  <a:t>a</a:t>
                </a:r>
                <a:r>
                  <a:rPr lang="en-US" b="0" baseline="-25000" dirty="0" err="1" smtClean="0"/>
                  <a:t>i</a:t>
                </a:r>
                <a:r>
                  <a:rPr lang="en-US" b="0" dirty="0" smtClean="0"/>
                  <a:t> from the same domain </a:t>
                </a:r>
                <a14:m>
                  <m:oMath xmlns:m="http://schemas.openxmlformats.org/officeDocument/2006/math">
                    <m:r>
                      <a:rPr lang="en-US" b="0" i="1" smtClean="0">
                        <a:latin typeface="Cambria Math" panose="02040503050406030204" pitchFamily="18" charset="0"/>
                        <a:ea typeface="Cambria Math" panose="02040503050406030204" pitchFamily="18" charset="0"/>
                      </a:rPr>
                      <m:t>𝔸</m:t>
                    </m:r>
                  </m:oMath>
                </a14:m>
                <a:r>
                  <a:rPr lang="en-US" b="0" dirty="0" smtClean="0"/>
                  <a:t>:</a:t>
                </a:r>
              </a:p>
              <a:p>
                <a:endParaRPr lang="en-US" b="0" dirty="0"/>
              </a:p>
              <a:p>
                <a:r>
                  <a:rPr lang="en-US" b="0" dirty="0" smtClean="0"/>
                  <a:t>There are no duplicates in a set.</a:t>
                </a:r>
              </a:p>
              <a:p>
                <a:r>
                  <a:rPr lang="en-US" b="0" dirty="0" smtClean="0"/>
                  <a:t>If set S</a:t>
                </a:r>
                <a:r>
                  <a:rPr lang="en-US" b="0" baseline="-25000" dirty="0" smtClean="0"/>
                  <a:t>1</a:t>
                </a:r>
                <a:r>
                  <a:rPr lang="en-US" b="0" dirty="0" smtClean="0"/>
                  <a:t> and set S</a:t>
                </a:r>
                <a:r>
                  <a:rPr lang="en-US" b="0" baseline="-25000" dirty="0" smtClean="0"/>
                  <a:t>2</a:t>
                </a:r>
                <a:r>
                  <a:rPr lang="en-US" b="0" dirty="0" smtClean="0"/>
                  <a:t> have the same elements, they are equal even if their elements are listed in different orders.</a:t>
                </a:r>
              </a:p>
              <a:p>
                <a:pPr marL="0" indent="0">
                  <a:buNone/>
                </a:pPr>
                <a:endParaRPr lang="en-US" b="0" dirty="0" smtClean="0"/>
              </a:p>
              <a:p>
                <a:pPr marL="0" indent="0">
                  <a:buNone/>
                </a:pPr>
                <a:endParaRPr lang="en-US" b="0" dirty="0" smtClean="0"/>
              </a:p>
              <a:p>
                <a:pPr marL="0" indent="0">
                  <a:buNone/>
                </a:pPr>
                <a:endParaRPr lang="en-US" b="0"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rotWithShape="0">
                <a:blip r:embed="rId2"/>
                <a:stretch>
                  <a:fillRect l="-949" t="-125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 name="ZoneTexte 4"/>
              <p:cNvSpPr txBox="1"/>
              <p:nvPr/>
            </p:nvSpPr>
            <p:spPr>
              <a:xfrm>
                <a:off x="1115616" y="1628800"/>
                <a:ext cx="4104456" cy="246221"/>
              </a:xfrm>
              <a:prstGeom prst="rect">
                <a:avLst/>
              </a:prstGeom>
              <a:noFill/>
            </p:spPr>
            <p:txBody>
              <a:bodyPr wrap="square" lIns="36000" tIns="0" rIns="36000" bIns="0" rtlCol="0">
                <a:spAutoFit/>
              </a:bodyPr>
              <a:lstStyle/>
              <a:p>
                <a:r>
                  <a:rPr lang="fr-FR" sz="1600" dirty="0" smtClean="0"/>
                  <a:t>S := { a</a:t>
                </a:r>
                <a:r>
                  <a:rPr lang="fr-FR" sz="1600" baseline="-25000" dirty="0" smtClean="0"/>
                  <a:t>1</a:t>
                </a:r>
                <a:r>
                  <a:rPr lang="fr-FR" sz="1600" dirty="0" smtClean="0"/>
                  <a:t>, a</a:t>
                </a:r>
                <a:r>
                  <a:rPr lang="fr-FR" sz="1600" baseline="-25000" dirty="0"/>
                  <a:t>2</a:t>
                </a:r>
                <a:r>
                  <a:rPr lang="fr-FR" sz="1600" dirty="0" smtClean="0"/>
                  <a:t>, … a</a:t>
                </a:r>
                <a:r>
                  <a:rPr lang="fr-FR" sz="1600" baseline="-25000" dirty="0" smtClean="0"/>
                  <a:t>n</a:t>
                </a:r>
                <a:r>
                  <a:rPr lang="fr-FR" sz="1600" dirty="0" smtClean="0"/>
                  <a:t>, a</a:t>
                </a:r>
                <a:r>
                  <a:rPr lang="fr-FR" sz="1600" baseline="-25000" dirty="0" smtClean="0"/>
                  <a:t>i</a:t>
                </a:r>
                <a:r>
                  <a:rPr lang="fr-FR" sz="1600" dirty="0" smtClean="0"/>
                  <a:t> </a:t>
                </a:r>
                <a:r>
                  <a:rPr lang="fr-FR" sz="1600" dirty="0" smtClean="0">
                    <a:sym typeface="Symbol" panose="05050102010706020507" pitchFamily="18" charset="2"/>
                  </a:rPr>
                  <a:t> </a:t>
                </a:r>
                <a14:m>
                  <m:oMath xmlns:m="http://schemas.openxmlformats.org/officeDocument/2006/math">
                    <m:r>
                      <a:rPr lang="en-US" sz="1600" i="1">
                        <a:latin typeface="Cambria Math" panose="02040503050406030204" pitchFamily="18" charset="0"/>
                        <a:ea typeface="Cambria Math" panose="02040503050406030204" pitchFamily="18" charset="0"/>
                      </a:rPr>
                      <m:t>𝔸</m:t>
                    </m:r>
                  </m:oMath>
                </a14:m>
                <a:r>
                  <a:rPr lang="fr-FR" sz="1600" dirty="0" smtClean="0">
                    <a:sym typeface="Symbol" panose="05050102010706020507" pitchFamily="18" charset="2"/>
                  </a:rPr>
                  <a:t>, 1  i  n </a:t>
                </a:r>
                <a:r>
                  <a:rPr lang="fr-FR" sz="1600" dirty="0" smtClean="0"/>
                  <a:t>}</a:t>
                </a:r>
              </a:p>
            </p:txBody>
          </p:sp>
        </mc:Choice>
        <mc:Fallback xmlns="">
          <p:sp>
            <p:nvSpPr>
              <p:cNvPr id="5" name="ZoneTexte 4"/>
              <p:cNvSpPr txBox="1">
                <a:spLocks noRot="1" noChangeAspect="1" noMove="1" noResize="1" noEditPoints="1" noAdjustHandles="1" noChangeArrowheads="1" noChangeShapeType="1" noTextEdit="1"/>
              </p:cNvSpPr>
              <p:nvPr/>
            </p:nvSpPr>
            <p:spPr>
              <a:xfrm>
                <a:off x="1115616" y="1628800"/>
                <a:ext cx="4104456" cy="246221"/>
              </a:xfrm>
              <a:prstGeom prst="rect">
                <a:avLst/>
              </a:prstGeom>
              <a:blipFill rotWithShape="0">
                <a:blip r:embed="rId3"/>
                <a:stretch>
                  <a:fillRect l="-2229" t="-26829" b="-48780"/>
                </a:stretch>
              </a:blipFill>
            </p:spPr>
            <p:txBody>
              <a:bodyPr/>
              <a:lstStyle/>
              <a:p>
                <a:r>
                  <a:rPr lang="fr-FR">
                    <a:noFill/>
                  </a:rPr>
                  <a:t> </a:t>
                </a:r>
              </a:p>
            </p:txBody>
          </p:sp>
        </mc:Fallback>
      </mc:AlternateContent>
    </p:spTree>
    <p:extLst>
      <p:ext uri="{BB962C8B-B14F-4D97-AF65-F5344CB8AC3E}">
        <p14:creationId xmlns:p14="http://schemas.microsoft.com/office/powerpoint/2010/main" val="43082229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sets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395288" y="1268413"/>
                <a:ext cx="8353425" cy="2160587"/>
              </a:xfrm>
            </p:spPr>
            <p:txBody>
              <a:bodyPr/>
              <a:lstStyle/>
              <a:p>
                <a:r>
                  <a:rPr lang="en-US" b="0" dirty="0" smtClean="0"/>
                  <a:t>If f is a unary operator defined on domain </a:t>
                </a:r>
                <a14:m>
                  <m:oMath xmlns:m="http://schemas.openxmlformats.org/officeDocument/2006/math">
                    <m:r>
                      <a:rPr lang="en-US" b="0" i="1" smtClean="0">
                        <a:latin typeface="Cambria Math" panose="02040503050406030204" pitchFamily="18" charset="0"/>
                        <a:ea typeface="Cambria Math" panose="02040503050406030204" pitchFamily="18" charset="0"/>
                      </a:rPr>
                      <m:t>𝔸</m:t>
                    </m:r>
                  </m:oMath>
                </a14:m>
                <a:r>
                  <a:rPr lang="en-US" b="0" dirty="0" smtClean="0"/>
                  <a:t>, and if A is a set of elements of </a:t>
                </a:r>
                <a14:m>
                  <m:oMath xmlns:m="http://schemas.openxmlformats.org/officeDocument/2006/math">
                    <m:r>
                      <a:rPr lang="en-US" b="0" i="1">
                        <a:latin typeface="Cambria Math" panose="02040503050406030204" pitchFamily="18" charset="0"/>
                        <a:ea typeface="Cambria Math" panose="02040503050406030204" pitchFamily="18" charset="0"/>
                      </a:rPr>
                      <m:t>𝔸</m:t>
                    </m:r>
                  </m:oMath>
                </a14:m>
                <a:r>
                  <a:rPr lang="en-US" b="0" dirty="0" smtClean="0"/>
                  <a:t> then</a:t>
                </a:r>
              </a:p>
              <a:p>
                <a:endParaRPr lang="en-US" b="0" dirty="0"/>
              </a:p>
              <a:p>
                <a:r>
                  <a:rPr lang="en-US" b="0" dirty="0" smtClean="0"/>
                  <a:t>If </a:t>
                </a:r>
                <a:r>
                  <a:rPr lang="en-US" b="0" dirty="0"/>
                  <a:t>f is a </a:t>
                </a:r>
                <a:r>
                  <a:rPr lang="en-US" b="0" dirty="0" smtClean="0"/>
                  <a:t>binary operator defined </a:t>
                </a:r>
                <a:r>
                  <a:rPr lang="en-US" b="0" dirty="0"/>
                  <a:t>on domain </a:t>
                </a:r>
                <a14:m>
                  <m:oMath xmlns:m="http://schemas.openxmlformats.org/officeDocument/2006/math">
                    <m:r>
                      <a:rPr lang="en-US" b="0" i="1">
                        <a:latin typeface="Cambria Math" panose="02040503050406030204" pitchFamily="18" charset="0"/>
                        <a:ea typeface="Cambria Math" panose="02040503050406030204" pitchFamily="18" charset="0"/>
                      </a:rPr>
                      <m:t>𝔸</m:t>
                    </m:r>
                  </m:oMath>
                </a14:m>
                <a:r>
                  <a:rPr lang="en-US" b="0" dirty="0" smtClean="0"/>
                  <a:t>, </a:t>
                </a:r>
                <a:r>
                  <a:rPr lang="en-US" b="0" dirty="0"/>
                  <a:t>and if A is a set of elements of </a:t>
                </a:r>
                <a14:m>
                  <m:oMath xmlns:m="http://schemas.openxmlformats.org/officeDocument/2006/math">
                    <m:r>
                      <a:rPr lang="en-US" b="0" i="1">
                        <a:latin typeface="Cambria Math" panose="02040503050406030204" pitchFamily="18" charset="0"/>
                        <a:ea typeface="Cambria Math" panose="02040503050406030204" pitchFamily="18" charset="0"/>
                      </a:rPr>
                      <m:t>𝔸</m:t>
                    </m:r>
                  </m:oMath>
                </a14:m>
                <a:r>
                  <a:rPr lang="en-US" b="0" dirty="0"/>
                  <a:t> then</a:t>
                </a:r>
                <a:endParaRPr lang="en-US" b="0" dirty="0" smtClean="0"/>
              </a:p>
              <a:p>
                <a:pPr marL="0" indent="0">
                  <a:buNone/>
                </a:pPr>
                <a:endParaRPr lang="en-US" b="0" dirty="0" smtClean="0"/>
              </a:p>
              <a:p>
                <a:r>
                  <a:rPr lang="en-US" b="0" dirty="0" smtClean="0"/>
                  <a:t>Examples</a:t>
                </a:r>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395288" y="1268413"/>
                <a:ext cx="8353425" cy="2160587"/>
              </a:xfrm>
              <a:blipFill rotWithShape="0">
                <a:blip r:embed="rId2"/>
                <a:stretch>
                  <a:fillRect l="-949" t="-2817" b="-4507"/>
                </a:stretch>
              </a:blipFill>
            </p:spPr>
            <p:txBody>
              <a:bodyPr/>
              <a:lstStyle/>
              <a:p>
                <a:r>
                  <a:rPr lang="fr-FR">
                    <a:noFill/>
                  </a:rPr>
                  <a:t> </a:t>
                </a:r>
              </a:p>
            </p:txBody>
          </p:sp>
        </mc:Fallback>
      </mc:AlternateContent>
      <p:sp>
        <p:nvSpPr>
          <p:cNvPr id="5" name="Rectangle 4"/>
          <p:cNvSpPr/>
          <p:nvPr/>
        </p:nvSpPr>
        <p:spPr>
          <a:xfrm>
            <a:off x="827584" y="1556792"/>
            <a:ext cx="2385718" cy="369332"/>
          </a:xfrm>
          <a:prstGeom prst="rect">
            <a:avLst/>
          </a:prstGeom>
        </p:spPr>
        <p:txBody>
          <a:bodyPr wrap="none">
            <a:spAutoFit/>
          </a:bodyPr>
          <a:lstStyle/>
          <a:p>
            <a:r>
              <a:rPr lang="en-US" dirty="0" smtClean="0"/>
              <a:t>f (A) </a:t>
            </a:r>
            <a:r>
              <a:rPr lang="en-US" dirty="0"/>
              <a:t>:= { f (</a:t>
            </a:r>
            <a:r>
              <a:rPr lang="en-US" dirty="0" err="1" smtClean="0"/>
              <a:t>a</a:t>
            </a:r>
            <a:r>
              <a:rPr lang="en-US" baseline="-25000" dirty="0" err="1" smtClean="0"/>
              <a:t>i</a:t>
            </a:r>
            <a:r>
              <a:rPr lang="en-US" dirty="0" smtClean="0"/>
              <a:t>), </a:t>
            </a:r>
            <a:r>
              <a:rPr lang="en-US" dirty="0" err="1" smtClean="0"/>
              <a:t>a</a:t>
            </a:r>
            <a:r>
              <a:rPr lang="en-US" baseline="-25000" dirty="0" err="1"/>
              <a:t>i</a:t>
            </a:r>
            <a:r>
              <a:rPr lang="en-US" dirty="0" smtClean="0"/>
              <a:t> </a:t>
            </a:r>
            <a:r>
              <a:rPr lang="en-US" dirty="0" smtClean="0">
                <a:sym typeface="Symbol" panose="05050102010706020507" pitchFamily="18" charset="2"/>
              </a:rPr>
              <a:t> A</a:t>
            </a:r>
            <a:r>
              <a:rPr lang="en-US" dirty="0" smtClean="0"/>
              <a:t> </a:t>
            </a:r>
            <a:r>
              <a:rPr lang="en-US" dirty="0"/>
              <a:t>}</a:t>
            </a:r>
          </a:p>
        </p:txBody>
      </p:sp>
      <mc:AlternateContent xmlns:mc="http://schemas.openxmlformats.org/markup-compatibility/2006" xmlns:a14="http://schemas.microsoft.com/office/drawing/2010/main">
        <mc:Choice Requires="a14">
          <p:sp>
            <p:nvSpPr>
              <p:cNvPr id="7" name="Rectangle 6"/>
              <p:cNvSpPr/>
              <p:nvPr/>
            </p:nvSpPr>
            <p:spPr>
              <a:xfrm>
                <a:off x="827584" y="2505971"/>
                <a:ext cx="4559261" cy="369332"/>
              </a:xfrm>
              <a:prstGeom prst="rect">
                <a:avLst/>
              </a:prstGeom>
            </p:spPr>
            <p:txBody>
              <a:bodyPr wrap="none">
                <a:spAutoFit/>
              </a:bodyPr>
              <a:lstStyle/>
              <a:p>
                <a:r>
                  <a:rPr lang="en-US" dirty="0" smtClean="0"/>
                  <a:t>f (A) </a:t>
                </a:r>
                <a:r>
                  <a:rPr lang="en-US" dirty="0"/>
                  <a:t>:= </a:t>
                </a:r>
                <a:r>
                  <a:rPr lang="en-US" dirty="0" smtClean="0"/>
                  <a:t>f ( … f (f </a:t>
                </a:r>
                <a:r>
                  <a:rPr lang="en-US" dirty="0"/>
                  <a:t>(</a:t>
                </a:r>
                <a:r>
                  <a:rPr lang="en-US" dirty="0" smtClean="0"/>
                  <a:t>a</a:t>
                </a:r>
                <a:r>
                  <a:rPr lang="en-US" baseline="-25000" dirty="0" smtClean="0"/>
                  <a:t>1</a:t>
                </a:r>
                <a:r>
                  <a:rPr lang="en-US" dirty="0" smtClean="0"/>
                  <a:t>, a</a:t>
                </a:r>
                <a:r>
                  <a:rPr lang="en-US" baseline="-25000" dirty="0" smtClean="0"/>
                  <a:t>2</a:t>
                </a:r>
                <a:r>
                  <a:rPr lang="en-US" dirty="0" smtClean="0"/>
                  <a:t>), a</a:t>
                </a:r>
                <a:r>
                  <a:rPr lang="en-US" baseline="-25000" dirty="0" smtClean="0"/>
                  <a:t>3</a:t>
                </a:r>
                <a:r>
                  <a:rPr lang="en-US" dirty="0"/>
                  <a:t>)</a:t>
                </a:r>
                <a:r>
                  <a:rPr lang="en-US" dirty="0" smtClean="0"/>
                  <a:t>, …, a</a:t>
                </a:r>
                <a:r>
                  <a:rPr lang="en-US" baseline="-25000" dirty="0"/>
                  <a:t>n</a:t>
                </a:r>
                <a:r>
                  <a:rPr lang="en-US" dirty="0" smtClean="0"/>
                  <a:t>), </a:t>
                </a:r>
                <a:r>
                  <a:rPr lang="en-US" dirty="0" err="1" smtClean="0"/>
                  <a:t>a</a:t>
                </a:r>
                <a:r>
                  <a:rPr lang="en-US" baseline="-25000" dirty="0" err="1" smtClean="0"/>
                  <a:t>i</a:t>
                </a:r>
                <a:r>
                  <a:rPr lang="en-US" dirty="0" smtClean="0"/>
                  <a:t> </a:t>
                </a:r>
                <a:r>
                  <a:rPr lang="en-US" dirty="0">
                    <a:sym typeface="Symbol" panose="05050102010706020507" pitchFamily="18" charset="2"/>
                  </a:rPr>
                  <a:t></a:t>
                </a:r>
                <a14:m>
                  <m:oMath xmlns:m="http://schemas.openxmlformats.org/officeDocument/2006/math">
                    <m:r>
                      <a:rPr lang="fr-FR" b="0" i="0" smtClean="0">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𝔸</m:t>
                    </m:r>
                  </m:oMath>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827584" y="2505971"/>
                <a:ext cx="4559261" cy="369332"/>
              </a:xfrm>
              <a:prstGeom prst="rect">
                <a:avLst/>
              </a:prstGeom>
              <a:blipFill rotWithShape="0">
                <a:blip r:embed="rId3"/>
                <a:stretch>
                  <a:fillRect l="-1203" t="-8197" b="-26230"/>
                </a:stretch>
              </a:blipFill>
            </p:spPr>
            <p:txBody>
              <a:bodyPr/>
              <a:lstStyle/>
              <a:p>
                <a:r>
                  <a:rPr lang="fr-FR">
                    <a:noFill/>
                  </a:rPr>
                  <a:t> </a:t>
                </a:r>
              </a:p>
            </p:txBody>
          </p:sp>
        </mc:Fallback>
      </mc:AlternateContent>
      <p:grpSp>
        <p:nvGrpSpPr>
          <p:cNvPr id="4" name="Groupe 3"/>
          <p:cNvGrpSpPr/>
          <p:nvPr/>
        </p:nvGrpSpPr>
        <p:grpSpPr>
          <a:xfrm>
            <a:off x="229758" y="3595813"/>
            <a:ext cx="3015913" cy="1705396"/>
            <a:chOff x="475967" y="3595813"/>
            <a:chExt cx="3015913" cy="1705396"/>
          </a:xfrm>
        </p:grpSpPr>
        <p:sp>
          <p:nvSpPr>
            <p:cNvPr id="8" name="Rectangle 5"/>
            <p:cNvSpPr>
              <a:spLocks noChangeArrowheads="1"/>
            </p:cNvSpPr>
            <p:nvPr/>
          </p:nvSpPr>
          <p:spPr bwMode="auto">
            <a:xfrm>
              <a:off x="540717" y="3595813"/>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latin typeface="Calibri" panose="020F0502020204030204" pitchFamily="34" charset="0"/>
                </a:rPr>
                <a:t>A</a:t>
              </a:r>
              <a:r>
                <a:rPr lang="en-US" altLang="fr-FR" sz="2000" b="0" dirty="0" smtClean="0">
                  <a:latin typeface="Calibri" panose="020F0502020204030204" pitchFamily="34" charset="0"/>
                </a:rPr>
                <a:t> := { R</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R</a:t>
              </a:r>
              <a:r>
                <a:rPr lang="en-US" altLang="fr-FR" sz="2000" b="0" baseline="-25000" dirty="0">
                  <a:latin typeface="Calibri" panose="020F0502020204030204" pitchFamily="34" charset="0"/>
                </a:rPr>
                <a:t>2</a:t>
              </a:r>
              <a:r>
                <a:rPr lang="en-US" altLang="fr-FR" sz="2000" b="0" dirty="0" smtClean="0">
                  <a:latin typeface="Calibri" panose="020F0502020204030204" pitchFamily="34" charset="0"/>
                </a:rPr>
                <a:t>, …, R</a:t>
              </a:r>
              <a:r>
                <a:rPr lang="en-US" altLang="fr-FR" sz="2000" b="0" baseline="-25000" dirty="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9" name="Rectangle 5"/>
            <p:cNvSpPr>
              <a:spLocks noChangeArrowheads="1"/>
            </p:cNvSpPr>
            <p:nvPr/>
          </p:nvSpPr>
          <p:spPr bwMode="auto">
            <a:xfrm>
              <a:off x="540717" y="4399337"/>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latin typeface="Calibri" panose="020F0502020204030204" pitchFamily="34" charset="0"/>
                </a:rPr>
                <a:t>ᴧ </a:t>
              </a:r>
              <a:r>
                <a:rPr lang="en-US" altLang="fr-FR" sz="2000" b="0" dirty="0" smtClean="0">
                  <a:latin typeface="Calibri" panose="020F0502020204030204" pitchFamily="34" charset="0"/>
                </a:rPr>
                <a:t>A := 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ᴧ </a:t>
              </a:r>
              <a:r>
                <a:rPr lang="en-US" altLang="fr-FR" sz="2000" b="0" dirty="0" smtClean="0">
                  <a:latin typeface="Calibri" panose="020F0502020204030204" pitchFamily="34" charset="0"/>
                </a:rPr>
                <a:t>R</a:t>
              </a:r>
              <a:r>
                <a:rPr lang="en-US" altLang="fr-FR" sz="2000" b="0" baseline="-25000" dirty="0" smtClean="0">
                  <a:latin typeface="Calibri" panose="020F0502020204030204" pitchFamily="34" charset="0"/>
                </a:rPr>
                <a:t>2</a:t>
              </a:r>
              <a:r>
                <a:rPr lang="en-US" altLang="fr-FR" sz="2000" b="0" dirty="0">
                  <a:latin typeface="Calibri" panose="020F0502020204030204" pitchFamily="34" charset="0"/>
                </a:rPr>
                <a:t> … ᴧ </a:t>
              </a:r>
              <a:r>
                <a:rPr lang="en-US" altLang="fr-FR" sz="2000" b="0" dirty="0" smtClean="0">
                  <a:latin typeface="Calibri" panose="020F0502020204030204" pitchFamily="34" charset="0"/>
                </a:rPr>
                <a:t>R</a:t>
              </a:r>
              <a:r>
                <a:rPr lang="en-US" altLang="fr-FR" sz="2000" b="0" baseline="-25000" dirty="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10" name="Rectangle 9"/>
            <p:cNvSpPr>
              <a:spLocks noChangeArrowheads="1"/>
            </p:cNvSpPr>
            <p:nvPr/>
          </p:nvSpPr>
          <p:spPr bwMode="auto">
            <a:xfrm>
              <a:off x="540717" y="3997575"/>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¬A </a:t>
              </a:r>
              <a:r>
                <a:rPr lang="en-US" altLang="fr-FR" sz="2000" b="0" dirty="0">
                  <a:latin typeface="Calibri" panose="020F0502020204030204" pitchFamily="34" charset="0"/>
                </a:rPr>
                <a:t>:= </a:t>
              </a:r>
              <a:r>
                <a:rPr lang="en-US" altLang="fr-FR" sz="2000" b="0" dirty="0" smtClean="0">
                  <a:latin typeface="Calibri" panose="020F0502020204030204" pitchFamily="34" charset="0"/>
                </a:rPr>
                <a:t>{ ¬</a:t>
              </a:r>
              <a:r>
                <a:rPr lang="en-US" altLang="fr-FR" sz="2000" b="0" dirty="0">
                  <a:latin typeface="Calibri" panose="020F0502020204030204" pitchFamily="34" charset="0"/>
                </a:rPr>
                <a:t>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¬R</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¬R</a:t>
              </a:r>
              <a:r>
                <a:rPr lang="en-US" altLang="fr-FR" sz="2000" b="0" baseline="-25000" dirty="0" smtClean="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11" name="Rectangle 5"/>
            <p:cNvSpPr>
              <a:spLocks noChangeArrowheads="1"/>
            </p:cNvSpPr>
            <p:nvPr/>
          </p:nvSpPr>
          <p:spPr bwMode="auto">
            <a:xfrm>
              <a:off x="540717" y="4801098"/>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n-US" altLang="fr-FR" sz="2000" b="0" dirty="0">
                  <a:latin typeface="Calibri" panose="020F0502020204030204" pitchFamily="34" charset="0"/>
                </a:rPr>
                <a:t>A</a:t>
              </a:r>
              <a:r>
                <a:rPr lang="en-US" altLang="fr-FR" sz="2000" b="0" dirty="0" smtClean="0">
                  <a:latin typeface="Calibri" panose="020F0502020204030204" pitchFamily="34" charset="0"/>
                </a:rPr>
                <a:t> := R</a:t>
              </a:r>
              <a:r>
                <a:rPr lang="en-US" altLang="fr-FR" sz="2000" b="0" baseline="-25000" dirty="0" smtClean="0">
                  <a:latin typeface="Calibri" panose="020F0502020204030204" pitchFamily="34" charset="0"/>
                </a:rPr>
                <a:t>1</a:t>
              </a:r>
              <a:r>
                <a:rPr lang="en-US" altLang="fr-FR" sz="2000" b="0" dirty="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 R</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 R</a:t>
              </a:r>
              <a:r>
                <a:rPr lang="en-US" altLang="fr-FR" sz="2000" b="0" baseline="-25000" dirty="0" smtClean="0">
                  <a:latin typeface="Calibri" panose="020F0502020204030204" pitchFamily="34" charset="0"/>
                </a:rPr>
                <a:t>n</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
          <p:nvSpPr>
            <p:cNvPr id="16" name="Rectangle 15"/>
            <p:cNvSpPr/>
            <p:nvPr/>
          </p:nvSpPr>
          <p:spPr>
            <a:xfrm>
              <a:off x="475967" y="3600153"/>
              <a:ext cx="2952328" cy="170105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grpSp>
      <p:sp>
        <p:nvSpPr>
          <p:cNvPr id="17" name="Rectangle 16"/>
          <p:cNvSpPr/>
          <p:nvPr/>
        </p:nvSpPr>
        <p:spPr>
          <a:xfrm>
            <a:off x="3644482" y="3595814"/>
            <a:ext cx="5298357" cy="17053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18" name="Rectangle 5"/>
          <p:cNvSpPr>
            <a:spLocks noChangeArrowheads="1"/>
          </p:cNvSpPr>
          <p:nvPr/>
        </p:nvSpPr>
        <p:spPr bwMode="auto">
          <a:xfrm>
            <a:off x="3644482" y="3595813"/>
            <a:ext cx="532000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latin typeface="Calibri" panose="020F0502020204030204" pitchFamily="34" charset="0"/>
              </a:rPr>
              <a:t>A</a:t>
            </a:r>
            <a:r>
              <a:rPr lang="en-US" altLang="fr-FR" sz="2000" b="0" dirty="0" smtClean="0">
                <a:latin typeface="Calibri" panose="020F0502020204030204" pitchFamily="34" charset="0"/>
              </a:rPr>
              <a:t> := 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smtClean="0">
                <a:latin typeface="Calibri" panose="020F0502020204030204" pitchFamily="34" charset="0"/>
              </a:rPr>
              <a:t> </a:t>
            </a:r>
            <a:r>
              <a:rPr lang="en-US" altLang="fr-FR" sz="2000" b="0" dirty="0">
                <a:latin typeface="Calibri" panose="020F0502020204030204" pitchFamily="34" charset="0"/>
              </a:rPr>
              <a:t>} := { </a:t>
            </a:r>
            <a:r>
              <a:rPr lang="en-US" altLang="fr-FR" sz="2000" b="0" dirty="0" smtClean="0">
                <a:latin typeface="Calibri" panose="020F0502020204030204" pitchFamily="34" charset="0"/>
              </a:rPr>
              <a:t>R</a:t>
            </a:r>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R</a:t>
            </a:r>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a:t>
            </a:r>
            <a:r>
              <a:rPr lang="en-US" altLang="fr-FR" sz="2000" b="0" dirty="0" err="1" smtClean="0">
                <a:latin typeface="Calibri" panose="020F0502020204030204" pitchFamily="34" charset="0"/>
              </a:rPr>
              <a:t>R</a:t>
            </a:r>
            <a:r>
              <a:rPr lang="en-US" altLang="fr-FR" sz="2000" b="0" dirty="0" err="1">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baseline="-25000" dirty="0" smtClean="0">
                <a:latin typeface="Calibri" panose="020F0502020204030204" pitchFamily="34" charset="0"/>
              </a:rPr>
              <a:t> </a:t>
            </a:r>
            <a:r>
              <a:rPr lang="en-US" altLang="fr-FR" sz="2000" b="0" dirty="0" smtClean="0">
                <a:latin typeface="Calibri" panose="020F0502020204030204" pitchFamily="34" charset="0"/>
              </a:rPr>
              <a:t>}</a:t>
            </a:r>
            <a:endParaRPr lang="en-US" altLang="fr-FR" sz="2000" b="0" dirty="0">
              <a:latin typeface="Calibri" panose="020F0502020204030204" pitchFamily="34" charset="0"/>
            </a:endParaRPr>
          </a:p>
        </p:txBody>
      </p:sp>
      <p:sp>
        <p:nvSpPr>
          <p:cNvPr id="19" name="Rectangle 18"/>
          <p:cNvSpPr>
            <a:spLocks noChangeArrowheads="1"/>
          </p:cNvSpPr>
          <p:nvPr/>
        </p:nvSpPr>
        <p:spPr bwMode="auto">
          <a:xfrm>
            <a:off x="3644482" y="4198456"/>
            <a:ext cx="49685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(A) </a:t>
            </a:r>
            <a:r>
              <a:rPr lang="en-US" altLang="fr-FR" sz="2000" b="0" dirty="0">
                <a:latin typeface="Calibri" panose="020F0502020204030204" pitchFamily="34" charset="0"/>
              </a:rPr>
              <a:t>:= </a:t>
            </a:r>
            <a:r>
              <a:rPr lang="en-US" altLang="fr-FR" sz="2000" b="0" dirty="0" smtClean="0">
                <a:latin typeface="Calibri" panose="020F0502020204030204" pitchFamily="34" charset="0"/>
              </a:rPr>
              <a:t>{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err="1">
                <a:latin typeface="Calibri" panose="020F0502020204030204" pitchFamily="34" charset="0"/>
              </a:rPr>
              <a:t>val</a:t>
            </a:r>
            <a:r>
              <a:rPr lang="en-US" altLang="fr-FR" sz="2000" b="0" dirty="0">
                <a:latin typeface="Calibri" panose="020F0502020204030204" pitchFamily="34" charset="0"/>
              </a:rPr>
              <a:t>(R</a:t>
            </a:r>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a:t>
            </a:r>
            <a:r>
              <a:rPr lang="en-US" altLang="fr-FR" sz="2000" b="0" dirty="0" err="1">
                <a:latin typeface="Calibri" panose="020F0502020204030204" pitchFamily="34" charset="0"/>
              </a:rPr>
              <a:t>val</a:t>
            </a:r>
            <a:r>
              <a:rPr lang="en-US" altLang="fr-FR" sz="2000" b="0" dirty="0">
                <a:latin typeface="Calibri" panose="020F0502020204030204" pitchFamily="34" charset="0"/>
              </a:rPr>
              <a:t>(</a:t>
            </a:r>
            <a:r>
              <a:rPr lang="en-US" altLang="fr-FR" sz="2000" b="0" dirty="0" err="1">
                <a:latin typeface="Calibri" panose="020F0502020204030204" pitchFamily="34" charset="0"/>
              </a:rPr>
              <a:t>R</a:t>
            </a:r>
            <a:r>
              <a:rPr lang="en-US" altLang="fr-FR" sz="2000" b="0" dirty="0" err="1">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smtClean="0">
                <a:latin typeface="Calibri" panose="020F0502020204030204" pitchFamily="34" charset="0"/>
              </a:rPr>
              <a:t>)</a:t>
            </a:r>
            <a:r>
              <a:rPr lang="en-US" altLang="fr-FR" sz="2000" b="0" baseline="-25000" dirty="0" smtClean="0">
                <a:latin typeface="Calibri" panose="020F0502020204030204" pitchFamily="34" charset="0"/>
              </a:rPr>
              <a:t> </a:t>
            </a:r>
            <a:r>
              <a:rPr lang="en-US" altLang="fr-FR" sz="2000" b="0" dirty="0" smtClean="0">
                <a:latin typeface="Calibri" panose="020F0502020204030204" pitchFamily="34" charset="0"/>
              </a:rPr>
              <a:t>}</a:t>
            </a:r>
            <a:endParaRPr lang="en-US" altLang="fr-FR" sz="2000" b="0" dirty="0">
              <a:latin typeface="Calibri" panose="020F0502020204030204" pitchFamily="34" charset="0"/>
            </a:endParaRPr>
          </a:p>
        </p:txBody>
      </p:sp>
      <p:sp>
        <p:nvSpPr>
          <p:cNvPr id="20" name="Rectangle 19"/>
          <p:cNvSpPr>
            <a:spLocks noChangeArrowheads="1"/>
          </p:cNvSpPr>
          <p:nvPr/>
        </p:nvSpPr>
        <p:spPr bwMode="auto">
          <a:xfrm>
            <a:off x="3622833" y="4801098"/>
            <a:ext cx="49239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latin typeface="Calibri" panose="020F0502020204030204" pitchFamily="34" charset="0"/>
              </a:rPr>
              <a:t>ᴧ </a:t>
            </a:r>
            <a:r>
              <a:rPr lang="en-US" altLang="fr-FR" sz="2000" b="0" dirty="0" err="1">
                <a:latin typeface="Calibri" panose="020F0502020204030204" pitchFamily="34" charset="0"/>
              </a:rPr>
              <a:t>val</a:t>
            </a:r>
            <a:r>
              <a:rPr lang="en-US" altLang="fr-FR" sz="2000" b="0" dirty="0">
                <a:latin typeface="Calibri" panose="020F0502020204030204" pitchFamily="34" charset="0"/>
              </a:rPr>
              <a:t>(A</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a:t>
            </a:r>
            <a:r>
              <a:rPr lang="en-US" altLang="fr-FR" sz="2000" b="0" dirty="0">
                <a:latin typeface="Calibri" panose="020F0502020204030204" pitchFamily="34" charset="0"/>
              </a:rPr>
              <a:t> ᴧ</a:t>
            </a:r>
            <a:r>
              <a:rPr lang="en-US" altLang="fr-FR" sz="2000" b="0" dirty="0" smtClean="0">
                <a:latin typeface="Calibri" panose="020F0502020204030204" pitchFamily="34" charset="0"/>
              </a:rPr>
              <a:t> </a:t>
            </a:r>
            <a:r>
              <a:rPr lang="en-US" altLang="fr-FR" sz="2000" b="0" dirty="0" err="1">
                <a:latin typeface="Calibri" panose="020F0502020204030204" pitchFamily="34" charset="0"/>
              </a:rPr>
              <a:t>val</a:t>
            </a:r>
            <a:r>
              <a:rPr lang="en-US" altLang="fr-FR" sz="2000" b="0" dirty="0">
                <a:latin typeface="Calibri" panose="020F0502020204030204" pitchFamily="34" charset="0"/>
              </a:rPr>
              <a:t>(R</a:t>
            </a:r>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r>
              <a:rPr lang="en-US" altLang="fr-FR" sz="2000" b="0" dirty="0">
                <a:latin typeface="Calibri" panose="020F0502020204030204" pitchFamily="34" charset="0"/>
              </a:rPr>
              <a:t> ᴧ</a:t>
            </a:r>
            <a:r>
              <a:rPr lang="en-US" altLang="fr-FR" sz="2000" b="0" dirty="0" smtClean="0">
                <a:latin typeface="Calibri" panose="020F0502020204030204" pitchFamily="34" charset="0"/>
              </a:rPr>
              <a:t> </a:t>
            </a:r>
            <a:r>
              <a:rPr lang="en-US" altLang="fr-FR" sz="2000" b="0" dirty="0" err="1">
                <a:latin typeface="Calibri" panose="020F0502020204030204" pitchFamily="34" charset="0"/>
              </a:rPr>
              <a:t>val</a:t>
            </a:r>
            <a:r>
              <a:rPr lang="en-US" altLang="fr-FR" sz="2000" b="0" dirty="0">
                <a:latin typeface="Calibri" panose="020F0502020204030204" pitchFamily="34" charset="0"/>
              </a:rPr>
              <a:t>(</a:t>
            </a:r>
            <a:r>
              <a:rPr lang="en-US" altLang="fr-FR" sz="2000" b="0" dirty="0" err="1">
                <a:latin typeface="Calibri" panose="020F0502020204030204" pitchFamily="34" charset="0"/>
              </a:rPr>
              <a:t>R</a:t>
            </a:r>
            <a:r>
              <a:rPr lang="en-US" altLang="fr-FR" sz="2000" b="0" dirty="0" err="1">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endParaRPr lang="en-US" altLang="fr-FR" sz="2000" b="0" dirty="0">
              <a:latin typeface="Calibri" panose="020F0502020204030204" pitchFamily="34" charset="0"/>
            </a:endParaRPr>
          </a:p>
        </p:txBody>
      </p:sp>
    </p:spTree>
    <p:extLst>
      <p:ext uri="{BB962C8B-B14F-4D97-AF65-F5344CB8AC3E}">
        <p14:creationId xmlns:p14="http://schemas.microsoft.com/office/powerpoint/2010/main" val="281926498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sets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395288" y="1268414"/>
                <a:ext cx="8353425" cy="4752874"/>
              </a:xfrm>
            </p:spPr>
            <p:txBody>
              <a:bodyPr/>
              <a:lstStyle/>
              <a:p>
                <a:r>
                  <a:rPr lang="en-US" b="0" dirty="0" smtClean="0"/>
                  <a:t>If f is a function defined on domain</a:t>
                </a:r>
                <a14:m>
                  <m:oMath xmlns:m="http://schemas.openxmlformats.org/officeDocument/2006/math">
                    <m:r>
                      <a:rPr lang="fr-FR" b="0" i="0" smtClean="0">
                        <a:latin typeface="Cambria Math" panose="02040503050406030204" pitchFamily="18" charset="0"/>
                        <a:ea typeface="Cambria Math" panose="02040503050406030204" pitchFamily="18" charset="0"/>
                      </a:rPr>
                      <m:t> </m:t>
                    </m:r>
                    <m:r>
                      <a:rPr lang="en-US" b="0" i="1">
                        <a:latin typeface="Cambria Math" panose="02040503050406030204" pitchFamily="18" charset="0"/>
                        <a:ea typeface="Cambria Math" panose="02040503050406030204" pitchFamily="18" charset="0"/>
                      </a:rPr>
                      <m:t>𝔸</m:t>
                    </m:r>
                    <m:r>
                      <m:rPr>
                        <m:nor/>
                      </m:rPr>
                      <a:rPr lang="fr-FR" b="0" i="0" baseline="-25000" smtClean="0">
                        <a:latin typeface="Cambria Math" panose="02040503050406030204" pitchFamily="18" charset="0"/>
                        <a:ea typeface="Cambria Math" panose="02040503050406030204" pitchFamily="18" charset="0"/>
                      </a:rPr>
                      <m:t>1</m:t>
                    </m:r>
                    <m:r>
                      <a:rPr lang="en-US" b="0" i="1" baseline="-25000" dirty="0">
                        <a:latin typeface="Cambria Math" panose="02040503050406030204" pitchFamily="18" charset="0"/>
                      </a:rPr>
                      <m:t> </m:t>
                    </m:r>
                    <m:r>
                      <a:rPr lang="fr-FR" b="0" i="1" dirty="0" smtClean="0">
                        <a:latin typeface="Cambria Math" panose="02040503050406030204" pitchFamily="18" charset="0"/>
                        <a:sym typeface="Symbol" panose="05050102010706020507" pitchFamily="18" charset="2"/>
                      </a:rPr>
                      <m:t> </m:t>
                    </m:r>
                    <m:r>
                      <a:rPr lang="en-US" b="0" i="1">
                        <a:latin typeface="Cambria Math" panose="02040503050406030204" pitchFamily="18" charset="0"/>
                        <a:ea typeface="Cambria Math" panose="02040503050406030204" pitchFamily="18" charset="0"/>
                      </a:rPr>
                      <m:t>𝔸</m:t>
                    </m:r>
                    <m:r>
                      <a:rPr lang="fr-FR" b="0" i="0" baseline="-25000" dirty="0" smtClean="0">
                        <a:latin typeface="Cambria Math" panose="02040503050406030204" pitchFamily="18" charset="0"/>
                      </a:rPr>
                      <m:t>2 </m:t>
                    </m:r>
                    <m:r>
                      <a:rPr lang="fr-FR" b="0" i="1" dirty="0" smtClean="0">
                        <a:latin typeface="Cambria Math" panose="02040503050406030204" pitchFamily="18" charset="0"/>
                        <a:sym typeface="Symbol" panose="05050102010706020507" pitchFamily="18" charset="2"/>
                      </a:rPr>
                      <m:t> </m:t>
                    </m:r>
                    <m:r>
                      <a:rPr lang="en-US" b="0" i="1">
                        <a:latin typeface="Cambria Math" panose="02040503050406030204" pitchFamily="18" charset="0"/>
                        <a:ea typeface="Cambria Math" panose="02040503050406030204" pitchFamily="18" charset="0"/>
                      </a:rPr>
                      <m:t>𝔸</m:t>
                    </m:r>
                    <m:r>
                      <m:rPr>
                        <m:sty m:val="p"/>
                      </m:rPr>
                      <a:rPr lang="fr-FR" b="0" i="0" baseline="-25000" smtClean="0">
                        <a:latin typeface="Cambria Math" panose="02040503050406030204" pitchFamily="18" charset="0"/>
                        <a:ea typeface="Cambria Math" panose="02040503050406030204" pitchFamily="18" charset="0"/>
                      </a:rPr>
                      <m:t>n</m:t>
                    </m:r>
                    <m:r>
                      <a:rPr lang="fr-FR" b="0" i="0" baseline="-25000" dirty="0" smtClean="0">
                        <a:latin typeface="Cambria Math" panose="02040503050406030204" pitchFamily="18" charset="0"/>
                      </a:rPr>
                      <m:t> </m:t>
                    </m:r>
                  </m:oMath>
                </a14:m>
                <a:r>
                  <a:rPr lang="en-US" b="0" dirty="0" smtClean="0"/>
                  <a:t>, if A</a:t>
                </a:r>
                <a:r>
                  <a:rPr lang="en-US" b="0" baseline="-25000" dirty="0" smtClean="0"/>
                  <a:t>i</a:t>
                </a:r>
                <a:r>
                  <a:rPr lang="en-US" b="0" dirty="0" smtClean="0"/>
                  <a:t> is a set of elements of </a:t>
                </a:r>
                <a14:m>
                  <m:oMath xmlns:m="http://schemas.openxmlformats.org/officeDocument/2006/math">
                    <m:r>
                      <a:rPr lang="en-US" b="0" i="1">
                        <a:latin typeface="Cambria Math" panose="02040503050406030204" pitchFamily="18" charset="0"/>
                        <a:ea typeface="Cambria Math" panose="02040503050406030204" pitchFamily="18" charset="0"/>
                      </a:rPr>
                      <m:t>𝔸</m:t>
                    </m:r>
                    <m:r>
                      <m:rPr>
                        <m:nor/>
                      </m:rPr>
                      <a:rPr lang="en-US" b="0" baseline="-25000" dirty="0"/>
                      <m:t>i</m:t>
                    </m:r>
                    <m:r>
                      <m:rPr>
                        <m:nor/>
                      </m:rPr>
                      <a:rPr lang="fr-FR" b="0" i="0" baseline="-25000" dirty="0" smtClean="0"/>
                      <m:t> </m:t>
                    </m:r>
                  </m:oMath>
                </a14:m>
                <a:r>
                  <a:rPr lang="en-US" b="0" dirty="0" smtClean="0"/>
                  <a:t>then</a:t>
                </a:r>
              </a:p>
              <a:p>
                <a:endParaRPr lang="en-US" b="0" dirty="0"/>
              </a:p>
              <a:p>
                <a:r>
                  <a:rPr lang="en-US" b="0" dirty="0" smtClean="0"/>
                  <a:t>Example</a:t>
                </a:r>
              </a:p>
              <a:p>
                <a:endParaRPr lang="en-US" b="0" dirty="0"/>
              </a:p>
              <a:p>
                <a:endParaRPr lang="en-US" b="0" dirty="0" smtClean="0"/>
              </a:p>
              <a:p>
                <a:r>
                  <a:rPr lang="en-US" b="0" dirty="0"/>
                  <a:t>If </a:t>
                </a:r>
                <a:r>
                  <a:rPr lang="en-US" b="0" dirty="0" smtClean="0"/>
                  <a:t>some of the arguments of f have scalar values </a:t>
                </a:r>
                <a:r>
                  <a:rPr lang="en-US" b="0" dirty="0" err="1" smtClean="0"/>
                  <a:t>a</a:t>
                </a:r>
                <a:r>
                  <a:rPr lang="en-US" b="0" baseline="-25000" dirty="0" err="1" smtClean="0"/>
                  <a:t>i</a:t>
                </a:r>
                <a:r>
                  <a:rPr lang="en-US" b="0" dirty="0" smtClean="0"/>
                  <a:t> instead of set values A</a:t>
                </a:r>
                <a:r>
                  <a:rPr lang="en-US" b="0" baseline="-25000" dirty="0" smtClean="0"/>
                  <a:t>i</a:t>
                </a:r>
                <a:r>
                  <a:rPr lang="en-US" b="0" dirty="0" smtClean="0"/>
                  <a:t>, then</a:t>
                </a:r>
                <a:endParaRPr lang="en-US" b="0" dirty="0"/>
              </a:p>
              <a:p>
                <a:endParaRPr lang="en-US" b="0" dirty="0" smtClean="0"/>
              </a:p>
              <a:p>
                <a:pPr marL="0" indent="0">
                  <a:buNone/>
                </a:pPr>
                <a:r>
                  <a:rPr lang="en-US" b="0" dirty="0" smtClean="0"/>
                  <a:t>    where the scalar values are replaced by sets of single values </a:t>
                </a:r>
              </a:p>
              <a:p>
                <a:r>
                  <a:rPr lang="en-US" b="0" dirty="0"/>
                  <a:t> </a:t>
                </a:r>
                <a:r>
                  <a:rPr lang="en-US" b="0" dirty="0" smtClean="0"/>
                  <a:t>Example</a:t>
                </a:r>
                <a:endParaRPr lang="en-US" b="0" dirty="0"/>
              </a:p>
              <a:p>
                <a:endParaRPr lang="en-US" b="0" dirty="0" smtClean="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395288" y="1268414"/>
                <a:ext cx="8353425" cy="4752874"/>
              </a:xfrm>
              <a:blipFill rotWithShape="0">
                <a:blip r:embed="rId3"/>
                <a:stretch>
                  <a:fillRect l="-949" t="-1282"/>
                </a:stretch>
              </a:blipFill>
            </p:spPr>
            <p:txBody>
              <a:bodyPr/>
              <a:lstStyle/>
              <a:p>
                <a:r>
                  <a:rPr lang="fr-FR">
                    <a:noFill/>
                  </a:rPr>
                  <a:t> </a:t>
                </a:r>
              </a:p>
            </p:txBody>
          </p:sp>
        </mc:Fallback>
      </mc:AlternateContent>
      <p:sp>
        <p:nvSpPr>
          <p:cNvPr id="5" name="Rectangle 4"/>
          <p:cNvSpPr/>
          <p:nvPr/>
        </p:nvSpPr>
        <p:spPr>
          <a:xfrm>
            <a:off x="827584" y="1663242"/>
            <a:ext cx="5428281" cy="369332"/>
          </a:xfrm>
          <a:prstGeom prst="rect">
            <a:avLst/>
          </a:prstGeom>
        </p:spPr>
        <p:txBody>
          <a:bodyPr wrap="none">
            <a:spAutoFit/>
          </a:bodyPr>
          <a:lstStyle/>
          <a:p>
            <a:r>
              <a:rPr lang="en-US" dirty="0" smtClean="0"/>
              <a:t>f (A</a:t>
            </a:r>
            <a:r>
              <a:rPr lang="en-US" sz="1600" baseline="-25000" dirty="0" smtClean="0">
                <a:latin typeface="+mn-lt"/>
              </a:rPr>
              <a:t>1</a:t>
            </a:r>
            <a:r>
              <a:rPr lang="en-US" dirty="0"/>
              <a:t>, </a:t>
            </a:r>
            <a:r>
              <a:rPr lang="en-US" dirty="0" smtClean="0"/>
              <a:t>A</a:t>
            </a:r>
            <a:r>
              <a:rPr lang="en-US" sz="1600" baseline="-25000" dirty="0"/>
              <a:t>2</a:t>
            </a:r>
            <a:r>
              <a:rPr lang="en-US" dirty="0" smtClean="0"/>
              <a:t>, </a:t>
            </a:r>
            <a:r>
              <a:rPr lang="en-US" dirty="0"/>
              <a:t>…, </a:t>
            </a:r>
            <a:r>
              <a:rPr lang="en-US" dirty="0" smtClean="0"/>
              <a:t>A</a:t>
            </a:r>
            <a:r>
              <a:rPr lang="en-US" sz="1600" baseline="-25000" dirty="0" smtClean="0">
                <a:latin typeface="+mn-lt"/>
              </a:rPr>
              <a:t>n</a:t>
            </a:r>
            <a:r>
              <a:rPr lang="en-US" dirty="0" smtClean="0"/>
              <a:t>) </a:t>
            </a:r>
            <a:r>
              <a:rPr lang="en-US" dirty="0"/>
              <a:t>:= { f </a:t>
            </a:r>
            <a:r>
              <a:rPr lang="en-US" dirty="0" smtClean="0"/>
              <a:t>(a</a:t>
            </a:r>
            <a:r>
              <a:rPr lang="en-US" sz="1600" baseline="-25000" dirty="0" smtClean="0"/>
              <a:t>1j</a:t>
            </a:r>
            <a:r>
              <a:rPr lang="en-US" dirty="0" smtClean="0"/>
              <a:t>, a</a:t>
            </a:r>
            <a:r>
              <a:rPr lang="en-US" sz="1600" baseline="-25000" dirty="0" smtClean="0"/>
              <a:t>2j</a:t>
            </a:r>
            <a:r>
              <a:rPr lang="en-US" dirty="0"/>
              <a:t>, …, </a:t>
            </a:r>
            <a:r>
              <a:rPr lang="en-US" dirty="0" err="1" smtClean="0"/>
              <a:t>a</a:t>
            </a:r>
            <a:r>
              <a:rPr lang="en-US" baseline="-25000" dirty="0" err="1" smtClean="0"/>
              <a:t>ij</a:t>
            </a:r>
            <a:r>
              <a:rPr lang="en-US" dirty="0" smtClean="0"/>
              <a:t>, …, </a:t>
            </a:r>
            <a:r>
              <a:rPr lang="en-US" dirty="0" err="1" smtClean="0"/>
              <a:t>a</a:t>
            </a:r>
            <a:r>
              <a:rPr lang="en-US" sz="1600" baseline="-25000" dirty="0" err="1" smtClean="0"/>
              <a:t>nj</a:t>
            </a:r>
            <a:r>
              <a:rPr lang="en-US" dirty="0" smtClean="0"/>
              <a:t>), </a:t>
            </a:r>
            <a:r>
              <a:rPr lang="en-US" dirty="0" err="1"/>
              <a:t>a</a:t>
            </a:r>
            <a:r>
              <a:rPr lang="en-US" baseline="-25000" dirty="0" err="1" smtClean="0"/>
              <a:t>ij</a:t>
            </a:r>
            <a:r>
              <a:rPr lang="en-US" dirty="0" smtClean="0"/>
              <a:t> </a:t>
            </a:r>
            <a:r>
              <a:rPr lang="en-US" dirty="0" smtClean="0">
                <a:sym typeface="Symbol" panose="05050102010706020507" pitchFamily="18" charset="2"/>
              </a:rPr>
              <a:t> A</a:t>
            </a:r>
            <a:r>
              <a:rPr lang="en-US" baseline="-25000" dirty="0" smtClean="0">
                <a:sym typeface="Symbol" panose="05050102010706020507" pitchFamily="18" charset="2"/>
              </a:rPr>
              <a:t>i</a:t>
            </a:r>
            <a:r>
              <a:rPr lang="en-US" dirty="0" smtClean="0"/>
              <a:t> </a:t>
            </a:r>
            <a:r>
              <a:rPr lang="en-US" dirty="0"/>
              <a:t>}</a:t>
            </a:r>
          </a:p>
        </p:txBody>
      </p:sp>
      <p:sp>
        <p:nvSpPr>
          <p:cNvPr id="6" name="Rectangle 5"/>
          <p:cNvSpPr/>
          <p:nvPr/>
        </p:nvSpPr>
        <p:spPr>
          <a:xfrm>
            <a:off x="827584" y="2638989"/>
            <a:ext cx="7993137" cy="646331"/>
          </a:xfrm>
          <a:prstGeom prst="rect">
            <a:avLst/>
          </a:prstGeom>
        </p:spPr>
        <p:txBody>
          <a:bodyPr wrap="square">
            <a:spAutoFit/>
          </a:bodyPr>
          <a:lstStyle/>
          <a:p>
            <a:r>
              <a:rPr lang="en-US" dirty="0">
                <a:latin typeface="Calibri" panose="020F0502020204030204" pitchFamily="34" charset="0"/>
                <a:cs typeface="Calibri" panose="020F0502020204030204" pitchFamily="34" charset="0"/>
              </a:rPr>
              <a:t>R</a:t>
            </a:r>
            <a:r>
              <a:rPr lang="en-US" dirty="0" smtClean="0">
                <a:latin typeface="Calibri" panose="020F0502020204030204" pitchFamily="34" charset="0"/>
                <a:cs typeface="Calibri" panose="020F0502020204030204" pitchFamily="34" charset="0"/>
              </a:rPr>
              <a:t> </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n-US" altLang="fr-FR" dirty="0" smtClean="0">
                <a:latin typeface="Calibri" panose="020F0502020204030204" pitchFamily="34" charset="0"/>
                <a:cs typeface="Calibri" panose="020F0502020204030204" pitchFamily="34" charset="0"/>
                <a:sym typeface="Symbol" panose="05050102010706020507" pitchFamily="18" charset="2"/>
              </a:rPr>
              <a:t>f({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smtClean="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p</a:t>
            </a:r>
            <a:r>
              <a:rPr lang="en-US" dirty="0" smtClean="0">
                <a:latin typeface="Calibri" panose="020F0502020204030204" pitchFamily="34" charset="0"/>
                <a:cs typeface="Calibri" panose="020F0502020204030204" pitchFamily="34" charset="0"/>
                <a:sym typeface="Symbol" panose="05050102010706020507" pitchFamily="18" charset="2"/>
              </a:rPr>
              <a:t> }</a:t>
            </a:r>
            <a:r>
              <a:rPr lang="fr-FR" dirty="0" smtClean="0">
                <a:latin typeface="Calibri" panose="020F0502020204030204" pitchFamily="34" charset="0"/>
                <a:cs typeface="Calibri" panose="020F0502020204030204" pitchFamily="34" charset="0"/>
                <a:sym typeface="Symbol" panose="05050102010706020507" pitchFamily="18" charset="2"/>
              </a:rPr>
              <a:t>, </a:t>
            </a:r>
            <a:r>
              <a:rPr lang="en-US" altLang="fr-FR" dirty="0" smtClean="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P</a:t>
            </a:r>
            <a:r>
              <a:rPr lang="en-US" baseline="-25000" dirty="0" smtClean="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 </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l-GR" dirty="0">
                <a:latin typeface="Calibri" panose="020F0502020204030204" pitchFamily="34" charset="0"/>
                <a:cs typeface="Calibri" panose="020F0502020204030204" pitchFamily="34" charset="0"/>
              </a:rPr>
              <a:t>ϕ</a:t>
            </a:r>
            <a:r>
              <a:rPr lang="en-US" baseline="-25000" dirty="0">
                <a:latin typeface="Calibri" panose="020F0502020204030204" pitchFamily="34" charset="0"/>
                <a:cs typeface="Calibri" panose="020F0502020204030204" pitchFamily="34" charset="0"/>
                <a:sym typeface="Symbol" panose="05050102010706020507" pitchFamily="18" charset="2"/>
              </a:rPr>
              <a:t>p</a:t>
            </a:r>
            <a:r>
              <a:rPr lang="en-US" dirty="0">
                <a:latin typeface="Calibri" panose="020F0502020204030204" pitchFamily="34" charset="0"/>
                <a:cs typeface="Calibri" panose="020F0502020204030204" pitchFamily="34" charset="0"/>
                <a:sym typeface="Symbol" panose="05050102010706020507" pitchFamily="18" charset="2"/>
              </a:rPr>
              <a:t> }</a:t>
            </a:r>
            <a:r>
              <a:rPr lang="fr-FR" dirty="0">
                <a:latin typeface="Calibri" panose="020F0502020204030204" pitchFamily="34" charset="0"/>
                <a:cs typeface="Calibri" panose="020F0502020204030204" pitchFamily="34" charset="0"/>
                <a:sym typeface="Symbol" panose="05050102010706020507" pitchFamily="18" charset="2"/>
              </a:rPr>
              <a:t></a:t>
            </a:r>
            <a:r>
              <a:rPr lang="en-US" altLang="fr-FR" dirty="0">
                <a:latin typeface="Calibri" panose="020F0502020204030204" pitchFamily="34" charset="0"/>
                <a:cs typeface="Calibri" panose="020F0502020204030204" pitchFamily="34" charset="0"/>
                <a:sym typeface="Symbol" panose="05050102010706020507" pitchFamily="18" charset="2"/>
              </a:rPr>
              <a:t>{ </a:t>
            </a:r>
            <a:r>
              <a:rPr lang="en-US" dirty="0">
                <a:latin typeface="Calibri" panose="020F0502020204030204" pitchFamily="34" charset="0"/>
                <a:cs typeface="Calibri" panose="020F0502020204030204" pitchFamily="34" charset="0"/>
                <a:sym typeface="Symbol" panose="05050102010706020507" pitchFamily="18" charset="2"/>
              </a:rPr>
              <a:t>P</a:t>
            </a:r>
            <a:r>
              <a:rPr lang="en-US" baseline="-25000" dirty="0">
                <a:latin typeface="Calibri" panose="020F0502020204030204" pitchFamily="34" charset="0"/>
                <a:cs typeface="Calibri" panose="020F0502020204030204" pitchFamily="34" charset="0"/>
                <a:sym typeface="Symbol" panose="05050102010706020507" pitchFamily="18" charset="2"/>
              </a:rPr>
              <a:t>1</a:t>
            </a:r>
            <a:r>
              <a:rPr lang="en-US" dirty="0">
                <a:latin typeface="Calibri" panose="020F0502020204030204" pitchFamily="34" charset="0"/>
                <a:cs typeface="Calibri" panose="020F0502020204030204" pitchFamily="34" charset="0"/>
                <a:sym typeface="Symbol" panose="05050102010706020507" pitchFamily="18" charset="2"/>
              </a:rPr>
              <a:t>, P</a:t>
            </a:r>
            <a:r>
              <a:rPr lang="en-US" baseline="-25000" dirty="0">
                <a:latin typeface="Calibri" panose="020F0502020204030204" pitchFamily="34" charset="0"/>
                <a:cs typeface="Calibri" panose="020F0502020204030204" pitchFamily="34" charset="0"/>
                <a:sym typeface="Symbol" panose="05050102010706020507" pitchFamily="18" charset="2"/>
              </a:rPr>
              <a:t>2</a:t>
            </a:r>
            <a:r>
              <a:rPr lang="en-US" dirty="0">
                <a:latin typeface="Calibri" panose="020F0502020204030204" pitchFamily="34" charset="0"/>
                <a:cs typeface="Calibri" panose="020F0502020204030204" pitchFamily="34" charset="0"/>
                <a:sym typeface="Symbol" panose="05050102010706020507" pitchFamily="18" charset="2"/>
              </a:rPr>
              <a:t>, …, </a:t>
            </a:r>
            <a:r>
              <a:rPr lang="en-US" dirty="0" err="1">
                <a:latin typeface="Calibri" panose="020F0502020204030204" pitchFamily="34" charset="0"/>
                <a:cs typeface="Calibri" panose="020F0502020204030204" pitchFamily="34" charset="0"/>
                <a:sym typeface="Symbol" panose="05050102010706020507" pitchFamily="18" charset="2"/>
              </a:rPr>
              <a:t>P</a:t>
            </a:r>
            <a:r>
              <a:rPr lang="en-US" baseline="-25000" dirty="0" err="1">
                <a:latin typeface="Calibri" panose="020F0502020204030204" pitchFamily="34" charset="0"/>
                <a:cs typeface="Calibri" panose="020F0502020204030204" pitchFamily="34" charset="0"/>
                <a:sym typeface="Symbol" panose="05050102010706020507" pitchFamily="18" charset="2"/>
              </a:rPr>
              <a:t>n</a:t>
            </a:r>
            <a:r>
              <a:rPr lang="en-US" dirty="0">
                <a:latin typeface="Calibri" panose="020F0502020204030204" pitchFamily="34" charset="0"/>
                <a:cs typeface="Calibri" panose="020F0502020204030204" pitchFamily="34" charset="0"/>
                <a:sym typeface="Symbol" panose="05050102010706020507" pitchFamily="18" charset="2"/>
              </a:rPr>
              <a:t> } </a:t>
            </a:r>
            <a:endParaRPr lang="en-US" dirty="0" smtClean="0">
              <a:latin typeface="Calibri" panose="020F0502020204030204" pitchFamily="34" charset="0"/>
              <a:cs typeface="Calibri" panose="020F0502020204030204" pitchFamily="34" charset="0"/>
              <a:sym typeface="Symbol" panose="05050102010706020507" pitchFamily="18" charset="2"/>
            </a:endParaRPr>
          </a:p>
          <a:p>
            <a:r>
              <a:rPr lang="en-US" dirty="0">
                <a:latin typeface="Calibri" panose="020F0502020204030204" pitchFamily="34" charset="0"/>
                <a:cs typeface="Calibri" panose="020F0502020204030204" pitchFamily="34" charset="0"/>
                <a:sym typeface="Symbol" panose="05050102010706020507" pitchFamily="18" charset="2"/>
              </a:rPr>
              <a:t> </a:t>
            </a:r>
            <a:r>
              <a:rPr lang="en-US" dirty="0" smtClean="0">
                <a:latin typeface="Calibri" panose="020F0502020204030204" pitchFamily="34" charset="0"/>
                <a:cs typeface="Calibri" panose="020F0502020204030204" pitchFamily="34" charset="0"/>
                <a:sym typeface="Symbol" panose="05050102010706020507" pitchFamily="18" charset="2"/>
              </a:rPr>
              <a:t>                                                                   := { </a:t>
            </a:r>
            <a:r>
              <a:rPr lang="el-GR" dirty="0" smtClean="0">
                <a:latin typeface="Calibri" panose="020F0502020204030204" pitchFamily="34" charset="0"/>
                <a:cs typeface="Calibri" panose="020F0502020204030204" pitchFamily="34" charset="0"/>
              </a:rPr>
              <a:t>ϕ</a:t>
            </a:r>
            <a:r>
              <a:rPr lang="en-US" baseline="-25000" dirty="0" smtClean="0">
                <a:latin typeface="Calibri" panose="020F0502020204030204" pitchFamily="34" charset="0"/>
                <a:cs typeface="Calibri" panose="020F0502020204030204" pitchFamily="34" charset="0"/>
                <a:sym typeface="Symbol" panose="05050102010706020507" pitchFamily="18" charset="2"/>
              </a:rPr>
              <a:t>i</a:t>
            </a:r>
            <a:r>
              <a:rPr lang="fr-FR" dirty="0" smtClean="0">
                <a:latin typeface="Calibri" panose="020F0502020204030204" pitchFamily="34" charset="0"/>
                <a:cs typeface="Calibri" panose="020F0502020204030204" pitchFamily="34" charset="0"/>
                <a:sym typeface="Symbol" panose="05050102010706020507" pitchFamily="18" charset="2"/>
              </a:rPr>
              <a:t></a:t>
            </a:r>
            <a:r>
              <a:rPr lang="en-US" dirty="0" err="1" smtClean="0">
                <a:latin typeface="Calibri" panose="020F0502020204030204" pitchFamily="34" charset="0"/>
                <a:cs typeface="Calibri" panose="020F0502020204030204" pitchFamily="34" charset="0"/>
                <a:sym typeface="Symbol" panose="05050102010706020507" pitchFamily="18" charset="2"/>
              </a:rPr>
              <a:t>P</a:t>
            </a:r>
            <a:r>
              <a:rPr lang="en-US" baseline="-25000" dirty="0" err="1" smtClean="0">
                <a:latin typeface="Calibri" panose="020F0502020204030204" pitchFamily="34" charset="0"/>
                <a:cs typeface="Calibri" panose="020F0502020204030204" pitchFamily="34" charset="0"/>
                <a:sym typeface="Symbol" panose="05050102010706020507" pitchFamily="18" charset="2"/>
              </a:rPr>
              <a:t>j</a:t>
            </a:r>
            <a:r>
              <a:rPr lang="en-US" dirty="0" smtClean="0">
                <a:latin typeface="Calibri" panose="020F0502020204030204" pitchFamily="34" charset="0"/>
                <a:cs typeface="Calibri" panose="020F0502020204030204" pitchFamily="34" charset="0"/>
                <a:sym typeface="Symbol" panose="05050102010706020507" pitchFamily="18" charset="2"/>
              </a:rPr>
              <a:t>, 1  </a:t>
            </a:r>
            <a:r>
              <a:rPr lang="en-US" dirty="0" err="1" smtClean="0">
                <a:latin typeface="Calibri" panose="020F0502020204030204" pitchFamily="34" charset="0"/>
                <a:cs typeface="Calibri" panose="020F0502020204030204" pitchFamily="34" charset="0"/>
                <a:sym typeface="Symbol" panose="05050102010706020507" pitchFamily="18" charset="2"/>
              </a:rPr>
              <a:t>i</a:t>
            </a:r>
            <a:r>
              <a:rPr lang="en-US" dirty="0" smtClean="0">
                <a:latin typeface="Calibri" panose="020F0502020204030204" pitchFamily="34" charset="0"/>
                <a:cs typeface="Calibri" panose="020F0502020204030204" pitchFamily="34" charset="0"/>
                <a:sym typeface="Symbol" panose="05050102010706020507" pitchFamily="18" charset="2"/>
              </a:rPr>
              <a:t>  p, </a:t>
            </a:r>
            <a:r>
              <a:rPr lang="en-US" dirty="0">
                <a:latin typeface="Calibri" panose="020F0502020204030204" pitchFamily="34" charset="0"/>
                <a:cs typeface="Calibri" panose="020F0502020204030204" pitchFamily="34" charset="0"/>
                <a:sym typeface="Symbol" panose="05050102010706020507" pitchFamily="18" charset="2"/>
              </a:rPr>
              <a:t>1  </a:t>
            </a:r>
            <a:r>
              <a:rPr lang="en-US" dirty="0" smtClean="0">
                <a:latin typeface="Calibri" panose="020F0502020204030204" pitchFamily="34" charset="0"/>
                <a:cs typeface="Calibri" panose="020F0502020204030204" pitchFamily="34" charset="0"/>
                <a:sym typeface="Symbol" panose="05050102010706020507" pitchFamily="18" charset="2"/>
              </a:rPr>
              <a:t>j </a:t>
            </a:r>
            <a:r>
              <a:rPr lang="en-US" dirty="0">
                <a:latin typeface="Calibri" panose="020F0502020204030204" pitchFamily="34" charset="0"/>
                <a:cs typeface="Calibri" panose="020F0502020204030204" pitchFamily="34" charset="0"/>
                <a:sym typeface="Symbol" panose="05050102010706020507" pitchFamily="18" charset="2"/>
              </a:rPr>
              <a:t> n</a:t>
            </a:r>
            <a:r>
              <a:rPr lang="en-US" dirty="0" smtClean="0">
                <a:latin typeface="Calibri" panose="020F0502020204030204" pitchFamily="34" charset="0"/>
                <a:cs typeface="Calibri" panose="020F0502020204030204" pitchFamily="34" charset="0"/>
                <a:sym typeface="Symbol" panose="05050102010706020507" pitchFamily="18" charset="2"/>
              </a:rPr>
              <a:t> } </a:t>
            </a:r>
          </a:p>
        </p:txBody>
      </p:sp>
      <p:sp>
        <p:nvSpPr>
          <p:cNvPr id="7" name="Rectangle 6"/>
          <p:cNvSpPr/>
          <p:nvPr/>
        </p:nvSpPr>
        <p:spPr>
          <a:xfrm>
            <a:off x="827584" y="4099306"/>
            <a:ext cx="5330434" cy="369332"/>
          </a:xfrm>
          <a:prstGeom prst="rect">
            <a:avLst/>
          </a:prstGeom>
        </p:spPr>
        <p:txBody>
          <a:bodyPr wrap="none">
            <a:spAutoFit/>
          </a:bodyPr>
          <a:lstStyle/>
          <a:p>
            <a:r>
              <a:rPr lang="en-US" dirty="0" smtClean="0"/>
              <a:t>f (A</a:t>
            </a:r>
            <a:r>
              <a:rPr lang="en-US" sz="1600" baseline="-25000" dirty="0" smtClean="0">
                <a:latin typeface="+mn-lt"/>
              </a:rPr>
              <a:t>1</a:t>
            </a:r>
            <a:r>
              <a:rPr lang="en-US" dirty="0"/>
              <a:t>, a</a:t>
            </a:r>
            <a:r>
              <a:rPr lang="en-US" sz="1600" baseline="-25000" dirty="0" smtClean="0"/>
              <a:t>2</a:t>
            </a:r>
            <a:r>
              <a:rPr lang="en-US" dirty="0" smtClean="0"/>
              <a:t>, </a:t>
            </a:r>
            <a:r>
              <a:rPr lang="en-US" dirty="0"/>
              <a:t>… </a:t>
            </a:r>
            <a:r>
              <a:rPr lang="en-US" dirty="0" err="1" smtClean="0"/>
              <a:t>a</a:t>
            </a:r>
            <a:r>
              <a:rPr lang="en-US" sz="1600" baseline="-25000" dirty="0" err="1" smtClean="0"/>
              <a:t>p</a:t>
            </a:r>
            <a:r>
              <a:rPr lang="en-US" dirty="0" smtClean="0"/>
              <a:t>, … A</a:t>
            </a:r>
            <a:r>
              <a:rPr lang="en-US" sz="1600" baseline="-25000" dirty="0" smtClean="0">
                <a:latin typeface="+mn-lt"/>
              </a:rPr>
              <a:t>n</a:t>
            </a:r>
            <a:r>
              <a:rPr lang="en-US" dirty="0" smtClean="0"/>
              <a:t>) </a:t>
            </a:r>
            <a:r>
              <a:rPr lang="en-US" dirty="0"/>
              <a:t>:= f (A</a:t>
            </a:r>
            <a:r>
              <a:rPr lang="en-US" sz="1600" baseline="-25000" dirty="0"/>
              <a:t>1</a:t>
            </a:r>
            <a:r>
              <a:rPr lang="en-US" dirty="0"/>
              <a:t>, </a:t>
            </a:r>
            <a:r>
              <a:rPr lang="en-US" dirty="0" smtClean="0"/>
              <a:t>{ a</a:t>
            </a:r>
            <a:r>
              <a:rPr lang="en-US" sz="1600" baseline="-25000" dirty="0" smtClean="0"/>
              <a:t>2</a:t>
            </a:r>
            <a:r>
              <a:rPr lang="en-US" sz="1600" dirty="0" smtClean="0"/>
              <a:t> }</a:t>
            </a:r>
            <a:r>
              <a:rPr lang="en-US" dirty="0" smtClean="0"/>
              <a:t>, </a:t>
            </a:r>
            <a:r>
              <a:rPr lang="en-US" dirty="0"/>
              <a:t>… </a:t>
            </a:r>
            <a:r>
              <a:rPr lang="en-US" dirty="0" smtClean="0"/>
              <a:t>{ </a:t>
            </a:r>
            <a:r>
              <a:rPr lang="en-US" dirty="0" err="1" smtClean="0"/>
              <a:t>a</a:t>
            </a:r>
            <a:r>
              <a:rPr lang="en-US" sz="1600" baseline="-25000" dirty="0" err="1" smtClean="0"/>
              <a:t>p</a:t>
            </a:r>
            <a:r>
              <a:rPr lang="en-US" sz="1600" dirty="0" smtClean="0"/>
              <a:t> }</a:t>
            </a:r>
            <a:r>
              <a:rPr lang="en-US" dirty="0" smtClean="0"/>
              <a:t>, </a:t>
            </a:r>
            <a:r>
              <a:rPr lang="en-US" dirty="0"/>
              <a:t>… A</a:t>
            </a:r>
            <a:r>
              <a:rPr lang="en-US" sz="1600" baseline="-25000" dirty="0"/>
              <a:t>n</a:t>
            </a:r>
            <a:r>
              <a:rPr lang="en-US" dirty="0"/>
              <a:t>) </a:t>
            </a:r>
          </a:p>
        </p:txBody>
      </p:sp>
      <p:sp>
        <p:nvSpPr>
          <p:cNvPr id="8" name="Rectangle 5"/>
          <p:cNvSpPr>
            <a:spLocks noChangeArrowheads="1"/>
          </p:cNvSpPr>
          <p:nvPr/>
        </p:nvSpPr>
        <p:spPr bwMode="auto">
          <a:xfrm>
            <a:off x="827584" y="5359568"/>
            <a:ext cx="668731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f(R, </a:t>
            </a:r>
            <a:r>
              <a:rPr lang="en-US" altLang="fr-FR" sz="2000" b="0" dirty="0">
                <a:latin typeface="Calibri" panose="020F0502020204030204" pitchFamily="34" charset="0"/>
              </a:rPr>
              <a:t>{ P</a:t>
            </a:r>
            <a:r>
              <a:rPr lang="en-US" altLang="fr-FR" sz="2000" b="0" baseline="-25000" dirty="0">
                <a:latin typeface="Calibri" panose="020F0502020204030204" pitchFamily="34" charset="0"/>
              </a:rPr>
              <a:t>1</a:t>
            </a:r>
            <a:r>
              <a:rPr lang="en-US" altLang="fr-FR" sz="2000" b="0" dirty="0">
                <a:latin typeface="Calibri" panose="020F0502020204030204" pitchFamily="34" charset="0"/>
              </a:rPr>
              <a:t>, P</a:t>
            </a:r>
            <a:r>
              <a:rPr lang="en-US" altLang="fr-FR" sz="2000" b="0" baseline="-25000" dirty="0">
                <a:latin typeface="Calibri" panose="020F0502020204030204" pitchFamily="34" charset="0"/>
              </a:rPr>
              <a:t>2</a:t>
            </a:r>
            <a:r>
              <a:rPr lang="en-US" altLang="fr-FR" sz="2000" b="0" dirty="0">
                <a:latin typeface="Calibri" panose="020F0502020204030204" pitchFamily="34" charset="0"/>
              </a:rPr>
              <a:t>, …, </a:t>
            </a:r>
            <a:r>
              <a:rPr lang="en-US" altLang="fr-FR" sz="2000" b="0" dirty="0" err="1">
                <a:latin typeface="Calibri" panose="020F0502020204030204" pitchFamily="34" charset="0"/>
              </a:rPr>
              <a:t>P</a:t>
            </a:r>
            <a:r>
              <a:rPr lang="en-US" altLang="fr-FR" sz="2000" b="0" baseline="-25000" dirty="0" err="1">
                <a:latin typeface="Calibri" panose="020F0502020204030204" pitchFamily="34" charset="0"/>
              </a:rPr>
              <a:t>n</a:t>
            </a:r>
            <a:r>
              <a:rPr lang="en-US" altLang="fr-FR" sz="2000" b="0" dirty="0">
                <a:latin typeface="Calibri" panose="020F0502020204030204" pitchFamily="34" charset="0"/>
              </a:rPr>
              <a:t> </a:t>
            </a:r>
            <a:r>
              <a:rPr lang="en-US" altLang="fr-FR" sz="2000" b="0" dirty="0" smtClean="0">
                <a:latin typeface="Calibri" panose="020F0502020204030204" pitchFamily="34" charset="0"/>
              </a:rPr>
              <a:t>} ):= 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smtClean="0">
                <a:latin typeface="Calibri" panose="020F0502020204030204" pitchFamily="34" charset="0"/>
              </a:rPr>
              <a:t> } </a:t>
            </a:r>
          </a:p>
          <a:p>
            <a:r>
              <a:rPr lang="en-US" altLang="fr-FR" sz="2000" b="0" dirty="0">
                <a:latin typeface="Calibri" panose="020F0502020204030204" pitchFamily="34" charset="0"/>
              </a:rPr>
              <a:t> </a:t>
            </a:r>
            <a:r>
              <a:rPr lang="en-US" altLang="fr-FR" sz="2000" b="0" dirty="0" smtClean="0">
                <a:latin typeface="Calibri" panose="020F0502020204030204" pitchFamily="34" charset="0"/>
              </a:rPr>
              <a:t>                                   := </a:t>
            </a:r>
            <a:r>
              <a:rPr lang="en-US" altLang="fr-FR" sz="2000" b="0" dirty="0">
                <a:latin typeface="Calibri" panose="020F0502020204030204" pitchFamily="34" charset="0"/>
              </a:rPr>
              <a:t>f(R, { P</a:t>
            </a:r>
            <a:r>
              <a:rPr lang="en-US" altLang="fr-FR" sz="2000" b="0" baseline="-25000" dirty="0">
                <a:latin typeface="Calibri" panose="020F0502020204030204" pitchFamily="34" charset="0"/>
              </a:rPr>
              <a:t>1</a:t>
            </a:r>
            <a:r>
              <a:rPr lang="en-US" altLang="fr-FR" sz="2000" b="0" dirty="0">
                <a:latin typeface="Calibri" panose="020F0502020204030204" pitchFamily="34" charset="0"/>
              </a:rPr>
              <a:t>, P</a:t>
            </a:r>
            <a:r>
              <a:rPr lang="en-US" altLang="fr-FR" sz="2000" b="0" baseline="-25000" dirty="0">
                <a:latin typeface="Calibri" panose="020F0502020204030204" pitchFamily="34" charset="0"/>
              </a:rPr>
              <a:t>2</a:t>
            </a:r>
            <a:r>
              <a:rPr lang="en-US" altLang="fr-FR" sz="2000" b="0" dirty="0">
                <a:latin typeface="Calibri" panose="020F0502020204030204" pitchFamily="34" charset="0"/>
              </a:rPr>
              <a:t>, …, </a:t>
            </a:r>
            <a:r>
              <a:rPr lang="en-US" altLang="fr-FR" sz="2000" b="0" dirty="0" err="1">
                <a:latin typeface="Calibri" panose="020F0502020204030204" pitchFamily="34" charset="0"/>
              </a:rPr>
              <a:t>P</a:t>
            </a:r>
            <a:r>
              <a:rPr lang="en-US" altLang="fr-FR" sz="2000" b="0" baseline="-25000" dirty="0" err="1">
                <a:latin typeface="Calibri" panose="020F0502020204030204" pitchFamily="34" charset="0"/>
              </a:rPr>
              <a:t>n</a:t>
            </a:r>
            <a:r>
              <a:rPr lang="en-US" altLang="fr-FR" sz="2000" b="0" dirty="0">
                <a:latin typeface="Calibri" panose="020F0502020204030204" pitchFamily="34" charset="0"/>
              </a:rPr>
              <a:t> </a:t>
            </a:r>
            <a:r>
              <a:rPr lang="en-US" altLang="fr-FR" sz="2000" b="0" dirty="0" smtClean="0">
                <a:latin typeface="Calibri" panose="020F0502020204030204" pitchFamily="34" charset="0"/>
              </a:rPr>
              <a:t>})</a:t>
            </a:r>
          </a:p>
          <a:p>
            <a:r>
              <a:rPr lang="en-US" altLang="fr-FR" sz="2000" b="0" dirty="0">
                <a:latin typeface="Calibri" panose="020F0502020204030204" pitchFamily="34" charset="0"/>
              </a:rPr>
              <a:t> </a:t>
            </a:r>
            <a:r>
              <a:rPr lang="en-US" altLang="fr-FR" sz="2000" b="0" dirty="0" smtClean="0">
                <a:latin typeface="Calibri" panose="020F0502020204030204" pitchFamily="34" charset="0"/>
              </a:rPr>
              <a:t>                                   := { f(R, 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f(R, </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 </a:t>
            </a:r>
            <a:r>
              <a:rPr lang="en-US" altLang="fr-FR" sz="2000" b="0" dirty="0">
                <a:latin typeface="Calibri" panose="020F0502020204030204" pitchFamily="34" charset="0"/>
              </a:rPr>
              <a:t>f(R, </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smtClean="0">
                <a:latin typeface="Calibri" panose="020F0502020204030204" pitchFamily="34" charset="0"/>
              </a:rPr>
              <a:t>) }</a:t>
            </a:r>
          </a:p>
          <a:p>
            <a:r>
              <a:rPr lang="en-US" altLang="fr-FR" sz="2000" b="0" dirty="0">
                <a:latin typeface="Calibri" panose="020F0502020204030204" pitchFamily="34" charset="0"/>
              </a:rPr>
              <a:t> </a:t>
            </a:r>
            <a:r>
              <a:rPr lang="en-US" altLang="fr-FR" sz="2000" b="0" dirty="0" smtClean="0">
                <a:latin typeface="Calibri" panose="020F0502020204030204" pitchFamily="34" charset="0"/>
              </a:rPr>
              <a:t>                                   := { 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R</a:t>
            </a:r>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 </a:t>
            </a:r>
            <a:r>
              <a:rPr lang="en-US" altLang="fr-FR" sz="2000" b="0" dirty="0" err="1">
                <a:latin typeface="Calibri" panose="020F0502020204030204" pitchFamily="34" charset="0"/>
              </a:rPr>
              <a:t>R</a:t>
            </a:r>
            <a:r>
              <a:rPr lang="en-US" altLang="fr-FR" sz="2000" b="0" dirty="0" err="1">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a:latin typeface="Calibri" panose="020F0502020204030204" pitchFamily="34" charset="0"/>
              </a:rPr>
              <a:t> </a:t>
            </a:r>
            <a:r>
              <a:rPr lang="en-US" altLang="fr-FR" sz="2000" b="0" dirty="0" smtClean="0">
                <a:latin typeface="Calibri" panose="020F0502020204030204" pitchFamily="34" charset="0"/>
              </a:rPr>
              <a:t>}</a:t>
            </a:r>
          </a:p>
        </p:txBody>
      </p:sp>
    </p:spTree>
    <p:extLst>
      <p:ext uri="{BB962C8B-B14F-4D97-AF65-F5344CB8AC3E}">
        <p14:creationId xmlns:p14="http://schemas.microsoft.com/office/powerpoint/2010/main" val="310570056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sets</a:t>
            </a:r>
            <a:endParaRPr lang="en-US" dirty="0"/>
          </a:p>
        </p:txBody>
      </p:sp>
      <p:sp>
        <p:nvSpPr>
          <p:cNvPr id="3" name="Espace réservé du contenu 2"/>
          <p:cNvSpPr>
            <a:spLocks noGrp="1"/>
          </p:cNvSpPr>
          <p:nvPr>
            <p:ph idx="1"/>
          </p:nvPr>
        </p:nvSpPr>
        <p:spPr>
          <a:xfrm>
            <a:off x="395288" y="1268415"/>
            <a:ext cx="8353425" cy="432394"/>
          </a:xfrm>
        </p:spPr>
        <p:txBody>
          <a:bodyPr/>
          <a:lstStyle/>
          <a:p>
            <a:r>
              <a:rPr lang="en-US" b="0" dirty="0" smtClean="0"/>
              <a:t>Example of the evaluation of requirements</a:t>
            </a:r>
          </a:p>
        </p:txBody>
      </p:sp>
      <p:sp>
        <p:nvSpPr>
          <p:cNvPr id="12" name="Rectangle 5"/>
          <p:cNvSpPr>
            <a:spLocks noChangeArrowheads="1"/>
          </p:cNvSpPr>
          <p:nvPr/>
        </p:nvSpPr>
        <p:spPr bwMode="auto">
          <a:xfrm>
            <a:off x="899592" y="1916832"/>
            <a:ext cx="6687314"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a:latin typeface="Calibri" panose="020F0502020204030204" pitchFamily="34" charset="0"/>
              </a:rPr>
              <a:t>A</a:t>
            </a:r>
            <a:r>
              <a:rPr lang="en-US" altLang="fr-FR" sz="2000" b="0" dirty="0" smtClean="0">
                <a:latin typeface="Calibri" panose="020F0502020204030204" pitchFamily="34" charset="0"/>
              </a:rPr>
              <a:t> := f(R, </a:t>
            </a:r>
            <a:r>
              <a:rPr lang="en-US" altLang="fr-FR" sz="2000" b="0" dirty="0">
                <a:latin typeface="Calibri" panose="020F0502020204030204" pitchFamily="34" charset="0"/>
              </a:rPr>
              <a:t>{ P</a:t>
            </a:r>
            <a:r>
              <a:rPr lang="en-US" altLang="fr-FR" sz="2000" b="0" baseline="-25000" dirty="0">
                <a:latin typeface="Calibri" panose="020F0502020204030204" pitchFamily="34" charset="0"/>
              </a:rPr>
              <a:t>1</a:t>
            </a:r>
            <a:r>
              <a:rPr lang="en-US" altLang="fr-FR" sz="2000" b="0" dirty="0">
                <a:latin typeface="Calibri" panose="020F0502020204030204" pitchFamily="34" charset="0"/>
              </a:rPr>
              <a:t>, P</a:t>
            </a:r>
            <a:r>
              <a:rPr lang="en-US" altLang="fr-FR" sz="2000" b="0" baseline="-25000" dirty="0">
                <a:latin typeface="Calibri" panose="020F0502020204030204" pitchFamily="34" charset="0"/>
              </a:rPr>
              <a:t>2</a:t>
            </a:r>
            <a:r>
              <a:rPr lang="en-US" altLang="fr-FR" sz="2000" b="0" dirty="0">
                <a:latin typeface="Calibri" panose="020F0502020204030204" pitchFamily="34" charset="0"/>
              </a:rPr>
              <a:t>, …, </a:t>
            </a:r>
            <a:r>
              <a:rPr lang="en-US" altLang="fr-FR" sz="2000" b="0" dirty="0" err="1">
                <a:latin typeface="Calibri" panose="020F0502020204030204" pitchFamily="34" charset="0"/>
              </a:rPr>
              <a:t>P</a:t>
            </a:r>
            <a:r>
              <a:rPr lang="en-US" altLang="fr-FR" sz="2000" b="0" baseline="-25000" dirty="0" err="1">
                <a:latin typeface="Calibri" panose="020F0502020204030204" pitchFamily="34" charset="0"/>
              </a:rPr>
              <a:t>n</a:t>
            </a:r>
            <a:r>
              <a:rPr lang="en-US" altLang="fr-FR" sz="2000" b="0" dirty="0">
                <a:latin typeface="Calibri" panose="020F0502020204030204" pitchFamily="34" charset="0"/>
              </a:rPr>
              <a:t> </a:t>
            </a:r>
            <a:r>
              <a:rPr lang="en-US" altLang="fr-FR" sz="2000" b="0" dirty="0" smtClean="0">
                <a:latin typeface="Calibri" panose="020F0502020204030204" pitchFamily="34" charset="0"/>
              </a:rPr>
              <a:t>} ):= 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smtClean="0">
                <a:latin typeface="Calibri" panose="020F0502020204030204" pitchFamily="34" charset="0"/>
              </a:rPr>
              <a:t> } </a:t>
            </a:r>
          </a:p>
          <a:p>
            <a:r>
              <a:rPr lang="en-US" altLang="fr-FR" sz="2000" b="0" dirty="0">
                <a:latin typeface="Calibri" panose="020F0502020204030204" pitchFamily="34" charset="0"/>
              </a:rPr>
              <a:t> </a:t>
            </a:r>
            <a:r>
              <a:rPr lang="en-US" altLang="fr-FR" sz="2000" b="0" dirty="0" smtClean="0">
                <a:latin typeface="Calibri" panose="020F0502020204030204" pitchFamily="34" charset="0"/>
              </a:rPr>
              <a:t>                                          := </a:t>
            </a:r>
            <a:r>
              <a:rPr lang="en-US" altLang="fr-FR" sz="2000" b="0" dirty="0">
                <a:latin typeface="Calibri" panose="020F0502020204030204" pitchFamily="34" charset="0"/>
              </a:rPr>
              <a:t>f(R, { P</a:t>
            </a:r>
            <a:r>
              <a:rPr lang="en-US" altLang="fr-FR" sz="2000" b="0" baseline="-25000" dirty="0">
                <a:latin typeface="Calibri" panose="020F0502020204030204" pitchFamily="34" charset="0"/>
              </a:rPr>
              <a:t>1</a:t>
            </a:r>
            <a:r>
              <a:rPr lang="en-US" altLang="fr-FR" sz="2000" b="0" dirty="0">
                <a:latin typeface="Calibri" panose="020F0502020204030204" pitchFamily="34" charset="0"/>
              </a:rPr>
              <a:t>, P</a:t>
            </a:r>
            <a:r>
              <a:rPr lang="en-US" altLang="fr-FR" sz="2000" b="0" baseline="-25000" dirty="0">
                <a:latin typeface="Calibri" panose="020F0502020204030204" pitchFamily="34" charset="0"/>
              </a:rPr>
              <a:t>2</a:t>
            </a:r>
            <a:r>
              <a:rPr lang="en-US" altLang="fr-FR" sz="2000" b="0" dirty="0">
                <a:latin typeface="Calibri" panose="020F0502020204030204" pitchFamily="34" charset="0"/>
              </a:rPr>
              <a:t>, …, </a:t>
            </a:r>
            <a:r>
              <a:rPr lang="en-US" altLang="fr-FR" sz="2000" b="0" dirty="0" err="1">
                <a:latin typeface="Calibri" panose="020F0502020204030204" pitchFamily="34" charset="0"/>
              </a:rPr>
              <a:t>P</a:t>
            </a:r>
            <a:r>
              <a:rPr lang="en-US" altLang="fr-FR" sz="2000" b="0" baseline="-25000" dirty="0" err="1">
                <a:latin typeface="Calibri" panose="020F0502020204030204" pitchFamily="34" charset="0"/>
              </a:rPr>
              <a:t>n</a:t>
            </a:r>
            <a:r>
              <a:rPr lang="en-US" altLang="fr-FR" sz="2000" b="0" dirty="0">
                <a:latin typeface="Calibri" panose="020F0502020204030204" pitchFamily="34" charset="0"/>
              </a:rPr>
              <a:t> </a:t>
            </a:r>
            <a:r>
              <a:rPr lang="en-US" altLang="fr-FR" sz="2000" b="0" dirty="0" smtClean="0">
                <a:latin typeface="Calibri" panose="020F0502020204030204" pitchFamily="34" charset="0"/>
              </a:rPr>
              <a:t>})</a:t>
            </a:r>
          </a:p>
          <a:p>
            <a:r>
              <a:rPr lang="en-US" altLang="fr-FR" sz="2000" b="0" dirty="0">
                <a:latin typeface="Calibri" panose="020F0502020204030204" pitchFamily="34" charset="0"/>
              </a:rPr>
              <a:t> </a:t>
            </a:r>
            <a:r>
              <a:rPr lang="en-US" altLang="fr-FR" sz="2000" b="0" dirty="0" smtClean="0">
                <a:latin typeface="Calibri" panose="020F0502020204030204" pitchFamily="34" charset="0"/>
              </a:rPr>
              <a:t>                                          := { f(R, 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f(R, </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 </a:t>
            </a:r>
            <a:r>
              <a:rPr lang="en-US" altLang="fr-FR" sz="2000" b="0" dirty="0">
                <a:latin typeface="Calibri" panose="020F0502020204030204" pitchFamily="34" charset="0"/>
              </a:rPr>
              <a:t>f(R, </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smtClean="0">
                <a:latin typeface="Calibri" panose="020F0502020204030204" pitchFamily="34" charset="0"/>
              </a:rPr>
              <a:t>) }</a:t>
            </a:r>
          </a:p>
          <a:p>
            <a:r>
              <a:rPr lang="en-US" altLang="fr-FR" sz="2000" b="0" dirty="0">
                <a:latin typeface="Calibri" panose="020F0502020204030204" pitchFamily="34" charset="0"/>
              </a:rPr>
              <a:t> </a:t>
            </a:r>
            <a:r>
              <a:rPr lang="en-US" altLang="fr-FR" sz="2000" b="0" dirty="0" smtClean="0">
                <a:latin typeface="Calibri" panose="020F0502020204030204" pitchFamily="34" charset="0"/>
              </a:rPr>
              <a:t>                                          := { 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R</a:t>
            </a:r>
            <a:r>
              <a:rPr lang="en-US" altLang="fr-FR" sz="2000" b="0" dirty="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 </a:t>
            </a:r>
            <a:r>
              <a:rPr lang="en-US" altLang="fr-FR" sz="2000" b="0" dirty="0" err="1">
                <a:latin typeface="Calibri" panose="020F0502020204030204" pitchFamily="34" charset="0"/>
              </a:rPr>
              <a:t>R</a:t>
            </a:r>
            <a:r>
              <a:rPr lang="en-US" altLang="fr-FR" sz="2000" b="0" dirty="0" err="1">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a:latin typeface="Calibri" panose="020F0502020204030204" pitchFamily="34" charset="0"/>
              </a:rPr>
              <a:t> </a:t>
            </a:r>
            <a:r>
              <a:rPr lang="en-US" altLang="fr-FR" sz="2000" b="0" dirty="0" smtClean="0">
                <a:latin typeface="Calibri" panose="020F0502020204030204" pitchFamily="34" charset="0"/>
              </a:rPr>
              <a:t>}</a:t>
            </a:r>
          </a:p>
          <a:p>
            <a:endParaRPr lang="en-US" altLang="fr-FR" sz="2000" b="0" dirty="0" smtClean="0">
              <a:latin typeface="Calibri" panose="020F0502020204030204" pitchFamily="34" charset="0"/>
            </a:endParaRPr>
          </a:p>
          <a:p>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(A) := {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(R</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P</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a:t>
            </a:r>
            <a:r>
              <a:rPr lang="en-US" altLang="fr-FR" sz="2000" b="0" dirty="0" err="1" smtClean="0">
                <a:latin typeface="Calibri" panose="020F0502020204030204" pitchFamily="34" charset="0"/>
              </a:rPr>
              <a:t>val</a:t>
            </a:r>
            <a:r>
              <a:rPr lang="en-US" altLang="fr-FR" sz="2000" b="0" dirty="0" smtClean="0">
                <a:latin typeface="Calibri" panose="020F0502020204030204" pitchFamily="34" charset="0"/>
              </a:rPr>
              <a:t>(</a:t>
            </a:r>
            <a:r>
              <a:rPr lang="en-US" altLang="fr-FR" sz="2000" b="0" dirty="0" err="1" smtClean="0">
                <a:latin typeface="Calibri" panose="020F0502020204030204" pitchFamily="34" charset="0"/>
              </a:rPr>
              <a:t>R</a:t>
            </a:r>
            <a:r>
              <a:rPr lang="en-US" altLang="fr-FR" sz="2000" b="0" dirty="0" err="1" smtClean="0">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r>
              <a:rPr lang="en-US" altLang="fr-FR" sz="2000" b="0" dirty="0" smtClean="0">
                <a:latin typeface="Calibri" panose="020F0502020204030204" pitchFamily="34" charset="0"/>
              </a:rPr>
              <a:t>)</a:t>
            </a:r>
            <a:r>
              <a:rPr lang="en-US" altLang="fr-FR" sz="2000" b="0" baseline="-25000" dirty="0" smtClean="0">
                <a:latin typeface="Calibri" panose="020F0502020204030204" pitchFamily="34" charset="0"/>
              </a:rPr>
              <a:t> </a:t>
            </a:r>
            <a:r>
              <a:rPr lang="en-US" altLang="fr-FR" sz="2000" b="0" dirty="0" smtClean="0">
                <a:latin typeface="Calibri" panose="020F0502020204030204" pitchFamily="34" charset="0"/>
              </a:rPr>
              <a:t>}</a:t>
            </a:r>
          </a:p>
          <a:p>
            <a:endParaRPr lang="en-US" altLang="fr-FR" sz="2000" b="0" dirty="0" smtClean="0">
              <a:latin typeface="Calibri" panose="020F0502020204030204" pitchFamily="34" charset="0"/>
            </a:endParaRPr>
          </a:p>
          <a:p>
            <a:r>
              <a:rPr lang="en-US" altLang="fr-FR" sz="2000" b="0" dirty="0">
                <a:latin typeface="Calibri" panose="020F0502020204030204" pitchFamily="34" charset="0"/>
              </a:rPr>
              <a:t>ᴧ </a:t>
            </a:r>
            <a:r>
              <a:rPr lang="en-US" altLang="fr-FR" sz="2000" b="0" dirty="0" err="1">
                <a:latin typeface="Calibri" panose="020F0502020204030204" pitchFamily="34" charset="0"/>
              </a:rPr>
              <a:t>val</a:t>
            </a:r>
            <a:r>
              <a:rPr lang="en-US" altLang="fr-FR" sz="2000" b="0" dirty="0">
                <a:latin typeface="Calibri" panose="020F0502020204030204" pitchFamily="34" charset="0"/>
              </a:rPr>
              <a:t>(A) := </a:t>
            </a:r>
            <a:r>
              <a:rPr lang="en-US" altLang="fr-FR" sz="2000" b="0" dirty="0" err="1">
                <a:latin typeface="Calibri" panose="020F0502020204030204" pitchFamily="34" charset="0"/>
              </a:rPr>
              <a:t>val</a:t>
            </a:r>
            <a:r>
              <a:rPr lang="en-US" altLang="fr-FR" sz="2000" b="0" dirty="0">
                <a:latin typeface="Calibri" panose="020F0502020204030204" pitchFamily="34" charset="0"/>
              </a:rPr>
              <a:t>(R</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P</a:t>
            </a:r>
            <a:r>
              <a:rPr lang="en-US" altLang="fr-FR" sz="2000" b="0" baseline="-25000" dirty="0">
                <a:latin typeface="Calibri" panose="020F0502020204030204" pitchFamily="34" charset="0"/>
              </a:rPr>
              <a:t>1</a:t>
            </a:r>
            <a:r>
              <a:rPr lang="en-US" altLang="fr-FR" sz="2000" b="0" dirty="0">
                <a:latin typeface="Calibri" panose="020F0502020204030204" pitchFamily="34" charset="0"/>
              </a:rPr>
              <a:t>) ᴧ </a:t>
            </a:r>
            <a:r>
              <a:rPr lang="en-US" altLang="fr-FR" sz="2000" b="0" dirty="0" err="1">
                <a:latin typeface="Calibri" panose="020F0502020204030204" pitchFamily="34" charset="0"/>
              </a:rPr>
              <a:t>val</a:t>
            </a:r>
            <a:r>
              <a:rPr lang="en-US" altLang="fr-FR" sz="2000" b="0" dirty="0">
                <a:latin typeface="Calibri" panose="020F0502020204030204" pitchFamily="34" charset="0"/>
              </a:rPr>
              <a:t>(R</a:t>
            </a:r>
            <a:r>
              <a:rPr lang="en-US" altLang="fr-FR" sz="2000" b="0" dirty="0">
                <a:latin typeface="Calibri" panose="020F0502020204030204" pitchFamily="34" charset="0"/>
                <a:sym typeface="Symbol" panose="05050102010706020507" pitchFamily="18" charset="2"/>
              </a:rPr>
              <a:t></a:t>
            </a:r>
            <a:r>
              <a:rPr lang="en-US" altLang="fr-FR" sz="2000" b="0" dirty="0">
                <a:latin typeface="Calibri" panose="020F0502020204030204" pitchFamily="34" charset="0"/>
              </a:rPr>
              <a:t>P</a:t>
            </a:r>
            <a:r>
              <a:rPr lang="en-US" altLang="fr-FR" sz="2000" b="0" baseline="-25000" dirty="0">
                <a:latin typeface="Calibri" panose="020F0502020204030204" pitchFamily="34" charset="0"/>
              </a:rPr>
              <a:t>2</a:t>
            </a:r>
            <a:r>
              <a:rPr lang="en-US" altLang="fr-FR" sz="2000" b="0" dirty="0">
                <a:latin typeface="Calibri" panose="020F0502020204030204" pitchFamily="34" charset="0"/>
              </a:rPr>
              <a:t>) … ᴧ </a:t>
            </a:r>
            <a:r>
              <a:rPr lang="en-US" altLang="fr-FR" sz="2000" b="0" dirty="0" err="1">
                <a:latin typeface="Calibri" panose="020F0502020204030204" pitchFamily="34" charset="0"/>
              </a:rPr>
              <a:t>val</a:t>
            </a:r>
            <a:r>
              <a:rPr lang="en-US" altLang="fr-FR" sz="2000" b="0" dirty="0">
                <a:latin typeface="Calibri" panose="020F0502020204030204" pitchFamily="34" charset="0"/>
              </a:rPr>
              <a:t>(</a:t>
            </a:r>
            <a:r>
              <a:rPr lang="en-US" altLang="fr-FR" sz="2000" b="0" dirty="0" err="1">
                <a:latin typeface="Calibri" panose="020F0502020204030204" pitchFamily="34" charset="0"/>
              </a:rPr>
              <a:t>R</a:t>
            </a:r>
            <a:r>
              <a:rPr lang="en-US" altLang="fr-FR" sz="2000" b="0" dirty="0" err="1">
                <a:latin typeface="Calibri" panose="020F0502020204030204" pitchFamily="34" charset="0"/>
                <a:sym typeface="Symbol" panose="05050102010706020507" pitchFamily="18" charset="2"/>
              </a:rPr>
              <a:t></a:t>
            </a:r>
            <a:r>
              <a:rPr lang="en-US" altLang="fr-FR" sz="2000" b="0" dirty="0" err="1" smtClean="0">
                <a:latin typeface="Calibri" panose="020F0502020204030204" pitchFamily="34" charset="0"/>
              </a:rPr>
              <a:t>P</a:t>
            </a:r>
            <a:r>
              <a:rPr lang="en-US" altLang="fr-FR" sz="2000" b="0" baseline="-25000" dirty="0" err="1" smtClean="0">
                <a:latin typeface="Calibri" panose="020F0502020204030204" pitchFamily="34" charset="0"/>
              </a:rPr>
              <a:t>n</a:t>
            </a:r>
            <a:endParaRPr lang="en-US" altLang="fr-FR" sz="2000" b="0" dirty="0">
              <a:latin typeface="Calibri" panose="020F0502020204030204" pitchFamily="34" charset="0"/>
            </a:endParaRPr>
          </a:p>
        </p:txBody>
      </p:sp>
    </p:spTree>
    <p:extLst>
      <p:ext uri="{BB962C8B-B14F-4D97-AF65-F5344CB8AC3E}">
        <p14:creationId xmlns:p14="http://schemas.microsoft.com/office/powerpoint/2010/main" val="240851824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sets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395288" y="1268414"/>
                <a:ext cx="8353425" cy="4752874"/>
              </a:xfrm>
            </p:spPr>
            <p:txBody>
              <a:bodyPr/>
              <a:lstStyle/>
              <a:p>
                <a:r>
                  <a:rPr lang="en-US" b="0" dirty="0" smtClean="0"/>
                  <a:t>Remark:</a:t>
                </a:r>
              </a:p>
              <a:p>
                <a:pPr lvl="1"/>
                <a:r>
                  <a:rPr lang="en-US" b="0" dirty="0" smtClean="0"/>
                  <a:t> If f is a binary operator on domain </a:t>
                </a:r>
                <a14:m>
                  <m:oMath xmlns:m="http://schemas.openxmlformats.org/officeDocument/2006/math">
                    <m:r>
                      <a:rPr lang="en-US" b="0" i="1">
                        <a:latin typeface="Cambria Math" panose="02040503050406030204" pitchFamily="18" charset="0"/>
                        <a:ea typeface="Cambria Math" panose="02040503050406030204" pitchFamily="18" charset="0"/>
                      </a:rPr>
                      <m:t>𝔸</m:t>
                    </m:r>
                  </m:oMath>
                </a14:m>
                <a:r>
                  <a:rPr lang="en-US" b="0" dirty="0" smtClean="0"/>
                  <a:t>, and </a:t>
                </a:r>
                <a:r>
                  <a:rPr lang="en-US" b="0" dirty="0"/>
                  <a:t>if A is a set of elements of </a:t>
                </a:r>
                <a14:m>
                  <m:oMath xmlns:m="http://schemas.openxmlformats.org/officeDocument/2006/math">
                    <m:r>
                      <a:rPr lang="en-US" b="0" i="1">
                        <a:latin typeface="Cambria Math" panose="02040503050406030204" pitchFamily="18" charset="0"/>
                        <a:ea typeface="Cambria Math" panose="02040503050406030204" pitchFamily="18" charset="0"/>
                      </a:rPr>
                      <m:t>𝔸</m:t>
                    </m:r>
                  </m:oMath>
                </a14:m>
                <a:r>
                  <a:rPr lang="en-US" b="0" dirty="0"/>
                  <a:t> </a:t>
                </a:r>
                <a:r>
                  <a:rPr lang="en-US" b="0" dirty="0" smtClean="0"/>
                  <a:t>then</a:t>
                </a:r>
              </a:p>
              <a:p>
                <a:pPr lvl="1"/>
                <a:endParaRPr lang="en-US" dirty="0"/>
              </a:p>
              <a:p>
                <a:pPr lvl="1"/>
                <a:endParaRPr lang="en-US" b="0" dirty="0" smtClean="0"/>
              </a:p>
              <a:p>
                <a:pPr marL="179387" lvl="1" indent="0">
                  <a:buNone/>
                </a:pPr>
                <a:r>
                  <a:rPr lang="en-US" dirty="0" smtClean="0"/>
                  <a:t> Hence f </a:t>
                </a:r>
                <a:r>
                  <a:rPr lang="en-US" dirty="0"/>
                  <a:t>(A</a:t>
                </a:r>
                <a:r>
                  <a:rPr lang="en-US" dirty="0" smtClean="0"/>
                  <a:t>) </a:t>
                </a:r>
                <a:r>
                  <a:rPr lang="en-US" dirty="0" smtClean="0">
                    <a:sym typeface="Symbol" panose="05050102010706020507" pitchFamily="18" charset="2"/>
                  </a:rPr>
                  <a:t>is a scalar value in</a:t>
                </a:r>
                <a14:m>
                  <m:oMath xmlns:m="http://schemas.openxmlformats.org/officeDocument/2006/math">
                    <m:r>
                      <a:rPr lang="fr-FR">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𝔸</m:t>
                    </m:r>
                  </m:oMath>
                </a14:m>
                <a:r>
                  <a:rPr lang="en-US" dirty="0" smtClean="0"/>
                  <a:t>.</a:t>
                </a:r>
              </a:p>
              <a:p>
                <a:pPr lvl="1"/>
                <a:endParaRPr lang="en-US" dirty="0" smtClean="0"/>
              </a:p>
              <a:p>
                <a:pPr lvl="1"/>
                <a:r>
                  <a:rPr lang="en-US" dirty="0" smtClean="0"/>
                  <a:t>If f a function on domain </a:t>
                </a:r>
                <a14:m>
                  <m:oMath xmlns:m="http://schemas.openxmlformats.org/officeDocument/2006/math">
                    <m:r>
                      <a:rPr lang="en-US" i="1">
                        <a:latin typeface="Cambria Math" panose="02040503050406030204" pitchFamily="18" charset="0"/>
                        <a:ea typeface="Cambria Math" panose="02040503050406030204" pitchFamily="18" charset="0"/>
                      </a:rPr>
                      <m:t>𝔸</m:t>
                    </m:r>
                    <m:r>
                      <a:rPr lang="fr-FR" b="0" i="1" smtClean="0">
                        <a:latin typeface="Cambria Math" panose="02040503050406030204" pitchFamily="18" charset="0"/>
                        <a:ea typeface="Cambria Math" panose="02040503050406030204" pitchFamily="18" charset="0"/>
                      </a:rPr>
                      <m:t> </m:t>
                    </m:r>
                    <m:r>
                      <a:rPr lang="fr-FR" i="1" dirty="0">
                        <a:latin typeface="Cambria Math" panose="02040503050406030204" pitchFamily="18" charset="0"/>
                        <a:sym typeface="Symbol" panose="05050102010706020507" pitchFamily="18" charset="2"/>
                      </a:rPr>
                      <m:t></m:t>
                    </m:r>
                  </m:oMath>
                </a14:m>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𝔸</m:t>
                    </m:r>
                  </m:oMath>
                </a14:m>
                <a:r>
                  <a:rPr lang="en-US" dirty="0" smtClean="0"/>
                  <a:t>, </a:t>
                </a:r>
                <a:r>
                  <a:rPr lang="en-US" dirty="0"/>
                  <a:t>and if A is a set of elements of </a:t>
                </a:r>
                <a14:m>
                  <m:oMath xmlns:m="http://schemas.openxmlformats.org/officeDocument/2006/math">
                    <m:r>
                      <a:rPr lang="en-US" i="1">
                        <a:latin typeface="Cambria Math" panose="02040503050406030204" pitchFamily="18" charset="0"/>
                        <a:ea typeface="Cambria Math" panose="02040503050406030204" pitchFamily="18" charset="0"/>
                      </a:rPr>
                      <m:t>𝔸</m:t>
                    </m:r>
                  </m:oMath>
                </a14:m>
                <a:r>
                  <a:rPr lang="en-US" dirty="0"/>
                  <a:t> then</a:t>
                </a:r>
              </a:p>
              <a:p>
                <a:pPr lvl="1"/>
                <a:endParaRPr lang="en-US" dirty="0"/>
              </a:p>
              <a:p>
                <a:pPr marL="179387" lvl="1" indent="0">
                  <a:buNone/>
                </a:pPr>
                <a:r>
                  <a:rPr lang="en-US" dirty="0" smtClean="0"/>
                  <a:t>    </a:t>
                </a:r>
              </a:p>
              <a:p>
                <a:pPr marL="179387" lvl="1" indent="0">
                  <a:buNone/>
                </a:pPr>
                <a:r>
                  <a:rPr lang="en-US" dirty="0" smtClean="0"/>
                  <a:t>   Hence </a:t>
                </a:r>
                <a:r>
                  <a:rPr lang="en-US" dirty="0"/>
                  <a:t>f (A, A) </a:t>
                </a:r>
                <a:r>
                  <a:rPr lang="en-US" dirty="0" smtClean="0"/>
                  <a:t> is a set value in </a:t>
                </a:r>
                <a14:m>
                  <m:oMath xmlns:m="http://schemas.openxmlformats.org/officeDocument/2006/math">
                    <m:r>
                      <m:rPr>
                        <m:sty m:val="p"/>
                      </m:rPr>
                      <a:rPr lang="fr-FR" b="0" i="0" smtClean="0">
                        <a:latin typeface="Cambria Math" panose="02040503050406030204" pitchFamily="18" charset="0"/>
                        <a:ea typeface="Cambria Math" panose="02040503050406030204" pitchFamily="18" charset="0"/>
                      </a:rPr>
                      <m:t>f</m:t>
                    </m:r>
                    <m:r>
                      <a:rPr lang="fr-FR" b="0" i="0"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𝔸</m:t>
                    </m:r>
                    <m:r>
                      <a:rPr lang="fr-FR" i="1">
                        <a:latin typeface="Cambria Math" panose="02040503050406030204" pitchFamily="18" charset="0"/>
                        <a:ea typeface="Cambria Math" panose="02040503050406030204" pitchFamily="18" charset="0"/>
                      </a:rPr>
                      <m:t> </m:t>
                    </m:r>
                    <m:r>
                      <a:rPr lang="fr-FR" i="1" dirty="0">
                        <a:latin typeface="Cambria Math" panose="02040503050406030204" pitchFamily="18" charset="0"/>
                        <a:sym typeface="Symbol" panose="05050102010706020507" pitchFamily="18" charset="2"/>
                      </a:rPr>
                      <m:t></m:t>
                    </m:r>
                  </m:oMath>
                </a14:m>
                <a:r>
                  <a:rPr lang="en-US" dirty="0"/>
                  <a:t> </a:t>
                </a:r>
                <a14:m>
                  <m:oMath xmlns:m="http://schemas.openxmlformats.org/officeDocument/2006/math">
                    <m:r>
                      <a:rPr lang="en-US" i="1">
                        <a:latin typeface="Cambria Math" panose="02040503050406030204" pitchFamily="18" charset="0"/>
                        <a:ea typeface="Cambria Math" panose="02040503050406030204" pitchFamily="18" charset="0"/>
                      </a:rPr>
                      <m:t>𝔸</m:t>
                    </m:r>
                    <m:r>
                      <a:rPr lang="fr-FR" b="0" i="1" smtClean="0">
                        <a:latin typeface="Cambria Math" panose="02040503050406030204" pitchFamily="18" charset="0"/>
                        <a:ea typeface="Cambria Math" panose="02040503050406030204" pitchFamily="18" charset="0"/>
                      </a:rPr>
                      <m:t>)</m:t>
                    </m:r>
                  </m:oMath>
                </a14:m>
                <a:endParaRPr lang="en-US" b="0" dirty="0" smtClean="0"/>
              </a:p>
              <a:p>
                <a:r>
                  <a:rPr lang="en-US" b="0" dirty="0"/>
                  <a:t>Example</a:t>
                </a:r>
                <a:r>
                  <a:rPr lang="en-US" b="0" dirty="0" smtClean="0"/>
                  <a:t>:</a:t>
                </a:r>
              </a:p>
              <a:p>
                <a:pPr lvl="1"/>
                <a:r>
                  <a:rPr lang="en-US" dirty="0" smtClean="0">
                    <a:sym typeface="Symbol" panose="05050102010706020507" pitchFamily="18" charset="2"/>
                  </a:rPr>
                  <a:t> { </a:t>
                </a:r>
                <a:r>
                  <a:rPr lang="en-US" dirty="0" smtClean="0"/>
                  <a:t>a</a:t>
                </a:r>
                <a:r>
                  <a:rPr lang="en-US" baseline="-25000" dirty="0" smtClean="0"/>
                  <a:t>1</a:t>
                </a:r>
                <a:r>
                  <a:rPr lang="en-US" dirty="0"/>
                  <a:t>, </a:t>
                </a:r>
                <a:r>
                  <a:rPr lang="en-US" dirty="0" smtClean="0"/>
                  <a:t>a</a:t>
                </a:r>
                <a:r>
                  <a:rPr lang="en-US" baseline="-25000" dirty="0" smtClean="0"/>
                  <a:t>2, … </a:t>
                </a:r>
                <a:r>
                  <a:rPr lang="en-US" dirty="0"/>
                  <a:t>, </a:t>
                </a:r>
                <a:r>
                  <a:rPr lang="en-US" dirty="0" smtClean="0"/>
                  <a:t>a</a:t>
                </a:r>
                <a:r>
                  <a:rPr lang="en-US" baseline="-25000" dirty="0" smtClean="0"/>
                  <a:t>n </a:t>
                </a:r>
                <a:r>
                  <a:rPr lang="en-US" dirty="0" smtClean="0"/>
                  <a:t>} := a</a:t>
                </a:r>
                <a:r>
                  <a:rPr lang="en-US" baseline="-25000" dirty="0" smtClean="0"/>
                  <a:t>1</a:t>
                </a:r>
                <a:r>
                  <a:rPr lang="en-US" dirty="0" smtClean="0"/>
                  <a:t> </a:t>
                </a:r>
                <a:r>
                  <a:rPr lang="en-US" dirty="0">
                    <a:sym typeface="Symbol" panose="05050102010706020507" pitchFamily="18" charset="2"/>
                  </a:rPr>
                  <a:t> </a:t>
                </a:r>
                <a:r>
                  <a:rPr lang="en-US" dirty="0" smtClean="0"/>
                  <a:t>a</a:t>
                </a:r>
                <a:r>
                  <a:rPr lang="en-US" baseline="-25000" dirty="0" smtClean="0"/>
                  <a:t>2 </a:t>
                </a:r>
                <a:r>
                  <a:rPr lang="en-US" dirty="0">
                    <a:sym typeface="Symbol" panose="05050102010706020507" pitchFamily="18" charset="2"/>
                  </a:rPr>
                  <a:t></a:t>
                </a:r>
                <a:r>
                  <a:rPr lang="en-US" baseline="-25000" dirty="0" smtClean="0"/>
                  <a:t> </a:t>
                </a:r>
                <a:r>
                  <a:rPr lang="en-US" baseline="-25000" dirty="0"/>
                  <a:t>… </a:t>
                </a:r>
                <a:r>
                  <a:rPr lang="en-US" dirty="0">
                    <a:sym typeface="Symbol" panose="05050102010706020507" pitchFamily="18" charset="2"/>
                  </a:rPr>
                  <a:t> </a:t>
                </a:r>
                <a:r>
                  <a:rPr lang="en-US" dirty="0" smtClean="0"/>
                  <a:t>a</a:t>
                </a:r>
                <a:r>
                  <a:rPr lang="en-US" baseline="-25000" dirty="0" smtClean="0"/>
                  <a:t>n </a:t>
                </a:r>
              </a:p>
              <a:p>
                <a:pPr lvl="1"/>
                <a:r>
                  <a:rPr lang="en-US" dirty="0">
                    <a:sym typeface="Symbol" panose="05050102010706020507" pitchFamily="18" charset="2"/>
                  </a:rPr>
                  <a:t>{ </a:t>
                </a:r>
                <a:r>
                  <a:rPr lang="en-US" dirty="0"/>
                  <a:t>a</a:t>
                </a:r>
                <a:r>
                  <a:rPr lang="en-US" baseline="-25000" dirty="0"/>
                  <a:t>1</a:t>
                </a:r>
                <a:r>
                  <a:rPr lang="en-US" dirty="0"/>
                  <a:t>, a</a:t>
                </a:r>
                <a:r>
                  <a:rPr lang="en-US" baseline="-25000" dirty="0"/>
                  <a:t>2, … </a:t>
                </a:r>
                <a:r>
                  <a:rPr lang="en-US" dirty="0"/>
                  <a:t>, a</a:t>
                </a:r>
                <a:r>
                  <a:rPr lang="en-US" baseline="-25000" dirty="0"/>
                  <a:t>n </a:t>
                </a:r>
                <a:r>
                  <a:rPr lang="en-US" dirty="0" smtClean="0"/>
                  <a:t>} </a:t>
                </a:r>
                <a:r>
                  <a:rPr lang="en-US" dirty="0" smtClean="0">
                    <a:sym typeface="Symbol" panose="05050102010706020507" pitchFamily="18" charset="2"/>
                  </a:rPr>
                  <a:t> </a:t>
                </a:r>
                <a:r>
                  <a:rPr lang="en-US" dirty="0">
                    <a:sym typeface="Symbol" panose="05050102010706020507" pitchFamily="18" charset="2"/>
                  </a:rPr>
                  <a:t>{ </a:t>
                </a:r>
                <a:r>
                  <a:rPr lang="en-US" dirty="0"/>
                  <a:t>a</a:t>
                </a:r>
                <a:r>
                  <a:rPr lang="en-US" baseline="-25000" dirty="0"/>
                  <a:t>1</a:t>
                </a:r>
                <a:r>
                  <a:rPr lang="en-US" dirty="0"/>
                  <a:t>, a</a:t>
                </a:r>
                <a:r>
                  <a:rPr lang="en-US" baseline="-25000" dirty="0"/>
                  <a:t>2, … </a:t>
                </a:r>
                <a:r>
                  <a:rPr lang="en-US" dirty="0"/>
                  <a:t>, a</a:t>
                </a:r>
                <a:r>
                  <a:rPr lang="en-US" baseline="-25000" dirty="0"/>
                  <a:t>n </a:t>
                </a:r>
                <a:r>
                  <a:rPr lang="en-US" dirty="0" smtClean="0"/>
                  <a:t>} := { </a:t>
                </a:r>
                <a:r>
                  <a:rPr lang="en-US" dirty="0" err="1" smtClean="0"/>
                  <a:t>a</a:t>
                </a:r>
                <a:r>
                  <a:rPr lang="en-US" baseline="-25000" dirty="0" err="1" smtClean="0"/>
                  <a:t>i</a:t>
                </a:r>
                <a:r>
                  <a:rPr lang="en-US" dirty="0" smtClean="0"/>
                  <a:t> </a:t>
                </a:r>
                <a:r>
                  <a:rPr lang="en-US" dirty="0">
                    <a:sym typeface="Symbol" panose="05050102010706020507" pitchFamily="18" charset="2"/>
                  </a:rPr>
                  <a:t> </a:t>
                </a:r>
                <a:r>
                  <a:rPr lang="en-US" dirty="0" err="1" smtClean="0"/>
                  <a:t>a</a:t>
                </a:r>
                <a:r>
                  <a:rPr lang="en-US" baseline="-25000" dirty="0" err="1" smtClean="0"/>
                  <a:t>j</a:t>
                </a:r>
                <a:r>
                  <a:rPr lang="en-US" dirty="0" smtClean="0"/>
                  <a:t> , 1 </a:t>
                </a:r>
                <a:r>
                  <a:rPr lang="en-US" dirty="0" smtClean="0">
                    <a:sym typeface="Symbol" panose="05050102010706020507" pitchFamily="18" charset="2"/>
                  </a:rPr>
                  <a:t> </a:t>
                </a:r>
                <a:r>
                  <a:rPr lang="en-US" dirty="0" err="1" smtClean="0">
                    <a:sym typeface="Symbol" panose="05050102010706020507" pitchFamily="18" charset="2"/>
                  </a:rPr>
                  <a:t>i</a:t>
                </a:r>
                <a:r>
                  <a:rPr lang="en-US" dirty="0" smtClean="0">
                    <a:sym typeface="Symbol" panose="05050102010706020507" pitchFamily="18" charset="2"/>
                  </a:rPr>
                  <a:t>  n, </a:t>
                </a:r>
                <a:r>
                  <a:rPr lang="en-US" dirty="0"/>
                  <a:t>1 </a:t>
                </a:r>
                <a:r>
                  <a:rPr lang="en-US" dirty="0">
                    <a:sym typeface="Symbol" panose="05050102010706020507" pitchFamily="18" charset="2"/>
                  </a:rPr>
                  <a:t> </a:t>
                </a:r>
                <a:r>
                  <a:rPr lang="en-US" dirty="0" smtClean="0">
                    <a:sym typeface="Symbol" panose="05050102010706020507" pitchFamily="18" charset="2"/>
                  </a:rPr>
                  <a:t>j </a:t>
                </a:r>
                <a:r>
                  <a:rPr lang="en-US" dirty="0">
                    <a:sym typeface="Symbol" panose="05050102010706020507" pitchFamily="18" charset="2"/>
                  </a:rPr>
                  <a:t> </a:t>
                </a:r>
                <a:r>
                  <a:rPr lang="en-US" dirty="0" smtClean="0">
                    <a:sym typeface="Symbol" panose="05050102010706020507" pitchFamily="18" charset="2"/>
                  </a:rPr>
                  <a:t>n </a:t>
                </a:r>
                <a:r>
                  <a:rPr lang="en-US" dirty="0" smtClean="0"/>
                  <a:t>} </a:t>
                </a:r>
                <a:endParaRPr lang="en-US" b="0" dirty="0" smtClean="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395288" y="1268414"/>
                <a:ext cx="8353425" cy="4752874"/>
              </a:xfrm>
              <a:blipFill rotWithShape="0">
                <a:blip r:embed="rId3"/>
                <a:stretch>
                  <a:fillRect l="-949" t="-128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043608" y="1916832"/>
                <a:ext cx="4559261" cy="369332"/>
              </a:xfrm>
              <a:prstGeom prst="rect">
                <a:avLst/>
              </a:prstGeom>
            </p:spPr>
            <p:txBody>
              <a:bodyPr wrap="none">
                <a:spAutoFit/>
              </a:bodyPr>
              <a:lstStyle/>
              <a:p>
                <a:r>
                  <a:rPr lang="en-US" dirty="0" smtClean="0"/>
                  <a:t>f (A) </a:t>
                </a:r>
                <a:r>
                  <a:rPr lang="en-US" dirty="0"/>
                  <a:t>:= </a:t>
                </a:r>
                <a:r>
                  <a:rPr lang="en-US" dirty="0" smtClean="0"/>
                  <a:t>f ( … f (f </a:t>
                </a:r>
                <a:r>
                  <a:rPr lang="en-US" dirty="0"/>
                  <a:t>(</a:t>
                </a:r>
                <a:r>
                  <a:rPr lang="en-US" dirty="0" smtClean="0"/>
                  <a:t>a</a:t>
                </a:r>
                <a:r>
                  <a:rPr lang="en-US" baseline="-25000" dirty="0" smtClean="0"/>
                  <a:t>1</a:t>
                </a:r>
                <a:r>
                  <a:rPr lang="en-US" dirty="0" smtClean="0"/>
                  <a:t>, a</a:t>
                </a:r>
                <a:r>
                  <a:rPr lang="en-US" baseline="-25000" dirty="0" smtClean="0"/>
                  <a:t>2</a:t>
                </a:r>
                <a:r>
                  <a:rPr lang="en-US" dirty="0" smtClean="0"/>
                  <a:t>), a</a:t>
                </a:r>
                <a:r>
                  <a:rPr lang="en-US" baseline="-25000" dirty="0" smtClean="0"/>
                  <a:t>3</a:t>
                </a:r>
                <a:r>
                  <a:rPr lang="en-US" dirty="0"/>
                  <a:t>)</a:t>
                </a:r>
                <a:r>
                  <a:rPr lang="en-US" dirty="0" smtClean="0"/>
                  <a:t>, …, a</a:t>
                </a:r>
                <a:r>
                  <a:rPr lang="en-US" baseline="-25000" dirty="0"/>
                  <a:t>n</a:t>
                </a:r>
                <a:r>
                  <a:rPr lang="en-US" dirty="0" smtClean="0"/>
                  <a:t>), </a:t>
                </a:r>
                <a:r>
                  <a:rPr lang="en-US" dirty="0" err="1" smtClean="0"/>
                  <a:t>a</a:t>
                </a:r>
                <a:r>
                  <a:rPr lang="en-US" baseline="-25000" dirty="0" err="1" smtClean="0"/>
                  <a:t>i</a:t>
                </a:r>
                <a:r>
                  <a:rPr lang="en-US" dirty="0" smtClean="0"/>
                  <a:t> </a:t>
                </a:r>
                <a:r>
                  <a:rPr lang="en-US" dirty="0">
                    <a:sym typeface="Symbol" panose="05050102010706020507" pitchFamily="18" charset="2"/>
                  </a:rPr>
                  <a:t></a:t>
                </a:r>
                <a14:m>
                  <m:oMath xmlns:m="http://schemas.openxmlformats.org/officeDocument/2006/math">
                    <m:r>
                      <a:rPr lang="fr-FR" b="0" i="0" smtClean="0">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𝔸</m:t>
                    </m:r>
                  </m:oMath>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043608" y="1916832"/>
                <a:ext cx="4559261" cy="369332"/>
              </a:xfrm>
              <a:prstGeom prst="rect">
                <a:avLst/>
              </a:prstGeom>
              <a:blipFill rotWithShape="0">
                <a:blip r:embed="rId4"/>
                <a:stretch>
                  <a:fillRect l="-1070" t="-8197" b="-26230"/>
                </a:stretch>
              </a:blipFill>
            </p:spPr>
            <p:txBody>
              <a:bodyPr/>
              <a:lstStyle/>
              <a:p>
                <a:r>
                  <a:rPr lang="fr-FR">
                    <a:noFill/>
                  </a:rPr>
                  <a:t> </a:t>
                </a:r>
              </a:p>
            </p:txBody>
          </p:sp>
        </mc:Fallback>
      </mc:AlternateContent>
      <p:sp>
        <p:nvSpPr>
          <p:cNvPr id="8" name="Rectangle 7"/>
          <p:cNvSpPr/>
          <p:nvPr/>
        </p:nvSpPr>
        <p:spPr>
          <a:xfrm>
            <a:off x="929297" y="3532366"/>
            <a:ext cx="3658566" cy="369332"/>
          </a:xfrm>
          <a:prstGeom prst="rect">
            <a:avLst/>
          </a:prstGeom>
        </p:spPr>
        <p:txBody>
          <a:bodyPr wrap="none">
            <a:spAutoFit/>
          </a:bodyPr>
          <a:lstStyle/>
          <a:p>
            <a:r>
              <a:rPr lang="en-US" dirty="0" smtClean="0"/>
              <a:t>f (A, A) </a:t>
            </a:r>
            <a:r>
              <a:rPr lang="en-US" dirty="0"/>
              <a:t>:= { f </a:t>
            </a:r>
            <a:r>
              <a:rPr lang="en-US" dirty="0" smtClean="0"/>
              <a:t>(</a:t>
            </a:r>
            <a:r>
              <a:rPr lang="en-US" dirty="0" err="1" smtClean="0"/>
              <a:t>a</a:t>
            </a:r>
            <a:r>
              <a:rPr lang="en-US" sz="1600" baseline="-25000" dirty="0" err="1" smtClean="0"/>
              <a:t>i</a:t>
            </a:r>
            <a:r>
              <a:rPr lang="en-US" dirty="0"/>
              <a:t>, </a:t>
            </a:r>
            <a:r>
              <a:rPr lang="en-US" dirty="0" err="1" smtClean="0"/>
              <a:t>a</a:t>
            </a:r>
            <a:r>
              <a:rPr lang="en-US" baseline="-25000" dirty="0" err="1" smtClean="0"/>
              <a:t>j</a:t>
            </a:r>
            <a:r>
              <a:rPr lang="en-US" dirty="0" smtClean="0"/>
              <a:t>) </a:t>
            </a:r>
            <a:r>
              <a:rPr lang="en-US" dirty="0" err="1" smtClean="0"/>
              <a:t>a</a:t>
            </a:r>
            <a:r>
              <a:rPr lang="en-US" baseline="-25000" dirty="0" err="1" smtClean="0"/>
              <a:t>i</a:t>
            </a:r>
            <a:r>
              <a:rPr lang="en-US" dirty="0" smtClean="0"/>
              <a:t> </a:t>
            </a:r>
            <a:r>
              <a:rPr lang="en-US" dirty="0">
                <a:sym typeface="Symbol" panose="05050102010706020507" pitchFamily="18" charset="2"/>
              </a:rPr>
              <a:t> </a:t>
            </a:r>
            <a:r>
              <a:rPr lang="en-US" dirty="0" smtClean="0">
                <a:sym typeface="Symbol" panose="05050102010706020507" pitchFamily="18" charset="2"/>
              </a:rPr>
              <a:t>A, </a:t>
            </a:r>
            <a:r>
              <a:rPr lang="en-US" dirty="0" err="1" smtClean="0"/>
              <a:t>a</a:t>
            </a:r>
            <a:r>
              <a:rPr lang="en-US" baseline="-25000" dirty="0" err="1" smtClean="0"/>
              <a:t>j</a:t>
            </a:r>
            <a:r>
              <a:rPr lang="en-US" dirty="0" smtClean="0"/>
              <a:t> </a:t>
            </a:r>
            <a:r>
              <a:rPr lang="en-US" dirty="0">
                <a:sym typeface="Symbol" panose="05050102010706020507" pitchFamily="18" charset="2"/>
              </a:rPr>
              <a:t> A</a:t>
            </a:r>
            <a:r>
              <a:rPr lang="en-US" baseline="-25000" dirty="0" smtClean="0">
                <a:sym typeface="Symbol" panose="05050102010706020507" pitchFamily="18" charset="2"/>
              </a:rPr>
              <a:t>,</a:t>
            </a:r>
            <a:r>
              <a:rPr lang="en-US" dirty="0" smtClean="0">
                <a:sym typeface="Symbol" panose="05050102010706020507" pitchFamily="18" charset="2"/>
              </a:rPr>
              <a:t> </a:t>
            </a:r>
            <a:r>
              <a:rPr lang="en-US" dirty="0" smtClean="0"/>
              <a:t>}</a:t>
            </a:r>
            <a:endParaRPr lang="en-US" dirty="0"/>
          </a:p>
        </p:txBody>
      </p:sp>
    </p:spTree>
    <p:extLst>
      <p:ext uri="{BB962C8B-B14F-4D97-AF65-F5344CB8AC3E}">
        <p14:creationId xmlns:p14="http://schemas.microsoft.com/office/powerpoint/2010/main" val="22077968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Special sets</a:t>
            </a:r>
            <a:endParaRPr lang="en-US" dirty="0"/>
          </a:p>
        </p:txBody>
      </p:sp>
      <p:sp>
        <p:nvSpPr>
          <p:cNvPr id="3" name="Espace réservé du contenu 2"/>
          <p:cNvSpPr>
            <a:spLocks noGrp="1"/>
          </p:cNvSpPr>
          <p:nvPr>
            <p:ph idx="1"/>
          </p:nvPr>
        </p:nvSpPr>
        <p:spPr/>
        <p:txBody>
          <a:bodyPr/>
          <a:lstStyle/>
          <a:p>
            <a:r>
              <a:rPr lang="en-US" b="0" dirty="0" smtClean="0"/>
              <a:t>Special sets are sets with special operators:</a:t>
            </a:r>
          </a:p>
          <a:p>
            <a:pPr lvl="1"/>
            <a:r>
              <a:rPr lang="en-US" dirty="0" smtClean="0"/>
              <a:t>Sets of requirements</a:t>
            </a:r>
          </a:p>
          <a:p>
            <a:pPr lvl="1"/>
            <a:r>
              <a:rPr lang="en-US" b="0" dirty="0" smtClean="0"/>
              <a:t>Clocks: sets of events</a:t>
            </a:r>
          </a:p>
          <a:p>
            <a:pPr lvl="1"/>
            <a:r>
              <a:rPr lang="en-US" dirty="0" smtClean="0"/>
              <a:t>Multiple time periods: sets of time periods</a:t>
            </a:r>
          </a:p>
          <a:p>
            <a:pPr lvl="1"/>
            <a:r>
              <a:rPr lang="en-US" b="0" dirty="0" smtClean="0"/>
              <a:t>Sets of objects</a:t>
            </a:r>
          </a:p>
          <a:p>
            <a:endParaRPr lang="en-US" b="0" dirty="0"/>
          </a:p>
        </p:txBody>
      </p:sp>
    </p:spTree>
    <p:extLst>
      <p:ext uri="{BB962C8B-B14F-4D97-AF65-F5344CB8AC3E}">
        <p14:creationId xmlns:p14="http://schemas.microsoft.com/office/powerpoint/2010/main" val="35604207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4-valued logical operators</a:t>
            </a:r>
            <a:endParaRPr lang="en-US" dirty="0"/>
          </a:p>
        </p:txBody>
      </p:sp>
      <p:sp>
        <p:nvSpPr>
          <p:cNvPr id="11" name="ZoneTexte 10"/>
          <p:cNvSpPr txBox="1"/>
          <p:nvPr/>
        </p:nvSpPr>
        <p:spPr>
          <a:xfrm>
            <a:off x="1331640" y="1412776"/>
            <a:ext cx="5940660" cy="307777"/>
          </a:xfrm>
          <a:prstGeom prst="rect">
            <a:avLst/>
          </a:prstGeom>
          <a:noFill/>
        </p:spPr>
        <p:txBody>
          <a:bodyPr wrap="square" lIns="36000" tIns="0" rIns="36000" bIns="0" rtlCol="0">
            <a:spAutoFit/>
          </a:bodyPr>
          <a:lstStyle/>
          <a:p>
            <a:r>
              <a:rPr lang="el-GR" sz="2000" dirty="0">
                <a:latin typeface="Calibri" panose="020F0502020204030204" pitchFamily="34" charset="0"/>
                <a:cs typeface="Calibri" panose="020F0502020204030204" pitchFamily="34" charset="0"/>
              </a:rPr>
              <a:t>ϕ </a:t>
            </a:r>
            <a:r>
              <a:rPr lang="en-US" sz="2000" dirty="0"/>
              <a:t> </a:t>
            </a:r>
            <a:r>
              <a:rPr lang="en-US" sz="2000" dirty="0">
                <a:latin typeface="Calibri" panose="020F0502020204030204" pitchFamily="34" charset="0"/>
              </a:rPr>
              <a:t>:= </a:t>
            </a:r>
            <a:r>
              <a:rPr lang="el-GR" sz="2000" dirty="0">
                <a:latin typeface="Calibri" panose="020F0502020204030204" pitchFamily="34" charset="0"/>
                <a:cs typeface="Calibri" panose="020F0502020204030204" pitchFamily="34" charset="0"/>
              </a:rPr>
              <a:t>ϕ </a:t>
            </a:r>
            <a:r>
              <a:rPr lang="en-US" sz="2000" dirty="0" smtClean="0">
                <a:latin typeface="Calibri" panose="020F0502020204030204" pitchFamily="34" charset="0"/>
              </a:rPr>
              <a:t>| ¬</a:t>
            </a:r>
            <a:r>
              <a:rPr lang="el-GR" sz="2000" dirty="0" smtClean="0">
                <a:latin typeface="Calibri" panose="020F0502020204030204" pitchFamily="34" charset="0"/>
                <a:cs typeface="Calibri" panose="020F0502020204030204" pitchFamily="34" charset="0"/>
              </a:rPr>
              <a:t>ϕ </a:t>
            </a:r>
            <a:r>
              <a:rPr lang="en-US" sz="2000" dirty="0" smtClean="0">
                <a:latin typeface="Calibri" panose="020F0502020204030204" pitchFamily="34" charset="0"/>
              </a:rPr>
              <a:t>| </a:t>
            </a:r>
            <a:r>
              <a:rPr lang="el-GR" sz="2000" dirty="0" smtClean="0">
                <a:latin typeface="Calibri" panose="020F0502020204030204" pitchFamily="34" charset="0"/>
                <a:cs typeface="Calibri" panose="020F0502020204030204" pitchFamily="34" charset="0"/>
              </a:rPr>
              <a:t>ϕ</a:t>
            </a:r>
            <a:r>
              <a:rPr lang="en-US" sz="2000" baseline="-25000" dirty="0" smtClean="0">
                <a:latin typeface="Calibri" panose="020F0502020204030204" pitchFamily="34" charset="0"/>
              </a:rPr>
              <a:t>1</a:t>
            </a:r>
            <a:r>
              <a:rPr lang="en-US" sz="2000" dirty="0" smtClean="0">
                <a:latin typeface="Calibri" panose="020F0502020204030204" pitchFamily="34" charset="0"/>
              </a:rPr>
              <a:t> </a:t>
            </a:r>
            <a:r>
              <a:rPr lang="en-US" sz="2000" dirty="0">
                <a:latin typeface="Calibri" panose="020F0502020204030204" pitchFamily="34" charset="0"/>
              </a:rPr>
              <a:t>ᴧ </a:t>
            </a:r>
            <a:r>
              <a:rPr lang="el-GR" sz="2000" dirty="0" smtClean="0">
                <a:latin typeface="Calibri" panose="020F0502020204030204" pitchFamily="34" charset="0"/>
                <a:cs typeface="Calibri" panose="020F0502020204030204" pitchFamily="34" charset="0"/>
              </a:rPr>
              <a:t>ϕ</a:t>
            </a:r>
            <a:r>
              <a:rPr lang="en-US" sz="2000" baseline="-25000" dirty="0" smtClean="0">
                <a:latin typeface="Calibri" panose="020F0502020204030204" pitchFamily="34" charset="0"/>
              </a:rPr>
              <a:t>2</a:t>
            </a:r>
            <a:endParaRPr lang="fr-FR" sz="2000" baseline="-25000" dirty="0" smtClean="0"/>
          </a:p>
        </p:txBody>
      </p:sp>
      <p:sp>
        <p:nvSpPr>
          <p:cNvPr id="12" name="ZoneTexte 11"/>
          <p:cNvSpPr txBox="1"/>
          <p:nvPr/>
        </p:nvSpPr>
        <p:spPr>
          <a:xfrm>
            <a:off x="125262" y="1125538"/>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Conditions and requirement values satisfy a 4-valued Boolean algebra.</a:t>
            </a:r>
            <a:endParaRPr lang="en-US" sz="1600" dirty="0" smtClean="0"/>
          </a:p>
        </p:txBody>
      </p:sp>
      <p:sp>
        <p:nvSpPr>
          <p:cNvPr id="13" name="ZoneTexte 12"/>
          <p:cNvSpPr txBox="1"/>
          <p:nvPr/>
        </p:nvSpPr>
        <p:spPr>
          <a:xfrm>
            <a:off x="125262" y="1988840"/>
            <a:ext cx="8767218"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The negation (</a:t>
            </a:r>
            <a:r>
              <a:rPr lang="en-US" dirty="0">
                <a:latin typeface="Calibri" panose="020F0502020204030204" pitchFamily="34" charset="0"/>
              </a:rPr>
              <a:t>¬</a:t>
            </a:r>
            <a:r>
              <a:rPr lang="en-US" dirty="0" smtClean="0"/>
              <a:t>) and conjunction (</a:t>
            </a:r>
            <a:r>
              <a:rPr lang="en-US" dirty="0">
                <a:latin typeface="Calibri" panose="020F0502020204030204" pitchFamily="34" charset="0"/>
              </a:rPr>
              <a:t>ᴧ</a:t>
            </a:r>
            <a:r>
              <a:rPr lang="en-US" dirty="0" smtClean="0"/>
              <a:t>) logical operators are defined with truth tables.</a:t>
            </a:r>
            <a:endParaRPr lang="en-US" sz="1600" dirty="0" smtClean="0"/>
          </a:p>
        </p:txBody>
      </p:sp>
      <p:graphicFrame>
        <p:nvGraphicFramePr>
          <p:cNvPr id="14" name="Espace réservé du contenu 6"/>
          <p:cNvGraphicFramePr>
            <a:graphicFrameLocks noGrp="1"/>
          </p:cNvGraphicFramePr>
          <p:nvPr>
            <p:ph idx="1"/>
            <p:extLst>
              <p:ext uri="{D42A27DB-BD31-4B8C-83A1-F6EECF244321}">
                <p14:modId xmlns:p14="http://schemas.microsoft.com/office/powerpoint/2010/main" val="2262346270"/>
              </p:ext>
            </p:extLst>
          </p:nvPr>
        </p:nvGraphicFramePr>
        <p:xfrm>
          <a:off x="396874" y="3737665"/>
          <a:ext cx="5787578" cy="2289854"/>
        </p:xfrm>
        <a:graphic>
          <a:graphicData uri="http://schemas.openxmlformats.org/drawingml/2006/table">
            <a:tbl>
              <a:tblPr firstRow="1" firstCol="1" bandRow="1">
                <a:tableStyleId>{5C22544A-7EE6-4342-B048-85BDC9FD1C3A}</a:tableStyleId>
              </a:tblPr>
              <a:tblGrid>
                <a:gridCol w="1239202">
                  <a:extLst>
                    <a:ext uri="{9D8B030D-6E8A-4147-A177-3AD203B41FA5}">
                      <a16:colId xmlns="" xmlns:a16="http://schemas.microsoft.com/office/drawing/2014/main" val="20000"/>
                    </a:ext>
                  </a:extLst>
                </a:gridCol>
                <a:gridCol w="1213802">
                  <a:extLst>
                    <a:ext uri="{9D8B030D-6E8A-4147-A177-3AD203B41FA5}">
                      <a16:colId xmlns="" xmlns:a16="http://schemas.microsoft.com/office/drawing/2014/main" val="20001"/>
                    </a:ext>
                  </a:extLst>
                </a:gridCol>
                <a:gridCol w="766254">
                  <a:extLst>
                    <a:ext uri="{9D8B030D-6E8A-4147-A177-3AD203B41FA5}">
                      <a16:colId xmlns="" xmlns:a16="http://schemas.microsoft.com/office/drawing/2014/main" val="20002"/>
                    </a:ext>
                  </a:extLst>
                </a:gridCol>
                <a:gridCol w="1239202">
                  <a:extLst>
                    <a:ext uri="{9D8B030D-6E8A-4147-A177-3AD203B41FA5}">
                      <a16:colId xmlns="" xmlns:a16="http://schemas.microsoft.com/office/drawing/2014/main" val="20003"/>
                    </a:ext>
                  </a:extLst>
                </a:gridCol>
                <a:gridCol w="1329118">
                  <a:extLst>
                    <a:ext uri="{9D8B030D-6E8A-4147-A177-3AD203B41FA5}">
                      <a16:colId xmlns="" xmlns:a16="http://schemas.microsoft.com/office/drawing/2014/main" val="20004"/>
                    </a:ext>
                  </a:extLst>
                </a:gridCol>
              </a:tblGrid>
              <a:tr h="446450">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kern="1200" dirty="0" smtClean="0">
                          <a:solidFill>
                            <a:schemeClr val="bg1"/>
                          </a:solidFill>
                          <a:latin typeface="Calibri" panose="020F0502020204030204" pitchFamily="34" charset="0"/>
                          <a:ea typeface="+mn-ea"/>
                          <a:cs typeface="+mn-cs"/>
                        </a:rPr>
                        <a:t>and</a:t>
                      </a:r>
                      <a:endParaRPr lang="fr-FR" sz="1600" b="1" kern="1200" dirty="0">
                        <a:solidFill>
                          <a:schemeClr val="bg1"/>
                        </a:solidFill>
                        <a:latin typeface="Calibri" panose="020F0502020204030204" pitchFamily="34" charset="0"/>
                        <a:ea typeface="+mn-ea"/>
                        <a:cs typeface="+mn-cs"/>
                      </a:endParaRPr>
                    </a:p>
                  </a:txBody>
                  <a:tcPr marL="68580" marR="68580" marT="0" marB="0" anchor="ctr">
                    <a:solidFill>
                      <a:srgbClr val="00B0F0"/>
                    </a:solidFill>
                  </a:tcPr>
                </a:tc>
                <a:tc gridSpan="4">
                  <a:txBody>
                    <a:bodyPr/>
                    <a:lstStyle/>
                    <a:p>
                      <a:pPr indent="182880" algn="l">
                        <a:lnSpc>
                          <a:spcPct val="95000"/>
                        </a:lnSpc>
                        <a:spcBef>
                          <a:spcPts val="100"/>
                        </a:spcBef>
                        <a:spcAft>
                          <a:spcPts val="100"/>
                        </a:spcAft>
                        <a:tabLst>
                          <a:tab pos="182880" algn="l"/>
                        </a:tabLst>
                      </a:pPr>
                      <a:r>
                        <a:rPr lang="en-US" sz="1600" b="1" kern="1200" dirty="0" smtClean="0">
                          <a:solidFill>
                            <a:schemeClr val="tx1"/>
                          </a:solidFill>
                          <a:latin typeface="Calibri" panose="020F0502020204030204" pitchFamily="34" charset="0"/>
                          <a:ea typeface="+mn-ea"/>
                          <a:cs typeface="+mn-cs"/>
                        </a:rPr>
                        <a:t>Logical conjunction</a:t>
                      </a:r>
                      <a:endParaRPr lang="fr-FR" sz="900" spc="-5" dirty="0">
                        <a:effectLst/>
                        <a:latin typeface="Times New Roman" panose="02020603050405020304" pitchFamily="18" charset="0"/>
                        <a:ea typeface="MS Mincho" panose="02020609040205080304" pitchFamily="49" charset="-128"/>
                      </a:endParaRPr>
                    </a:p>
                  </a:txBody>
                  <a:tcPr marL="68580" marR="68580" marT="0" marB="0" anchor="ctr">
                    <a:noFill/>
                  </a:tcPr>
                </a:tc>
                <a:tc hMerge="1">
                  <a:txBody>
                    <a:bodyPr/>
                    <a:lstStyle/>
                    <a:p>
                      <a:pPr indent="182880" algn="ctr">
                        <a:lnSpc>
                          <a:spcPct val="95000"/>
                        </a:lnSpc>
                        <a:spcBef>
                          <a:spcPts val="100"/>
                        </a:spcBef>
                        <a:spcAft>
                          <a:spcPts val="100"/>
                        </a:spcAft>
                        <a:tabLst>
                          <a:tab pos="182880" algn="l"/>
                        </a:tabLst>
                      </a:pPr>
                      <a:endParaRPr lang="fr-FR" sz="1000" spc="-5" dirty="0">
                        <a:effectLst/>
                        <a:latin typeface="Times New Roman" panose="02020603050405020304" pitchFamily="18" charset="0"/>
                        <a:ea typeface="MS Mincho" panose="02020609040205080304" pitchFamily="49" charset="-128"/>
                      </a:endParaRPr>
                    </a:p>
                  </a:txBody>
                  <a:tcPr marL="68580" marR="68580" marT="0" marB="0">
                    <a:noFill/>
                  </a:tcPr>
                </a:tc>
                <a:tc hMerge="1">
                  <a:txBody>
                    <a:bodyPr/>
                    <a:lstStyle/>
                    <a:p>
                      <a:pPr indent="182880" algn="ctr">
                        <a:lnSpc>
                          <a:spcPct val="95000"/>
                        </a:lnSpc>
                        <a:spcBef>
                          <a:spcPts val="100"/>
                        </a:spcBef>
                        <a:spcAft>
                          <a:spcPts val="100"/>
                        </a:spcAft>
                        <a:tabLst>
                          <a:tab pos="182880" algn="l"/>
                        </a:tabLst>
                      </a:pPr>
                      <a:endParaRPr lang="fr-FR" sz="1000" spc="-5" dirty="0">
                        <a:effectLst/>
                        <a:latin typeface="Times New Roman" panose="02020603050405020304" pitchFamily="18" charset="0"/>
                        <a:ea typeface="MS Mincho" panose="02020609040205080304" pitchFamily="49" charset="-128"/>
                      </a:endParaRPr>
                    </a:p>
                  </a:txBody>
                  <a:tcPr marL="68580" marR="68580" marT="0" marB="0">
                    <a:noFill/>
                  </a:tcPr>
                </a:tc>
                <a:tc hMerge="1">
                  <a:txBody>
                    <a:bodyPr/>
                    <a:lstStyle/>
                    <a:p>
                      <a:pPr indent="182880" algn="ctr">
                        <a:lnSpc>
                          <a:spcPct val="95000"/>
                        </a:lnSpc>
                        <a:spcBef>
                          <a:spcPts val="100"/>
                        </a:spcBef>
                        <a:spcAft>
                          <a:spcPts val="100"/>
                        </a:spcAft>
                        <a:tabLst>
                          <a:tab pos="182880" algn="l"/>
                        </a:tabLst>
                      </a:pPr>
                      <a:endParaRPr lang="fr-FR" sz="1000" spc="-5" dirty="0">
                        <a:effectLst/>
                        <a:latin typeface="Times New Roman" panose="02020603050405020304" pitchFamily="18" charset="0"/>
                        <a:ea typeface="MS Mincho" panose="02020609040205080304" pitchFamily="49" charset="-128"/>
                      </a:endParaRPr>
                    </a:p>
                  </a:txBody>
                  <a:tcPr marL="68580" marR="68580" marT="0" marB="0">
                    <a:noFill/>
                  </a:tcPr>
                </a:tc>
                <a:extLst>
                  <a:ext uri="{0D108BD9-81ED-4DB2-BD59-A6C34878D82A}">
                    <a16:rowId xmlns="" xmlns:a16="http://schemas.microsoft.com/office/drawing/2014/main" val="10000"/>
                  </a:ext>
                </a:extLst>
              </a:tr>
              <a:tr h="396844">
                <a:tc>
                  <a:txBody>
                    <a:bodyPr/>
                    <a:lstStyle/>
                    <a:p>
                      <a:pPr marL="0" indent="182880" algn="ctr" defTabSz="914400" rtl="0" eaLnBrk="1" latinLnBrk="0" hangingPunct="1">
                        <a:lnSpc>
                          <a:spcPct val="95000"/>
                        </a:lnSpc>
                        <a:spcBef>
                          <a:spcPts val="100"/>
                        </a:spcBef>
                        <a:spcAft>
                          <a:spcPts val="100"/>
                        </a:spcAft>
                        <a:tabLst>
                          <a:tab pos="182880" algn="l"/>
                        </a:tabLst>
                      </a:pPr>
                      <a:r>
                        <a:rPr lang="el-GR" sz="1600" dirty="0" smtClean="0">
                          <a:latin typeface="Calibri" panose="020F0502020204030204" pitchFamily="34" charset="0"/>
                          <a:cs typeface="Calibri" panose="020F0502020204030204" pitchFamily="34" charset="0"/>
                        </a:rPr>
                        <a:t>ϕ</a:t>
                      </a:r>
                      <a:r>
                        <a:rPr lang="en-US" sz="1600" b="1" kern="1200" baseline="-25000" dirty="0" smtClean="0">
                          <a:solidFill>
                            <a:schemeClr val="bg1"/>
                          </a:solidFill>
                          <a:latin typeface="Calibri" panose="020F0502020204030204" pitchFamily="34" charset="0"/>
                          <a:ea typeface="+mn-ea"/>
                          <a:cs typeface="+mn-cs"/>
                        </a:rPr>
                        <a:t>1</a:t>
                      </a:r>
                      <a:r>
                        <a:rPr lang="en-US" sz="1600" b="1" kern="1200" dirty="0" smtClean="0">
                          <a:solidFill>
                            <a:schemeClr val="bg1"/>
                          </a:solidFill>
                          <a:latin typeface="Calibri" panose="020F0502020204030204" pitchFamily="34" charset="0"/>
                          <a:ea typeface="+mn-ea"/>
                          <a:cs typeface="+mn-cs"/>
                        </a:rPr>
                        <a:t> ᴧ </a:t>
                      </a:r>
                      <a:r>
                        <a:rPr lang="el-GR" sz="1600" dirty="0" smtClean="0">
                          <a:latin typeface="Calibri" panose="020F0502020204030204" pitchFamily="34" charset="0"/>
                          <a:cs typeface="Calibri" panose="020F0502020204030204" pitchFamily="34" charset="0"/>
                        </a:rPr>
                        <a:t>ϕ</a:t>
                      </a:r>
                      <a:r>
                        <a:rPr lang="en-US" sz="1600" b="1" kern="1200" baseline="-25000" dirty="0" smtClean="0">
                          <a:solidFill>
                            <a:schemeClr val="bg1"/>
                          </a:solidFill>
                          <a:latin typeface="Calibri" panose="020F0502020204030204" pitchFamily="34" charset="0"/>
                          <a:ea typeface="+mn-ea"/>
                          <a:cs typeface="+mn-cs"/>
                        </a:rPr>
                        <a:t>2</a:t>
                      </a:r>
                      <a:endParaRPr lang="fr-FR" sz="1600" b="1" kern="1200" baseline="-25000" dirty="0">
                        <a:solidFill>
                          <a:schemeClr val="bg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i="1" kern="1200" dirty="0">
                          <a:solidFill>
                            <a:schemeClr val="bg1"/>
                          </a:solidFill>
                          <a:latin typeface="Calibri" panose="020F0502020204030204" pitchFamily="34" charset="0"/>
                          <a:ea typeface="+mn-ea"/>
                          <a:cs typeface="+mn-cs"/>
                        </a:rPr>
                        <a:t>true</a:t>
                      </a:r>
                      <a:endParaRPr lang="fr-FR" sz="16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i="1" kern="1200" dirty="0">
                          <a:solidFill>
                            <a:schemeClr val="bg1"/>
                          </a:solidFill>
                          <a:latin typeface="Calibri" panose="020F0502020204030204" pitchFamily="34" charset="0"/>
                          <a:ea typeface="+mn-ea"/>
                          <a:cs typeface="+mn-cs"/>
                        </a:rPr>
                        <a:t>false</a:t>
                      </a:r>
                      <a:endParaRPr lang="fr-FR" sz="16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i="1" kern="1200" dirty="0">
                          <a:solidFill>
                            <a:schemeClr val="bg1"/>
                          </a:solidFill>
                          <a:latin typeface="Calibri" panose="020F0502020204030204" pitchFamily="34" charset="0"/>
                          <a:ea typeface="+mn-ea"/>
                          <a:cs typeface="+mn-cs"/>
                        </a:rPr>
                        <a:t>undecided</a:t>
                      </a:r>
                      <a:endParaRPr lang="fr-FR" sz="16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i="1" kern="1200" dirty="0">
                          <a:solidFill>
                            <a:schemeClr val="bg1"/>
                          </a:solidFill>
                          <a:latin typeface="Calibri" panose="020F0502020204030204" pitchFamily="34" charset="0"/>
                          <a:ea typeface="+mn-ea"/>
                          <a:cs typeface="+mn-cs"/>
                        </a:rPr>
                        <a:t>undefined</a:t>
                      </a:r>
                      <a:endParaRPr lang="fr-FR" sz="1600" b="1" i="1" kern="1200" dirty="0">
                        <a:solidFill>
                          <a:schemeClr val="bg1"/>
                        </a:solidFill>
                        <a:latin typeface="Calibri" panose="020F0502020204030204" pitchFamily="34" charset="0"/>
                        <a:ea typeface="+mn-ea"/>
                        <a:cs typeface="+mn-cs"/>
                      </a:endParaRPr>
                    </a:p>
                  </a:txBody>
                  <a:tcPr marL="68580" marR="68580" marT="0" marB="0" anchor="ctr">
                    <a:solidFill>
                      <a:schemeClr val="accent1"/>
                    </a:solidFill>
                  </a:tcPr>
                </a:tc>
                <a:extLst>
                  <a:ext uri="{0D108BD9-81ED-4DB2-BD59-A6C34878D82A}">
                    <a16:rowId xmlns="" xmlns:a16="http://schemas.microsoft.com/office/drawing/2014/main" val="10001"/>
                  </a:ext>
                </a:extLst>
              </a:tr>
              <a:tr h="308834">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i="1" kern="1200" dirty="0">
                          <a:solidFill>
                            <a:schemeClr val="bg1"/>
                          </a:solidFill>
                          <a:latin typeface="Calibri" panose="020F0502020204030204" pitchFamily="34" charset="0"/>
                          <a:ea typeface="+mn-ea"/>
                          <a:cs typeface="+mn-cs"/>
                        </a:rPr>
                        <a:t>true</a:t>
                      </a:r>
                      <a:endParaRPr lang="fr-FR" sz="16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true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false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undecided</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true</a:t>
                      </a:r>
                      <a:endParaRPr lang="fr-FR" sz="16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2"/>
                  </a:ext>
                </a:extLst>
              </a:tr>
              <a:tr h="344038">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i="1" kern="1200" dirty="0">
                          <a:solidFill>
                            <a:schemeClr val="bg1"/>
                          </a:solidFill>
                          <a:latin typeface="Calibri" panose="020F0502020204030204" pitchFamily="34" charset="0"/>
                          <a:ea typeface="+mn-ea"/>
                          <a:cs typeface="+mn-cs"/>
                        </a:rPr>
                        <a:t>false</a:t>
                      </a:r>
                      <a:endParaRPr lang="fr-FR" sz="16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smtClean="0">
                          <a:solidFill>
                            <a:schemeClr val="tx1"/>
                          </a:solidFill>
                          <a:latin typeface="Calibri" panose="020F0502020204030204" pitchFamily="34" charset="0"/>
                          <a:ea typeface="+mn-ea"/>
                          <a:cs typeface="+mn-cs"/>
                        </a:rPr>
                        <a:t>false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false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a:solidFill>
                            <a:schemeClr val="tx1"/>
                          </a:solidFill>
                          <a:latin typeface="Calibri" panose="020F0502020204030204" pitchFamily="34" charset="0"/>
                          <a:ea typeface="+mn-ea"/>
                          <a:cs typeface="+mn-cs"/>
                        </a:rPr>
                        <a:t>false</a:t>
                      </a:r>
                      <a:endParaRPr lang="fr-FR" sz="1600" i="1" kern="120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a:solidFill>
                            <a:schemeClr val="tx1"/>
                          </a:solidFill>
                          <a:latin typeface="Calibri" panose="020F0502020204030204" pitchFamily="34" charset="0"/>
                          <a:ea typeface="+mn-ea"/>
                          <a:cs typeface="+mn-cs"/>
                        </a:rPr>
                        <a:t>false</a:t>
                      </a:r>
                      <a:endParaRPr lang="fr-FR" sz="1600" i="1" kern="120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3"/>
                  </a:ext>
                </a:extLst>
              </a:tr>
              <a:tr h="396844">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i="1" kern="1200" dirty="0">
                          <a:solidFill>
                            <a:schemeClr val="bg1"/>
                          </a:solidFill>
                          <a:latin typeface="Calibri" panose="020F0502020204030204" pitchFamily="34" charset="0"/>
                          <a:ea typeface="+mn-ea"/>
                          <a:cs typeface="+mn-cs"/>
                        </a:rPr>
                        <a:t>undecided</a:t>
                      </a:r>
                      <a:endParaRPr lang="fr-FR" sz="16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smtClean="0">
                          <a:solidFill>
                            <a:schemeClr val="tx1"/>
                          </a:solidFill>
                          <a:latin typeface="Calibri" panose="020F0502020204030204" pitchFamily="34" charset="0"/>
                          <a:ea typeface="+mn-ea"/>
                          <a:cs typeface="+mn-cs"/>
                        </a:rPr>
                        <a:t>undecided</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false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undecided</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a:solidFill>
                            <a:schemeClr val="tx1"/>
                          </a:solidFill>
                          <a:latin typeface="Calibri" panose="020F0502020204030204" pitchFamily="34" charset="0"/>
                          <a:ea typeface="+mn-ea"/>
                          <a:cs typeface="+mn-cs"/>
                        </a:rPr>
                        <a:t>undecided</a:t>
                      </a:r>
                      <a:endParaRPr lang="fr-FR" sz="1600" i="1" kern="120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4"/>
                  </a:ext>
                </a:extLst>
              </a:tr>
              <a:tr h="396844">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b="1" i="1" kern="1200" dirty="0">
                          <a:solidFill>
                            <a:schemeClr val="bg1"/>
                          </a:solidFill>
                          <a:latin typeface="Calibri" panose="020F0502020204030204" pitchFamily="34" charset="0"/>
                          <a:ea typeface="+mn-ea"/>
                          <a:cs typeface="+mn-cs"/>
                        </a:rPr>
                        <a:t>undefined</a:t>
                      </a:r>
                      <a:endParaRPr lang="fr-FR" sz="1600" b="1" i="1" kern="1200" dirty="0">
                        <a:solidFill>
                          <a:schemeClr val="bg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a:solidFill>
                            <a:schemeClr val="tx1"/>
                          </a:solidFill>
                          <a:latin typeface="Calibri" panose="020F0502020204030204" pitchFamily="34" charset="0"/>
                          <a:ea typeface="+mn-ea"/>
                          <a:cs typeface="+mn-cs"/>
                        </a:rPr>
                        <a:t>true</a:t>
                      </a:r>
                      <a:endParaRPr lang="fr-FR" sz="1600" i="1" kern="120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false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undecided</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indent="182880" algn="ctr">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undefined</a:t>
                      </a:r>
                      <a:endParaRPr lang="fr-FR" sz="16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5"/>
                  </a:ext>
                </a:extLst>
              </a:tr>
            </a:tbl>
          </a:graphicData>
        </a:graphic>
      </p:graphicFrame>
      <p:graphicFrame>
        <p:nvGraphicFramePr>
          <p:cNvPr id="15" name="Tableau 14"/>
          <p:cNvGraphicFramePr>
            <a:graphicFrameLocks noGrp="1"/>
          </p:cNvGraphicFramePr>
          <p:nvPr>
            <p:extLst>
              <p:ext uri="{D42A27DB-BD31-4B8C-83A1-F6EECF244321}">
                <p14:modId xmlns:p14="http://schemas.microsoft.com/office/powerpoint/2010/main" val="2958564070"/>
              </p:ext>
            </p:extLst>
          </p:nvPr>
        </p:nvGraphicFramePr>
        <p:xfrm>
          <a:off x="395288" y="2408736"/>
          <a:ext cx="4842953" cy="1152127"/>
        </p:xfrm>
        <a:graphic>
          <a:graphicData uri="http://schemas.openxmlformats.org/drawingml/2006/table">
            <a:tbl>
              <a:tblPr firstRow="1" firstCol="1" bandRow="1">
                <a:tableStyleId>{5C22544A-7EE6-4342-B048-85BDC9FD1C3A}</a:tableStyleId>
              </a:tblPr>
              <a:tblGrid>
                <a:gridCol w="823214">
                  <a:extLst>
                    <a:ext uri="{9D8B030D-6E8A-4147-A177-3AD203B41FA5}">
                      <a16:colId xmlns="" xmlns:a16="http://schemas.microsoft.com/office/drawing/2014/main" val="20000"/>
                    </a:ext>
                  </a:extLst>
                </a:gridCol>
                <a:gridCol w="752538">
                  <a:extLst>
                    <a:ext uri="{9D8B030D-6E8A-4147-A177-3AD203B41FA5}">
                      <a16:colId xmlns="" xmlns:a16="http://schemas.microsoft.com/office/drawing/2014/main" val="20001"/>
                    </a:ext>
                  </a:extLst>
                </a:gridCol>
                <a:gridCol w="752538">
                  <a:extLst>
                    <a:ext uri="{9D8B030D-6E8A-4147-A177-3AD203B41FA5}">
                      <a16:colId xmlns="" xmlns:a16="http://schemas.microsoft.com/office/drawing/2014/main" val="20002"/>
                    </a:ext>
                  </a:extLst>
                </a:gridCol>
                <a:gridCol w="1213802">
                  <a:extLst>
                    <a:ext uri="{9D8B030D-6E8A-4147-A177-3AD203B41FA5}">
                      <a16:colId xmlns="" xmlns:a16="http://schemas.microsoft.com/office/drawing/2014/main" val="20003"/>
                    </a:ext>
                  </a:extLst>
                </a:gridCol>
                <a:gridCol w="1300861">
                  <a:extLst>
                    <a:ext uri="{9D8B030D-6E8A-4147-A177-3AD203B41FA5}">
                      <a16:colId xmlns="" xmlns:a16="http://schemas.microsoft.com/office/drawing/2014/main" val="20004"/>
                    </a:ext>
                  </a:extLst>
                </a:gridCol>
              </a:tblGrid>
              <a:tr h="386844">
                <a:tc>
                  <a:txBody>
                    <a:bodyPr/>
                    <a:lstStyle/>
                    <a:p>
                      <a:pPr marL="0" marR="0" lvl="0" indent="182880" algn="ctr" defTabSz="914400" rtl="0" eaLnBrk="1" fontAlgn="auto" latinLnBrk="0" hangingPunct="1">
                        <a:lnSpc>
                          <a:spcPct val="95000"/>
                        </a:lnSpc>
                        <a:spcBef>
                          <a:spcPts val="100"/>
                        </a:spcBef>
                        <a:spcAft>
                          <a:spcPts val="100"/>
                        </a:spcAft>
                        <a:buClrTx/>
                        <a:buSzTx/>
                        <a:buFontTx/>
                        <a:buNone/>
                        <a:tabLst>
                          <a:tab pos="182880" algn="l"/>
                        </a:tabLst>
                        <a:defRPr/>
                      </a:pPr>
                      <a:r>
                        <a:rPr lang="en-US" sz="1600" b="1" kern="1200" dirty="0" smtClean="0">
                          <a:solidFill>
                            <a:schemeClr val="bg1"/>
                          </a:solidFill>
                          <a:latin typeface="Calibri" panose="020F0502020204030204" pitchFamily="34" charset="0"/>
                          <a:ea typeface="+mn-ea"/>
                          <a:cs typeface="+mn-cs"/>
                        </a:rPr>
                        <a:t>not</a:t>
                      </a:r>
                      <a:endParaRPr lang="fr-FR" sz="1600" b="1" kern="1200" dirty="0" smtClean="0">
                        <a:solidFill>
                          <a:schemeClr val="bg1"/>
                        </a:solidFill>
                        <a:latin typeface="Calibri" panose="020F0502020204030204" pitchFamily="34" charset="0"/>
                        <a:ea typeface="+mn-ea"/>
                        <a:cs typeface="+mn-cs"/>
                      </a:endParaRPr>
                    </a:p>
                  </a:txBody>
                  <a:tcPr marL="68580" marR="68580" marT="0" marB="0" anchor="ctr">
                    <a:solidFill>
                      <a:srgbClr val="00B0F0"/>
                    </a:solidFill>
                  </a:tcPr>
                </a:tc>
                <a:tc gridSpan="4">
                  <a:txBody>
                    <a:bodyPr/>
                    <a:lstStyle/>
                    <a:p>
                      <a:pPr marL="0" indent="182880" algn="l" defTabSz="914400" rtl="0" eaLnBrk="1" latinLnBrk="0" hangingPunct="1">
                        <a:lnSpc>
                          <a:spcPct val="95000"/>
                        </a:lnSpc>
                        <a:spcBef>
                          <a:spcPts val="100"/>
                        </a:spcBef>
                        <a:spcAft>
                          <a:spcPts val="100"/>
                        </a:spcAft>
                        <a:tabLst>
                          <a:tab pos="182880" algn="l"/>
                        </a:tabLst>
                      </a:pPr>
                      <a:r>
                        <a:rPr lang="en-US" sz="1600" b="1" kern="1200" dirty="0" smtClean="0">
                          <a:solidFill>
                            <a:schemeClr val="tx1"/>
                          </a:solidFill>
                          <a:latin typeface="Calibri" panose="020F0502020204030204" pitchFamily="34" charset="0"/>
                          <a:ea typeface="+mn-ea"/>
                          <a:cs typeface="+mn-cs"/>
                        </a:rPr>
                        <a:t>Logical negation</a:t>
                      </a:r>
                      <a:endParaRPr lang="en-US" sz="1600" b="1" kern="1200" dirty="0">
                        <a:solidFill>
                          <a:schemeClr val="tx1"/>
                        </a:solidFill>
                        <a:latin typeface="Calibri" panose="020F0502020204030204" pitchFamily="34" charset="0"/>
                        <a:ea typeface="+mn-ea"/>
                        <a:cs typeface="+mn-cs"/>
                      </a:endParaRPr>
                    </a:p>
                  </a:txBody>
                  <a:tcPr marL="68580" marR="68580" marT="0" marB="0" anchor="ctr">
                    <a:noFill/>
                  </a:tcPr>
                </a:tc>
                <a:tc hMerge="1">
                  <a:txBody>
                    <a:bodyPr/>
                    <a:lstStyle/>
                    <a:p>
                      <a:pPr indent="182880" algn="ctr">
                        <a:lnSpc>
                          <a:spcPct val="95000"/>
                        </a:lnSpc>
                        <a:spcBef>
                          <a:spcPts val="100"/>
                        </a:spcBef>
                        <a:spcAft>
                          <a:spcPts val="100"/>
                        </a:spcAft>
                        <a:tabLst>
                          <a:tab pos="182880" algn="l"/>
                        </a:tabLst>
                      </a:pPr>
                      <a:endParaRPr lang="fr-FR" sz="1000" spc="-5" dirty="0">
                        <a:effectLst/>
                        <a:latin typeface="Times New Roman" panose="02020603050405020304" pitchFamily="18" charset="0"/>
                        <a:ea typeface="MS Mincho" panose="02020609040205080304" pitchFamily="49" charset="-128"/>
                      </a:endParaRPr>
                    </a:p>
                  </a:txBody>
                  <a:tcPr marL="68580" marR="68580" marT="0" marB="0" anchor="ctr">
                    <a:noFill/>
                  </a:tcPr>
                </a:tc>
                <a:tc hMerge="1">
                  <a:txBody>
                    <a:bodyPr/>
                    <a:lstStyle/>
                    <a:p>
                      <a:pPr indent="182880" algn="ctr">
                        <a:lnSpc>
                          <a:spcPct val="95000"/>
                        </a:lnSpc>
                        <a:spcBef>
                          <a:spcPts val="100"/>
                        </a:spcBef>
                        <a:spcAft>
                          <a:spcPts val="100"/>
                        </a:spcAft>
                        <a:tabLst>
                          <a:tab pos="182880" algn="l"/>
                        </a:tabLst>
                      </a:pPr>
                      <a:endParaRPr lang="fr-FR" sz="1000" spc="-5" dirty="0">
                        <a:effectLst/>
                        <a:latin typeface="Times New Roman" panose="02020603050405020304" pitchFamily="18" charset="0"/>
                        <a:ea typeface="MS Mincho" panose="02020609040205080304" pitchFamily="49" charset="-128"/>
                      </a:endParaRPr>
                    </a:p>
                  </a:txBody>
                  <a:tcPr marL="68580" marR="68580" marT="0" marB="0" anchor="ctr">
                    <a:noFill/>
                  </a:tcPr>
                </a:tc>
                <a:tc hMerge="1">
                  <a:txBody>
                    <a:bodyPr/>
                    <a:lstStyle/>
                    <a:p>
                      <a:pPr indent="182880" algn="ctr">
                        <a:lnSpc>
                          <a:spcPct val="95000"/>
                        </a:lnSpc>
                        <a:spcBef>
                          <a:spcPts val="100"/>
                        </a:spcBef>
                        <a:spcAft>
                          <a:spcPts val="100"/>
                        </a:spcAft>
                        <a:tabLst>
                          <a:tab pos="182880" algn="l"/>
                        </a:tabLst>
                      </a:pPr>
                      <a:endParaRPr lang="fr-FR" sz="1000" spc="-5" dirty="0">
                        <a:effectLst/>
                        <a:latin typeface="Times New Roman" panose="02020603050405020304" pitchFamily="18" charset="0"/>
                        <a:ea typeface="MS Mincho" panose="02020609040205080304" pitchFamily="49" charset="-128"/>
                      </a:endParaRPr>
                    </a:p>
                  </a:txBody>
                  <a:tcPr marL="68580" marR="68580" marT="0" marB="0" anchor="ctr">
                    <a:noFill/>
                  </a:tcPr>
                </a:tc>
                <a:extLst>
                  <a:ext uri="{0D108BD9-81ED-4DB2-BD59-A6C34878D82A}">
                    <a16:rowId xmlns="" xmlns:a16="http://schemas.microsoft.com/office/drawing/2014/main" val="10000"/>
                  </a:ext>
                </a:extLst>
              </a:tr>
              <a:tr h="405243">
                <a:tc>
                  <a:txBody>
                    <a:bodyPr/>
                    <a:lstStyle/>
                    <a:p>
                      <a:pPr marL="0" indent="182880" algn="ctr" defTabSz="914400" rtl="0" eaLnBrk="1" latinLnBrk="0" hangingPunct="1">
                        <a:lnSpc>
                          <a:spcPct val="95000"/>
                        </a:lnSpc>
                        <a:spcBef>
                          <a:spcPts val="100"/>
                        </a:spcBef>
                        <a:spcAft>
                          <a:spcPts val="100"/>
                        </a:spcAft>
                        <a:tabLst>
                          <a:tab pos="182880" algn="l"/>
                        </a:tabLst>
                      </a:pPr>
                      <a:r>
                        <a:rPr lang="el-GR" sz="1600" dirty="0" smtClean="0">
                          <a:latin typeface="Calibri" panose="020F0502020204030204" pitchFamily="34" charset="0"/>
                          <a:cs typeface="Calibri" panose="020F0502020204030204" pitchFamily="34" charset="0"/>
                        </a:rPr>
                        <a:t>ϕ</a:t>
                      </a:r>
                      <a:endParaRPr lang="fr-FR" sz="1600" i="1" kern="1200" dirty="0">
                        <a:solidFill>
                          <a:schemeClr val="tx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i="1" kern="1200" noProof="0" dirty="0" smtClean="0">
                          <a:solidFill>
                            <a:schemeClr val="tx1"/>
                          </a:solidFill>
                          <a:latin typeface="Calibri" panose="020F0502020204030204" pitchFamily="34" charset="0"/>
                          <a:ea typeface="+mn-ea"/>
                          <a:cs typeface="+mn-cs"/>
                        </a:rPr>
                        <a:t>true</a:t>
                      </a:r>
                      <a:endParaRPr lang="en-US" sz="1600" i="1" kern="1200" noProof="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false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undecided</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undefined</a:t>
                      </a:r>
                      <a:endParaRPr lang="fr-FR" sz="16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1"/>
                  </a:ext>
                </a:extLst>
              </a:tr>
              <a:tr h="360040">
                <a:tc>
                  <a:txBody>
                    <a:bodyPr/>
                    <a:lstStyle/>
                    <a:p>
                      <a:pPr marL="0" marR="0" lvl="0" indent="182880" algn="ctr" defTabSz="914400" rtl="0" eaLnBrk="1" fontAlgn="auto" latinLnBrk="0" hangingPunct="1">
                        <a:lnSpc>
                          <a:spcPct val="95000"/>
                        </a:lnSpc>
                        <a:spcBef>
                          <a:spcPts val="100"/>
                        </a:spcBef>
                        <a:spcAft>
                          <a:spcPts val="100"/>
                        </a:spcAft>
                        <a:buClrTx/>
                        <a:buSzTx/>
                        <a:buFontTx/>
                        <a:buNone/>
                        <a:tabLst>
                          <a:tab pos="182880" algn="l"/>
                        </a:tabLst>
                        <a:defRPr/>
                      </a:pPr>
                      <a:r>
                        <a:rPr lang="en-US" sz="1600" b="1" kern="1200" dirty="0" smtClean="0">
                          <a:solidFill>
                            <a:schemeClr val="bg1"/>
                          </a:solidFill>
                          <a:latin typeface="Calibri" panose="020F0502020204030204" pitchFamily="34" charset="0"/>
                          <a:ea typeface="+mn-ea"/>
                          <a:cs typeface="+mn-cs"/>
                        </a:rPr>
                        <a:t>¬</a:t>
                      </a:r>
                      <a:r>
                        <a:rPr lang="el-GR" sz="1600" dirty="0" smtClean="0">
                          <a:latin typeface="Calibri" panose="020F0502020204030204" pitchFamily="34" charset="0"/>
                          <a:cs typeface="Calibri" panose="020F0502020204030204" pitchFamily="34" charset="0"/>
                        </a:rPr>
                        <a:t>ϕ</a:t>
                      </a:r>
                      <a:endParaRPr lang="fr-FR" sz="1600" b="1" kern="1200" dirty="0" smtClean="0">
                        <a:solidFill>
                          <a:schemeClr val="bg1"/>
                        </a:solidFill>
                        <a:latin typeface="Calibri" panose="020F0502020204030204" pitchFamily="34" charset="0"/>
                        <a:ea typeface="+mn-ea"/>
                        <a:cs typeface="+mn-cs"/>
                      </a:endParaRPr>
                    </a:p>
                  </a:txBody>
                  <a:tcPr marL="68580" marR="68580" marT="0" marB="0" anchor="ctr">
                    <a:solidFill>
                      <a:schemeClr val="accent1"/>
                    </a:solidFill>
                  </a:tcPr>
                </a:tc>
                <a:tc>
                  <a:txBody>
                    <a:bodyPr/>
                    <a:lstStyle/>
                    <a:p>
                      <a:pPr marL="0" indent="182880" algn="ctr" defTabSz="914400" rtl="0" eaLnBrk="1" latinLnBrk="0" hangingPunct="1">
                        <a:lnSpc>
                          <a:spcPct val="95000"/>
                        </a:lnSpc>
                        <a:spcBef>
                          <a:spcPts val="100"/>
                        </a:spcBef>
                        <a:spcAft>
                          <a:spcPts val="100"/>
                        </a:spcAft>
                        <a:tabLst>
                          <a:tab pos="182880" algn="l"/>
                        </a:tabLst>
                      </a:pPr>
                      <a:r>
                        <a:rPr lang="fr-FR" sz="1600" i="1" kern="1200" dirty="0" smtClean="0">
                          <a:solidFill>
                            <a:schemeClr val="tx1"/>
                          </a:solidFill>
                          <a:latin typeface="Calibri" panose="020F0502020204030204" pitchFamily="34" charset="0"/>
                          <a:ea typeface="+mn-ea"/>
                          <a:cs typeface="+mn-cs"/>
                        </a:rPr>
                        <a:t>false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true</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undecided</a:t>
                      </a:r>
                      <a:endParaRPr lang="fr-FR" sz="1600" i="1" kern="1200" dirty="0">
                        <a:solidFill>
                          <a:schemeClr val="tx1"/>
                        </a:solidFill>
                        <a:latin typeface="Calibri" panose="020F0502020204030204" pitchFamily="34" charset="0"/>
                        <a:ea typeface="+mn-ea"/>
                        <a:cs typeface="+mn-cs"/>
                      </a:endParaRPr>
                    </a:p>
                  </a:txBody>
                  <a:tcPr marL="68580" marR="68580" marT="0" marB="0" anchor="ctr"/>
                </a:tc>
                <a:tc>
                  <a:txBody>
                    <a:bodyPr/>
                    <a:lstStyle/>
                    <a:p>
                      <a:pPr marL="0" indent="182880" algn="ctr" defTabSz="914400" rtl="0" eaLnBrk="1" latinLnBrk="0" hangingPunct="1">
                        <a:lnSpc>
                          <a:spcPct val="95000"/>
                        </a:lnSpc>
                        <a:spcBef>
                          <a:spcPts val="100"/>
                        </a:spcBef>
                        <a:spcAft>
                          <a:spcPts val="100"/>
                        </a:spcAft>
                        <a:tabLst>
                          <a:tab pos="182880" algn="l"/>
                        </a:tabLst>
                      </a:pPr>
                      <a:r>
                        <a:rPr lang="en-US" sz="1600" i="1" kern="1200" dirty="0">
                          <a:solidFill>
                            <a:schemeClr val="tx1"/>
                          </a:solidFill>
                          <a:latin typeface="Calibri" panose="020F0502020204030204" pitchFamily="34" charset="0"/>
                          <a:ea typeface="+mn-ea"/>
                          <a:cs typeface="+mn-cs"/>
                        </a:rPr>
                        <a:t>undefined</a:t>
                      </a:r>
                      <a:endParaRPr lang="fr-FR" sz="1600" i="1" kern="1200" dirty="0">
                        <a:solidFill>
                          <a:schemeClr val="tx1"/>
                        </a:solidFill>
                        <a:latin typeface="Calibri" panose="020F0502020204030204" pitchFamily="34" charset="0"/>
                        <a:ea typeface="+mn-ea"/>
                        <a:cs typeface="+mn-cs"/>
                      </a:endParaRPr>
                    </a:p>
                  </a:txBody>
                  <a:tcPr marL="68580" marR="68580" marT="0" marB="0" anchor="ctr"/>
                </a:tc>
                <a:extLst>
                  <a:ext uri="{0D108BD9-81ED-4DB2-BD59-A6C34878D82A}">
                    <a16:rowId xmlns="" xmlns:a16="http://schemas.microsoft.com/office/drawing/2014/main" val="10002"/>
                  </a:ext>
                </a:extLst>
              </a:tr>
            </a:tbl>
          </a:graphicData>
        </a:graphic>
      </p:graphicFrame>
      <p:grpSp>
        <p:nvGrpSpPr>
          <p:cNvPr id="26" name="Groupe 25"/>
          <p:cNvGrpSpPr/>
          <p:nvPr/>
        </p:nvGrpSpPr>
        <p:grpSpPr>
          <a:xfrm>
            <a:off x="5436096" y="2669167"/>
            <a:ext cx="3456384" cy="1096404"/>
            <a:chOff x="7272300" y="5157192"/>
            <a:chExt cx="4320728" cy="1096404"/>
          </a:xfrm>
        </p:grpSpPr>
        <p:sp>
          <p:nvSpPr>
            <p:cNvPr id="19" name="ZoneTexte 18"/>
            <p:cNvSpPr txBox="1"/>
            <p:nvPr/>
          </p:nvSpPr>
          <p:spPr>
            <a:xfrm>
              <a:off x="7272300" y="5157192"/>
              <a:ext cx="4320728" cy="430887"/>
            </a:xfrm>
            <a:prstGeom prst="rect">
              <a:avLst/>
            </a:prstGeom>
            <a:noFill/>
          </p:spPr>
          <p:txBody>
            <a:bodyPr wrap="square" lIns="36000" tIns="0" rIns="36000" bIns="0" rtlCol="0">
              <a:spAutoFit/>
            </a:bodyPr>
            <a:lstStyle/>
            <a:p>
              <a:r>
                <a:rPr lang="el-GR" sz="1400" dirty="0" smtClean="0">
                  <a:latin typeface="Calibri" panose="020F0502020204030204" pitchFamily="34" charset="0"/>
                  <a:cs typeface="Calibri" panose="020F0502020204030204" pitchFamily="34" charset="0"/>
                </a:rPr>
                <a:t>ϕ</a:t>
              </a:r>
              <a:r>
                <a:rPr lang="en-US" sz="1400" baseline="-25000" dirty="0" smtClean="0">
                  <a:latin typeface="Calibri" panose="020F0502020204030204" pitchFamily="34" charset="0"/>
                </a:rPr>
                <a:t>1</a:t>
              </a:r>
              <a:r>
                <a:rPr lang="en-US" sz="1400" dirty="0" smtClean="0">
                  <a:latin typeface="Calibri" panose="020F0502020204030204" pitchFamily="34" charset="0"/>
                </a:rPr>
                <a:t> </a:t>
              </a:r>
              <a:r>
                <a:rPr lang="en-US" sz="1400" dirty="0">
                  <a:latin typeface="Calibri" panose="020F0502020204030204" pitchFamily="34" charset="0"/>
                </a:rPr>
                <a:t>and </a:t>
              </a:r>
              <a:r>
                <a:rPr lang="el-GR" sz="1400" dirty="0" smtClean="0">
                  <a:latin typeface="Calibri" panose="020F0502020204030204" pitchFamily="34" charset="0"/>
                  <a:cs typeface="Calibri" panose="020F0502020204030204" pitchFamily="34" charset="0"/>
                </a:rPr>
                <a:t>ϕ</a:t>
              </a:r>
              <a:r>
                <a:rPr lang="en-US" sz="1400" baseline="-25000" dirty="0" smtClean="0">
                  <a:latin typeface="Calibri" panose="020F0502020204030204" pitchFamily="34" charset="0"/>
                </a:rPr>
                <a:t>2</a:t>
              </a:r>
              <a:r>
                <a:rPr lang="en-US" sz="1400" dirty="0" smtClean="0">
                  <a:latin typeface="Calibri" panose="020F0502020204030204" pitchFamily="34" charset="0"/>
                </a:rPr>
                <a:t> </a:t>
              </a:r>
              <a:r>
                <a:rPr lang="en-US" sz="1400" dirty="0">
                  <a:latin typeface="Calibri" panose="020F0502020204030204" pitchFamily="34" charset="0"/>
                </a:rPr>
                <a:t>represent the values of two different variables at the same </a:t>
              </a:r>
              <a:r>
                <a:rPr lang="en-US" sz="1400" dirty="0" smtClean="0">
                  <a:latin typeface="Calibri" panose="020F0502020204030204" pitchFamily="34" charset="0"/>
                </a:rPr>
                <a:t>instant in time</a:t>
              </a:r>
              <a:endParaRPr lang="fr-FR" sz="1400" dirty="0">
                <a:latin typeface="Calibri" panose="020F0502020204030204" pitchFamily="34" charset="0"/>
              </a:endParaRPr>
            </a:p>
          </p:txBody>
        </p:sp>
        <p:cxnSp>
          <p:nvCxnSpPr>
            <p:cNvPr id="20" name="Connecteur droit avec flèche 19"/>
            <p:cNvCxnSpPr/>
            <p:nvPr/>
          </p:nvCxnSpPr>
          <p:spPr>
            <a:xfrm>
              <a:off x="7885393" y="5872650"/>
              <a:ext cx="34379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7885393" y="6147074"/>
              <a:ext cx="34379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7433025" y="5672878"/>
              <a:ext cx="453276" cy="307777"/>
            </a:xfrm>
            <a:prstGeom prst="rect">
              <a:avLst/>
            </a:prstGeom>
          </p:spPr>
          <p:txBody>
            <a:bodyPr wrap="none">
              <a:spAutoFit/>
            </a:bodyPr>
            <a:lstStyle/>
            <a:p>
              <a:r>
                <a:rPr lang="el-GR" sz="1400" dirty="0" smtClean="0">
                  <a:latin typeface="Calibri" panose="020F0502020204030204" pitchFamily="34" charset="0"/>
                  <a:cs typeface="Calibri" panose="020F0502020204030204" pitchFamily="34" charset="0"/>
                </a:rPr>
                <a:t>ϕ</a:t>
              </a:r>
              <a:r>
                <a:rPr lang="en-US" sz="1400" baseline="-25000" dirty="0" smtClean="0">
                  <a:latin typeface="Calibri" panose="020F0502020204030204" pitchFamily="34" charset="0"/>
                </a:rPr>
                <a:t>1</a:t>
              </a:r>
              <a:endParaRPr lang="fr-FR" sz="1400" baseline="-25000" dirty="0"/>
            </a:p>
          </p:txBody>
        </p:sp>
        <p:sp>
          <p:nvSpPr>
            <p:cNvPr id="23" name="Rectangle 22"/>
            <p:cNvSpPr/>
            <p:nvPr/>
          </p:nvSpPr>
          <p:spPr>
            <a:xfrm>
              <a:off x="7433025" y="5945819"/>
              <a:ext cx="453276" cy="307777"/>
            </a:xfrm>
            <a:prstGeom prst="rect">
              <a:avLst/>
            </a:prstGeom>
          </p:spPr>
          <p:txBody>
            <a:bodyPr wrap="none">
              <a:spAutoFit/>
            </a:bodyPr>
            <a:lstStyle/>
            <a:p>
              <a:r>
                <a:rPr lang="el-GR" sz="1400" dirty="0" smtClean="0">
                  <a:latin typeface="Calibri" panose="020F0502020204030204" pitchFamily="34" charset="0"/>
                  <a:cs typeface="Calibri" panose="020F0502020204030204" pitchFamily="34" charset="0"/>
                </a:rPr>
                <a:t>ϕ</a:t>
              </a:r>
              <a:r>
                <a:rPr lang="en-US" sz="1400" baseline="-25000" dirty="0" smtClean="0">
                  <a:latin typeface="Calibri" panose="020F0502020204030204" pitchFamily="34" charset="0"/>
                </a:rPr>
                <a:t>2</a:t>
              </a:r>
              <a:endParaRPr lang="fr-FR" sz="1400" baseline="-25000" dirty="0"/>
            </a:p>
          </p:txBody>
        </p:sp>
        <p:cxnSp>
          <p:nvCxnSpPr>
            <p:cNvPr id="24" name="Connecteur droit 23"/>
            <p:cNvCxnSpPr/>
            <p:nvPr/>
          </p:nvCxnSpPr>
          <p:spPr>
            <a:xfrm>
              <a:off x="8886376" y="5749239"/>
              <a:ext cx="1" cy="123411"/>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8893505" y="6027119"/>
              <a:ext cx="1" cy="123411"/>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1160064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Preliminary Definition of Objects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395288" y="1268412"/>
                <a:ext cx="8641208" cy="5328939"/>
              </a:xfrm>
            </p:spPr>
            <p:txBody>
              <a:bodyPr/>
              <a:lstStyle/>
              <a:p>
                <a:r>
                  <a:rPr lang="en-US" b="0" dirty="0" smtClean="0"/>
                  <a:t>An object O = { att</a:t>
                </a:r>
                <a:r>
                  <a:rPr lang="en-US" b="0" baseline="-25000" dirty="0" smtClean="0"/>
                  <a:t>1</a:t>
                </a:r>
                <a:r>
                  <a:rPr lang="en-US" b="0" dirty="0"/>
                  <a:t>:</a:t>
                </a:r>
                <a14:m>
                  <m:oMath xmlns:m="http://schemas.openxmlformats.org/officeDocument/2006/math">
                    <m:r>
                      <a:rPr lang="en-US" i="1">
                        <a:latin typeface="Cambria Math" panose="02040503050406030204" pitchFamily="18" charset="0"/>
                        <a:ea typeface="Cambria Math" panose="02040503050406030204" pitchFamily="18" charset="0"/>
                      </a:rPr>
                      <m:t>𝔸</m:t>
                    </m:r>
                    <m:r>
                      <m:rPr>
                        <m:sty m:val="p"/>
                      </m:rPr>
                      <a:rPr lang="fr-FR" b="0" baseline="-25000" smtClean="0">
                        <a:latin typeface="Cambria Math" panose="02040503050406030204" pitchFamily="18" charset="0"/>
                        <a:ea typeface="Cambria Math" panose="02040503050406030204" pitchFamily="18" charset="0"/>
                      </a:rPr>
                      <m:t>i</m:t>
                    </m:r>
                  </m:oMath>
                </a14:m>
                <a:r>
                  <a:rPr lang="en-US" b="0" dirty="0" smtClean="0"/>
                  <a:t>, </a:t>
                </a:r>
                <a:r>
                  <a:rPr lang="en-US" b="0" dirty="0"/>
                  <a:t>…, </a:t>
                </a:r>
                <a:r>
                  <a:rPr lang="en-US" b="0" dirty="0" err="1" smtClean="0"/>
                  <a:t>att</a:t>
                </a:r>
                <a:r>
                  <a:rPr lang="en-US" b="0" baseline="-25000" dirty="0" err="1" smtClean="0"/>
                  <a:t>n</a:t>
                </a:r>
                <a:r>
                  <a:rPr lang="en-US" b="0" dirty="0" err="1" smtClean="0"/>
                  <a:t>:</a:t>
                </a:r>
                <a14:m>
                  <m:oMath xmlns:m="http://schemas.openxmlformats.org/officeDocument/2006/math">
                    <m:r>
                      <a:rPr lang="en-US" i="1">
                        <a:latin typeface="Cambria Math" panose="02040503050406030204" pitchFamily="18" charset="0"/>
                        <a:ea typeface="Cambria Math" panose="02040503050406030204" pitchFamily="18" charset="0"/>
                      </a:rPr>
                      <m:t>𝔸</m:t>
                    </m:r>
                  </m:oMath>
                </a14:m>
                <a:r>
                  <a:rPr lang="en-US" b="0" baseline="-25000" dirty="0" smtClean="0"/>
                  <a:t>n.</a:t>
                </a:r>
                <a:r>
                  <a:rPr lang="en-US" b="0" dirty="0" smtClean="0"/>
                  <a:t>} is a set of attributes where each attribute </a:t>
                </a:r>
                <a:r>
                  <a:rPr lang="en-US" b="0" dirty="0" err="1" smtClean="0"/>
                  <a:t>att</a:t>
                </a:r>
                <a:r>
                  <a:rPr lang="en-US" b="0" baseline="-25000" dirty="0" err="1" smtClean="0"/>
                  <a:t>i</a:t>
                </a:r>
                <a:r>
                  <a:rPr lang="en-US" b="0" baseline="-25000" dirty="0" smtClean="0"/>
                  <a:t> </a:t>
                </a:r>
                <a:r>
                  <a:rPr lang="en-US" b="0" dirty="0" smtClean="0"/>
                  <a:t>is defined as a function of time that takes its values in a domain </a:t>
                </a:r>
                <a14:m>
                  <m:oMath xmlns:m="http://schemas.openxmlformats.org/officeDocument/2006/math">
                    <m:r>
                      <a:rPr lang="en-US" i="1">
                        <a:latin typeface="Cambria Math" panose="02040503050406030204" pitchFamily="18" charset="0"/>
                        <a:ea typeface="Cambria Math" panose="02040503050406030204" pitchFamily="18" charset="0"/>
                      </a:rPr>
                      <m:t>𝔸</m:t>
                    </m:r>
                    <m:r>
                      <m:rPr>
                        <m:sty m:val="p"/>
                      </m:rPr>
                      <a:rPr lang="fr-FR" b="0" i="0" smtClean="0">
                        <a:latin typeface="Cambria Math" panose="02040503050406030204" pitchFamily="18" charset="0"/>
                        <a:ea typeface="Cambria Math" panose="02040503050406030204" pitchFamily="18" charset="0"/>
                      </a:rPr>
                      <m:t>i</m:t>
                    </m:r>
                  </m:oMath>
                </a14:m>
                <a:r>
                  <a:rPr lang="en-US" b="0" dirty="0" smtClean="0"/>
                  <a:t>. </a:t>
                </a:r>
                <a:endParaRPr lang="en-US" b="0" dirty="0"/>
              </a:p>
              <a:p>
                <a:endParaRPr lang="en-US" b="0" dirty="0" smtClean="0"/>
              </a:p>
              <a:p>
                <a:endParaRPr lang="en-US" b="0" dirty="0" smtClean="0"/>
              </a:p>
              <a:p>
                <a:r>
                  <a:rPr lang="en-US" b="0" dirty="0" smtClean="0"/>
                  <a:t>Two objects O</a:t>
                </a:r>
                <a:r>
                  <a:rPr lang="en-US" b="0" baseline="-25000" dirty="0"/>
                  <a:t>1</a:t>
                </a:r>
                <a:r>
                  <a:rPr lang="en-US" b="0" dirty="0" smtClean="0"/>
                  <a:t> and O</a:t>
                </a:r>
                <a:r>
                  <a:rPr lang="en-US" b="0" baseline="-25000" dirty="0"/>
                  <a:t>2</a:t>
                </a:r>
                <a:r>
                  <a:rPr lang="en-US" b="0" dirty="0" smtClean="0"/>
                  <a:t> belong to the same class</a:t>
                </a:r>
                <a14:m>
                  <m:oMath xmlns:m="http://schemas.openxmlformats.org/officeDocument/2006/math">
                    <m:r>
                      <a:rPr lang="fr-FR" b="0" i="0" dirty="0" smtClean="0">
                        <a:latin typeface="Cambria Math" panose="02040503050406030204" pitchFamily="18" charset="0"/>
                        <a:ea typeface="Cambria Math" panose="02040503050406030204" pitchFamily="18" charset="0"/>
                      </a:rPr>
                      <m:t> </m:t>
                    </m:r>
                    <m:r>
                      <a:rPr lang="en-US" i="1" dirty="0">
                        <a:latin typeface="Cambria Math" panose="02040503050406030204" pitchFamily="18" charset="0"/>
                        <a:ea typeface="Cambria Math" panose="02040503050406030204" pitchFamily="18" charset="0"/>
                      </a:rPr>
                      <m:t>𝒞</m:t>
                    </m:r>
                  </m:oMath>
                </a14:m>
                <a:r>
                  <a:rPr lang="en-US" b="0" dirty="0" smtClean="0"/>
                  <a:t> if they have the same attributes. They are not considered to be equal because at the same instant in time, their attributes can have different values.</a:t>
                </a:r>
              </a:p>
              <a:p>
                <a:r>
                  <a:rPr lang="en-US" b="0" dirty="0" smtClean="0"/>
                  <a:t>Therefore:</a:t>
                </a:r>
              </a:p>
              <a:p>
                <a:pPr lvl="1"/>
                <a:r>
                  <a:rPr lang="en-US" dirty="0"/>
                  <a:t>T</a:t>
                </a:r>
                <a:r>
                  <a:rPr lang="en-US" b="0" dirty="0" smtClean="0"/>
                  <a:t>wo objects </a:t>
                </a:r>
                <a:r>
                  <a:rPr lang="en-US" b="0" dirty="0"/>
                  <a:t>O</a:t>
                </a:r>
                <a:r>
                  <a:rPr lang="en-US" b="0" baseline="-25000" dirty="0"/>
                  <a:t>1</a:t>
                </a:r>
                <a:r>
                  <a:rPr lang="en-US" b="0" dirty="0"/>
                  <a:t> and </a:t>
                </a:r>
                <a:r>
                  <a:rPr lang="en-US" b="0" dirty="0" smtClean="0"/>
                  <a:t>O</a:t>
                </a:r>
                <a:r>
                  <a:rPr lang="en-US" b="0" baseline="-25000" dirty="0" smtClean="0"/>
                  <a:t>2</a:t>
                </a:r>
                <a:r>
                  <a:rPr lang="en-US" b="0" dirty="0" smtClean="0"/>
                  <a:t> of the same class</a:t>
                </a:r>
                <a14:m>
                  <m:oMath xmlns:m="http://schemas.openxmlformats.org/officeDocument/2006/math">
                    <m:r>
                      <a:rPr lang="fr-FR" b="0" i="0" dirty="0" smtClean="0">
                        <a:latin typeface="Cambria Math" panose="02040503050406030204" pitchFamily="18" charset="0"/>
                        <a:ea typeface="Cambria Math" panose="02040503050406030204" pitchFamily="18" charset="0"/>
                      </a:rPr>
                      <m:t> </m:t>
                    </m:r>
                    <m:r>
                      <a:rPr lang="en-US" i="1" dirty="0">
                        <a:latin typeface="Cambria Math" panose="02040503050406030204" pitchFamily="18" charset="0"/>
                        <a:ea typeface="Cambria Math" panose="02040503050406030204" pitchFamily="18" charset="0"/>
                      </a:rPr>
                      <m:t>𝒞</m:t>
                    </m:r>
                  </m:oMath>
                </a14:m>
                <a:r>
                  <a:rPr lang="en-US" b="0" dirty="0" smtClean="0"/>
                  <a:t> only differ in the values of their attributes.</a:t>
                </a:r>
              </a:p>
              <a:p>
                <a:pPr lvl="1"/>
                <a:r>
                  <a:rPr lang="en-US" dirty="0" smtClean="0"/>
                  <a:t>A class </a:t>
                </a:r>
                <a14:m>
                  <m:oMath xmlns:m="http://schemas.openxmlformats.org/officeDocument/2006/math">
                    <m:r>
                      <a:rPr lang="en-US" i="1" dirty="0" smtClean="0">
                        <a:latin typeface="Cambria Math" panose="02040503050406030204" pitchFamily="18" charset="0"/>
                        <a:ea typeface="Cambria Math" panose="02040503050406030204" pitchFamily="18" charset="0"/>
                      </a:rPr>
                      <m:t>𝒞</m:t>
                    </m:r>
                  </m:oMath>
                </a14:m>
                <a:r>
                  <a:rPr lang="en-US" dirty="0" smtClean="0"/>
                  <a:t> is the domain of all objects having the same attributes.</a:t>
                </a:r>
                <a:endParaRPr lang="en-US" b="0" dirty="0" smtClean="0"/>
              </a:p>
              <a:p>
                <a:r>
                  <a:rPr lang="en-US" b="0" dirty="0" smtClean="0"/>
                  <a:t>Notation:</a:t>
                </a:r>
              </a:p>
              <a:p>
                <a:pPr lvl="1"/>
                <a:r>
                  <a:rPr lang="en-US" dirty="0" smtClean="0"/>
                  <a:t>Attribute </a:t>
                </a:r>
                <a:r>
                  <a:rPr lang="en-US" dirty="0" err="1"/>
                  <a:t>att</a:t>
                </a:r>
                <a:r>
                  <a:rPr lang="en-US" baseline="-25000" dirty="0" err="1"/>
                  <a:t>i</a:t>
                </a:r>
                <a:r>
                  <a:rPr lang="en-US" dirty="0"/>
                  <a:t> </a:t>
                </a:r>
                <a:r>
                  <a:rPr lang="en-US" dirty="0" smtClean="0"/>
                  <a:t>of object O </a:t>
                </a:r>
                <a:r>
                  <a:rPr lang="en-US" dirty="0"/>
                  <a:t>is </a:t>
                </a:r>
                <a:r>
                  <a:rPr lang="en-US" dirty="0" smtClean="0"/>
                  <a:t>denoted </a:t>
                </a:r>
                <a:r>
                  <a:rPr lang="en-US" dirty="0" err="1" smtClean="0"/>
                  <a:t>O.att</a:t>
                </a:r>
                <a:r>
                  <a:rPr lang="en-US" baseline="-25000" dirty="0" err="1" smtClean="0"/>
                  <a:t>i</a:t>
                </a:r>
                <a:r>
                  <a:rPr lang="en-US" dirty="0" smtClean="0"/>
                  <a:t> </a:t>
                </a:r>
              </a:p>
              <a:p>
                <a:pPr lvl="1"/>
                <a:r>
                  <a:rPr lang="en-US" dirty="0" smtClean="0"/>
                  <a:t>Object O belongs to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 is denoted O </a:t>
                </a:r>
                <a:r>
                  <a:rPr lang="en-US" dirty="0" smtClean="0">
                    <a:sym typeface="Symbol" panose="05050102010706020507" pitchFamily="18" charset="2"/>
                  </a:rPr>
                  <a:t></a:t>
                </a:r>
                <a14:m>
                  <m:oMath xmlns:m="http://schemas.openxmlformats.org/officeDocument/2006/math">
                    <m:r>
                      <a:rPr lang="fr-FR" b="0" i="0" dirty="0" smtClean="0">
                        <a:latin typeface="Cambria Math" panose="02040503050406030204" pitchFamily="18" charset="0"/>
                        <a:ea typeface="Cambria Math" panose="02040503050406030204" pitchFamily="18" charset="0"/>
                      </a:rPr>
                      <m:t> </m:t>
                    </m:r>
                    <m:r>
                      <a:rPr lang="en-US" i="1" dirty="0">
                        <a:latin typeface="Cambria Math" panose="02040503050406030204" pitchFamily="18" charset="0"/>
                        <a:ea typeface="Cambria Math" panose="02040503050406030204" pitchFamily="18" charset="0"/>
                      </a:rPr>
                      <m:t>𝒞</m:t>
                    </m:r>
                  </m:oMath>
                </a14:m>
                <a:r>
                  <a:rPr lang="en-US" dirty="0" smtClean="0"/>
                  <a:t>. It is called then an instance of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a:t>
                </a:r>
                <a:endParaRPr lang="en-US" dirty="0"/>
              </a:p>
              <a:p>
                <a:pPr lvl="1"/>
                <a:endParaRPr lang="en-US" b="0" dirty="0" smtClean="0"/>
              </a:p>
              <a:p>
                <a:pPr lvl="1"/>
                <a:endParaRPr lang="en-US" dirty="0" smtClean="0"/>
              </a:p>
              <a:p>
                <a:pPr lvl="1"/>
                <a:endParaRPr lang="en-US" dirty="0"/>
              </a:p>
              <a:p>
                <a:pPr lvl="1"/>
                <a:endParaRPr lang="en-US" b="0"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395288" y="1268412"/>
                <a:ext cx="8641208" cy="5328939"/>
              </a:xfrm>
              <a:blipFill rotWithShape="0">
                <a:blip r:embed="rId2"/>
                <a:stretch>
                  <a:fillRect l="-917" t="-1144" r="-84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 name="ZoneTexte 3"/>
              <p:cNvSpPr txBox="1"/>
              <p:nvPr/>
            </p:nvSpPr>
            <p:spPr>
              <a:xfrm>
                <a:off x="1043608" y="1916832"/>
                <a:ext cx="6768752" cy="763094"/>
              </a:xfrm>
              <a:prstGeom prst="rect">
                <a:avLst/>
              </a:prstGeom>
              <a:noFill/>
            </p:spPr>
            <p:txBody>
              <a:bodyPr wrap="square" lIns="36000" tIns="0" rIns="36000" bIns="0" rtlCol="0">
                <a:spAutoFit/>
              </a:bodyPr>
              <a:lstStyle/>
              <a:p>
                <a:r>
                  <a:rPr lang="fr-FR" sz="1600" dirty="0" smtClean="0"/>
                  <a:t>att</a:t>
                </a:r>
                <a:r>
                  <a:rPr lang="fr-FR" sz="1600" baseline="-25000" dirty="0" err="1" smtClean="0"/>
                  <a:t>i</a:t>
                </a:r>
                <a:r>
                  <a:rPr lang="fr-FR" sz="1600" dirty="0" smtClean="0"/>
                  <a:t>:  </a:t>
                </a:r>
                <a:r>
                  <a:rPr lang="fr-FR" sz="1600" dirty="0" smtClean="0">
                    <a:sym typeface="Symbol" panose="05050102010706020507" pitchFamily="18" charset="2"/>
                  </a:rPr>
                  <a:t>     </a:t>
                </a:r>
                <a14:m>
                  <m:oMath xmlns:m="http://schemas.openxmlformats.org/officeDocument/2006/math">
                    <m:r>
                      <a:rPr lang="en-US" sz="1600" i="1">
                        <a:latin typeface="Cambria Math" panose="02040503050406030204" pitchFamily="18" charset="0"/>
                        <a:ea typeface="Cambria Math" panose="02040503050406030204" pitchFamily="18" charset="0"/>
                      </a:rPr>
                      <m:t>𝔸</m:t>
                    </m:r>
                    <m:r>
                      <m:rPr>
                        <m:sty m:val="p"/>
                      </m:rPr>
                      <a:rPr lang="fr-FR" sz="1600">
                        <a:latin typeface="Cambria Math" panose="02040503050406030204" pitchFamily="18" charset="0"/>
                        <a:ea typeface="Cambria Math" panose="02040503050406030204" pitchFamily="18" charset="0"/>
                      </a:rPr>
                      <m:t>i</m:t>
                    </m:r>
                  </m:oMath>
                </a14:m>
                <a:endParaRPr lang="fr-FR" sz="1600" dirty="0" smtClean="0">
                  <a:ea typeface="Cambria Math" panose="02040503050406030204" pitchFamily="18" charset="0"/>
                </a:endParaRPr>
              </a:p>
              <a:p>
                <a:endParaRPr lang="fr-FR" sz="1600" dirty="0" smtClean="0">
                  <a:sym typeface="Symbol" panose="05050102010706020507" pitchFamily="18" charset="2"/>
                </a:endParaRPr>
              </a:p>
              <a:p>
                <a:r>
                  <a:rPr lang="en-US" sz="1600" dirty="0" smtClean="0">
                    <a:sym typeface="Symbol" panose="05050102010706020507" pitchFamily="18" charset="2"/>
                  </a:rPr>
                  <a:t>where</a:t>
                </a:r>
                <a:r>
                  <a:rPr lang="fr-FR" sz="1600" dirty="0" smtClean="0">
                    <a:sym typeface="Symbol" panose="05050102010706020507" pitchFamily="18" charset="2"/>
                  </a:rPr>
                  <a:t>  </a:t>
                </a:r>
                <a:r>
                  <a:rPr lang="en-US" sz="1600" dirty="0" smtClean="0">
                    <a:sym typeface="Symbol" panose="05050102010706020507" pitchFamily="18" charset="2"/>
                  </a:rPr>
                  <a:t>is a clock (continuous or discrete):  = </a:t>
                </a:r>
                <a14:m>
                  <m:oMath xmlns:m="http://schemas.openxmlformats.org/officeDocument/2006/math">
                    <m:r>
                      <a:rPr lang="en-US" sz="1600" i="1" smtClean="0">
                        <a:latin typeface="Cambria Math" panose="02040503050406030204" pitchFamily="18" charset="0"/>
                        <a:ea typeface="Cambria Math" panose="02040503050406030204" pitchFamily="18" charset="0"/>
                        <a:sym typeface="Symbol" panose="05050102010706020507" pitchFamily="18" charset="2"/>
                      </a:rPr>
                      <m:t>ℭ</m:t>
                    </m:r>
                  </m:oMath>
                </a14:m>
                <a:r>
                  <a:rPr lang="en-US" sz="1600" dirty="0" smtClean="0">
                    <a:sym typeface="Symbol" panose="05050102010706020507" pitchFamily="18" charset="2"/>
                  </a:rPr>
                  <a:t> or  </a:t>
                </a:r>
                <a14:m>
                  <m:oMath xmlns:m="http://schemas.openxmlformats.org/officeDocument/2006/math">
                    <m:r>
                      <a:rPr lang="fr-FR" sz="1600" b="0" i="0" dirty="0" smtClean="0">
                        <a:latin typeface="Cambria Math" panose="02040503050406030204" pitchFamily="18" charset="0"/>
                        <a:ea typeface="Cambria Math" panose="02040503050406030204" pitchFamily="18" charset="0"/>
                      </a:rPr>
                      <m:t> </m:t>
                    </m:r>
                    <m:r>
                      <a:rPr lang="en-US" sz="1600" i="1" dirty="0">
                        <a:latin typeface="Cambria Math" panose="02040503050406030204" pitchFamily="18" charset="0"/>
                        <a:ea typeface="Cambria Math" panose="02040503050406030204" pitchFamily="18" charset="0"/>
                      </a:rPr>
                      <m:t>𝒟</m:t>
                    </m:r>
                  </m:oMath>
                </a14:m>
                <a:endParaRPr lang="en-US" sz="1600" dirty="0" smtClean="0">
                  <a:sym typeface="Symbol" panose="05050102010706020507" pitchFamily="18" charset="2"/>
                </a:endParaRPr>
              </a:p>
            </p:txBody>
          </p:sp>
        </mc:Choice>
        <mc:Fallback xmlns="">
          <p:sp>
            <p:nvSpPr>
              <p:cNvPr id="4" name="ZoneTexte 3"/>
              <p:cNvSpPr txBox="1">
                <a:spLocks noRot="1" noChangeAspect="1" noMove="1" noResize="1" noEditPoints="1" noAdjustHandles="1" noChangeArrowheads="1" noChangeShapeType="1" noTextEdit="1"/>
              </p:cNvSpPr>
              <p:nvPr/>
            </p:nvSpPr>
            <p:spPr>
              <a:xfrm>
                <a:off x="1043608" y="1916832"/>
                <a:ext cx="6768752" cy="763094"/>
              </a:xfrm>
              <a:prstGeom prst="rect">
                <a:avLst/>
              </a:prstGeom>
              <a:blipFill rotWithShape="0">
                <a:blip r:embed="rId3"/>
                <a:stretch>
                  <a:fillRect l="-1260" t="-8730" b="-11905"/>
                </a:stretch>
              </a:blipFill>
            </p:spPr>
            <p:txBody>
              <a:bodyPr/>
              <a:lstStyle/>
              <a:p>
                <a:r>
                  <a:rPr lang="fr-FR">
                    <a:noFill/>
                  </a:rPr>
                  <a:t> </a:t>
                </a:r>
              </a:p>
            </p:txBody>
          </p:sp>
        </mc:Fallback>
      </mc:AlternateContent>
    </p:spTree>
    <p:extLst>
      <p:ext uri="{BB962C8B-B14F-4D97-AF65-F5344CB8AC3E}">
        <p14:creationId xmlns:p14="http://schemas.microsoft.com/office/powerpoint/2010/main" val="51949590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Preliminary definition of classes </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en-US" b="0" dirty="0" smtClean="0"/>
                  <a:t>A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r>
                      <a:rPr lang="en-US" i="1" dirty="0">
                        <a:latin typeface="Cambria Math" panose="02040503050406030204" pitchFamily="18" charset="0"/>
                        <a:ea typeface="Cambria Math" panose="02040503050406030204" pitchFamily="18" charset="0"/>
                      </a:rPr>
                      <m:t> </m:t>
                    </m:r>
                  </m:oMath>
                </a14:m>
                <a:r>
                  <a:rPr lang="en-US" b="0" dirty="0" smtClean="0"/>
                  <a:t>is a domain of objects.</a:t>
                </a:r>
              </a:p>
              <a:p>
                <a:r>
                  <a:rPr lang="en-US" b="0" dirty="0" smtClean="0"/>
                  <a:t>A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0" dirty="0"/>
                  <a:t> = { att</a:t>
                </a:r>
                <a:r>
                  <a:rPr lang="en-US" b="0" baseline="-25000" dirty="0"/>
                  <a:t>1</a:t>
                </a:r>
                <a:r>
                  <a:rPr lang="en-US" b="0" dirty="0"/>
                  <a:t>:</a:t>
                </a:r>
                <a14:m>
                  <m:oMath xmlns:m="http://schemas.openxmlformats.org/officeDocument/2006/math">
                    <m:r>
                      <a:rPr lang="en-US" i="1">
                        <a:latin typeface="Cambria Math" panose="02040503050406030204" pitchFamily="18" charset="0"/>
                        <a:ea typeface="Cambria Math" panose="02040503050406030204" pitchFamily="18" charset="0"/>
                      </a:rPr>
                      <m:t>𝔸</m:t>
                    </m:r>
                    <m:r>
                      <m:rPr>
                        <m:sty m:val="p"/>
                      </m:rPr>
                      <a:rPr lang="fr-FR" b="0" baseline="-25000">
                        <a:latin typeface="Cambria Math" panose="02040503050406030204" pitchFamily="18" charset="0"/>
                        <a:ea typeface="Cambria Math" panose="02040503050406030204" pitchFamily="18" charset="0"/>
                      </a:rPr>
                      <m:t>i</m:t>
                    </m:r>
                  </m:oMath>
                </a14:m>
                <a:r>
                  <a:rPr lang="en-US" b="0" dirty="0"/>
                  <a:t>, …, </a:t>
                </a:r>
                <a:r>
                  <a:rPr lang="en-US" b="0" dirty="0" err="1"/>
                  <a:t>att</a:t>
                </a:r>
                <a:r>
                  <a:rPr lang="en-US" b="0" baseline="-25000" dirty="0" err="1"/>
                  <a:t>n</a:t>
                </a:r>
                <a:r>
                  <a:rPr lang="en-US" b="0" dirty="0" err="1"/>
                  <a:t>:</a:t>
                </a:r>
                <a14:m>
                  <m:oMath xmlns:m="http://schemas.openxmlformats.org/officeDocument/2006/math">
                    <m:r>
                      <a:rPr lang="en-US" i="1">
                        <a:latin typeface="Cambria Math" panose="02040503050406030204" pitchFamily="18" charset="0"/>
                        <a:ea typeface="Cambria Math" panose="02040503050406030204" pitchFamily="18" charset="0"/>
                      </a:rPr>
                      <m:t>𝔸</m:t>
                    </m:r>
                  </m:oMath>
                </a14:m>
                <a:r>
                  <a:rPr lang="en-US" b="0" baseline="-25000" dirty="0"/>
                  <a:t>n.</a:t>
                </a:r>
                <a:r>
                  <a:rPr lang="en-US" b="0" dirty="0"/>
                  <a:t>} is a set of attributes where </a:t>
                </a:r>
                <a:r>
                  <a:rPr lang="en-US" b="0" dirty="0" smtClean="0"/>
                  <a:t>each attribute </a:t>
                </a:r>
                <a:r>
                  <a:rPr lang="en-US" b="0" dirty="0" err="1"/>
                  <a:t>att</a:t>
                </a:r>
                <a:r>
                  <a:rPr lang="en-US" b="0" baseline="-25000" dirty="0" err="1"/>
                  <a:t>i</a:t>
                </a:r>
                <a:r>
                  <a:rPr lang="en-US" b="0" baseline="-25000" dirty="0"/>
                  <a:t> </a:t>
                </a:r>
                <a:r>
                  <a:rPr lang="en-US" b="0" dirty="0" smtClean="0"/>
                  <a:t>defines the </a:t>
                </a:r>
                <a:r>
                  <a:rPr lang="en-US" b="0" dirty="0"/>
                  <a:t>domain </a:t>
                </a:r>
                <a14:m>
                  <m:oMath xmlns:m="http://schemas.openxmlformats.org/officeDocument/2006/math">
                    <m:r>
                      <a:rPr lang="en-US" i="1">
                        <a:latin typeface="Cambria Math" panose="02040503050406030204" pitchFamily="18" charset="0"/>
                        <a:ea typeface="Cambria Math" panose="02040503050406030204" pitchFamily="18" charset="0"/>
                      </a:rPr>
                      <m:t>𝔸</m:t>
                    </m:r>
                    <m:r>
                      <m:rPr>
                        <m:sty m:val="p"/>
                      </m:rPr>
                      <a:rPr lang="fr-FR" b="0" smtClean="0">
                        <a:latin typeface="Cambria Math" panose="02040503050406030204" pitchFamily="18" charset="0"/>
                        <a:ea typeface="Cambria Math" panose="02040503050406030204" pitchFamily="18" charset="0"/>
                      </a:rPr>
                      <m:t>i</m:t>
                    </m:r>
                  </m:oMath>
                </a14:m>
                <a:r>
                  <a:rPr lang="en-US" b="0" dirty="0" smtClean="0"/>
                  <a:t> of the values of the corresponding attribute </a:t>
                </a:r>
                <a:r>
                  <a:rPr lang="en-US" b="0" dirty="0" err="1"/>
                  <a:t>att</a:t>
                </a:r>
                <a:r>
                  <a:rPr lang="en-US" b="0" baseline="-25000" dirty="0" err="1"/>
                  <a:t>i</a:t>
                </a:r>
                <a:r>
                  <a:rPr lang="en-US" b="0" baseline="-25000" dirty="0"/>
                  <a:t> </a:t>
                </a:r>
                <a:r>
                  <a:rPr lang="en-US" b="0" dirty="0" smtClean="0"/>
                  <a:t>of the instances of </a:t>
                </a:r>
                <a14:m>
                  <m:oMath xmlns:m="http://schemas.openxmlformats.org/officeDocument/2006/math">
                    <m:r>
                      <a:rPr lang="en-US" i="1" dirty="0">
                        <a:latin typeface="Cambria Math" panose="02040503050406030204" pitchFamily="18" charset="0"/>
                        <a:ea typeface="Cambria Math" panose="02040503050406030204" pitchFamily="18" charset="0"/>
                      </a:rPr>
                      <m:t>𝒞</m:t>
                    </m:r>
                    <m:r>
                      <a:rPr lang="fr-FR" b="0" i="0" dirty="0" smtClean="0">
                        <a:latin typeface="Cambria Math" panose="02040503050406030204" pitchFamily="18" charset="0"/>
                        <a:ea typeface="Cambria Math" panose="02040503050406030204" pitchFamily="18" charset="0"/>
                      </a:rPr>
                      <m:t>.</m:t>
                    </m:r>
                  </m:oMath>
                </a14:m>
                <a:endParaRPr lang="en-US" b="0" dirty="0" smtClean="0"/>
              </a:p>
              <a:p>
                <a:r>
                  <a:rPr lang="en-US" b="0" dirty="0" smtClean="0"/>
                  <a:t>A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0" dirty="0" smtClean="0"/>
                  <a:t>’ extends another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0" dirty="0"/>
                  <a:t> </a:t>
                </a:r>
                <a:r>
                  <a:rPr lang="en-US" b="0" dirty="0" smtClean="0"/>
                  <a:t>if all attributes of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0" dirty="0" smtClean="0"/>
                  <a:t>’ are included in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0" dirty="0" smtClean="0"/>
                  <a:t>.</a:t>
                </a:r>
              </a:p>
              <a:p>
                <a:r>
                  <a:rPr lang="en-US" b="0" dirty="0" smtClean="0"/>
                  <a:t>Notation</a:t>
                </a:r>
                <a:r>
                  <a:rPr lang="en-US" b="0" dirty="0"/>
                  <a:t>:</a:t>
                </a:r>
              </a:p>
              <a:p>
                <a:pPr lvl="1"/>
                <a:r>
                  <a:rPr lang="en-US" dirty="0"/>
                  <a:t>Attribute </a:t>
                </a:r>
                <a:r>
                  <a:rPr lang="en-US" dirty="0" err="1"/>
                  <a:t>att</a:t>
                </a:r>
                <a:r>
                  <a:rPr lang="en-US" baseline="-25000" dirty="0" err="1"/>
                  <a:t>i</a:t>
                </a:r>
                <a:r>
                  <a:rPr lang="en-US" dirty="0"/>
                  <a:t> of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a:t> is denoted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a:t>.</a:t>
                </a:r>
                <a:r>
                  <a:rPr lang="en-US" dirty="0" err="1"/>
                  <a:t>att</a:t>
                </a:r>
                <a:r>
                  <a:rPr lang="en-US" baseline="-25000" dirty="0" err="1"/>
                  <a:t>i</a:t>
                </a:r>
                <a:r>
                  <a:rPr lang="en-US" dirty="0"/>
                  <a:t> </a:t>
                </a:r>
                <a:endParaRPr lang="en-US" dirty="0" smtClean="0"/>
              </a:p>
              <a:p>
                <a:pPr lvl="1"/>
                <a:r>
                  <a:rPr lang="en-US" dirty="0" smtClean="0"/>
                  <a:t>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a:t>’ </a:t>
                </a:r>
                <a:r>
                  <a:rPr lang="en-US" dirty="0" smtClean="0"/>
                  <a:t>extends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 is denoted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 </a:t>
                </a:r>
                <a:r>
                  <a:rPr lang="en-US" dirty="0" smtClean="0">
                    <a:sym typeface="Symbol" panose="05050102010706020507" pitchFamily="18" charset="2"/>
                  </a:rPr>
                  <a:t>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a:t>
                </a:r>
              </a:p>
              <a:p>
                <a:pPr lvl="1"/>
                <a:r>
                  <a:rPr lang="en-US" dirty="0" smtClean="0"/>
                  <a:t>The extension of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 to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 is denoted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 =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 + </a:t>
                </a:r>
                <a:r>
                  <a:rPr lang="en-US" dirty="0"/>
                  <a:t>{ </a:t>
                </a:r>
                <a:r>
                  <a:rPr lang="en-US" dirty="0" smtClean="0"/>
                  <a:t>att’</a:t>
                </a:r>
                <a:r>
                  <a:rPr lang="en-US" baseline="-25000" dirty="0" smtClean="0"/>
                  <a:t>1</a:t>
                </a:r>
                <a:r>
                  <a:rPr lang="en-US" dirty="0"/>
                  <a:t>:</a:t>
                </a:r>
                <a14:m>
                  <m:oMath xmlns:m="http://schemas.openxmlformats.org/officeDocument/2006/math">
                    <m:r>
                      <a:rPr lang="en-US" i="1">
                        <a:latin typeface="Cambria Math" panose="02040503050406030204" pitchFamily="18" charset="0"/>
                        <a:ea typeface="Cambria Math" panose="02040503050406030204" pitchFamily="18" charset="0"/>
                      </a:rPr>
                      <m:t>𝔸</m:t>
                    </m:r>
                    <m:r>
                      <m:rPr>
                        <m:sty m:val="p"/>
                      </m:rPr>
                      <a:rPr lang="fr-FR" baseline="-25000">
                        <a:latin typeface="Cambria Math" panose="02040503050406030204" pitchFamily="18" charset="0"/>
                        <a:ea typeface="Cambria Math" panose="02040503050406030204" pitchFamily="18" charset="0"/>
                      </a:rPr>
                      <m:t>i</m:t>
                    </m:r>
                  </m:oMath>
                </a14:m>
                <a:r>
                  <a:rPr lang="en-US" dirty="0"/>
                  <a:t>, …, </a:t>
                </a:r>
                <a:r>
                  <a:rPr lang="en-US" dirty="0" err="1" smtClean="0"/>
                  <a:t>att’</a:t>
                </a:r>
                <a:r>
                  <a:rPr lang="en-US" baseline="-25000" dirty="0" err="1"/>
                  <a:t>p</a:t>
                </a:r>
                <a:r>
                  <a:rPr lang="en-US" dirty="0" smtClean="0"/>
                  <a:t>:</a:t>
                </a:r>
                <a14:m>
                  <m:oMath xmlns:m="http://schemas.openxmlformats.org/officeDocument/2006/math">
                    <m:r>
                      <a:rPr lang="en-US" i="1">
                        <a:latin typeface="Cambria Math" panose="02040503050406030204" pitchFamily="18" charset="0"/>
                        <a:ea typeface="Cambria Math" panose="02040503050406030204" pitchFamily="18" charset="0"/>
                      </a:rPr>
                      <m:t>𝔸</m:t>
                    </m:r>
                  </m:oMath>
                </a14:m>
                <a:r>
                  <a:rPr lang="en-US" baseline="-25000" dirty="0" smtClean="0"/>
                  <a:t>p</a:t>
                </a:r>
                <a:r>
                  <a:rPr lang="en-US" baseline="-25000" dirty="0"/>
                  <a:t>.</a:t>
                </a:r>
                <a:r>
                  <a:rPr lang="en-US" dirty="0"/>
                  <a:t>} </a:t>
                </a:r>
                <a:r>
                  <a:rPr lang="en-US" dirty="0" smtClean="0"/>
                  <a:t>, where att’</a:t>
                </a:r>
                <a:r>
                  <a:rPr lang="en-US" baseline="-25000" dirty="0" smtClean="0"/>
                  <a:t>1</a:t>
                </a:r>
                <a:r>
                  <a:rPr lang="en-US" dirty="0" smtClean="0"/>
                  <a:t>, </a:t>
                </a:r>
                <a:r>
                  <a:rPr lang="en-US" dirty="0"/>
                  <a:t>…, </a:t>
                </a:r>
                <a:r>
                  <a:rPr lang="en-US" dirty="0" err="1" smtClean="0"/>
                  <a:t>att’</a:t>
                </a:r>
                <a:r>
                  <a:rPr lang="en-US" baseline="-25000" dirty="0" err="1" smtClean="0"/>
                  <a:t>p</a:t>
                </a:r>
                <a:r>
                  <a:rPr lang="en-US" dirty="0"/>
                  <a:t> </a:t>
                </a:r>
                <a:r>
                  <a:rPr lang="en-US" smtClean="0"/>
                  <a:t>are the additional </a:t>
                </a:r>
                <a:r>
                  <a:rPr lang="en-US" dirty="0" smtClean="0"/>
                  <a:t>attributes.</a:t>
                </a:r>
              </a:p>
              <a:p>
                <a:r>
                  <a:rPr lang="en-US" b="0" dirty="0" smtClean="0"/>
                  <a:t>A class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smtClean="0"/>
                  <a:t>’ </a:t>
                </a:r>
                <a:r>
                  <a:rPr lang="en-US" b="0" dirty="0" smtClean="0"/>
                  <a:t>can extends several classes. This is denoted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a:t>’ </a:t>
                </a:r>
                <a:r>
                  <a:rPr lang="en-US" dirty="0">
                    <a:sym typeface="Symbol" panose="05050102010706020507" pitchFamily="18" charset="2"/>
                  </a:rPr>
                  <a:t>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0" baseline="-25000" dirty="0" smtClean="0"/>
                  <a:t>1</a:t>
                </a:r>
                <a:r>
                  <a:rPr lang="en-US" b="0" dirty="0" smtClean="0"/>
                  <a:t> + … +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0" baseline="-25000" dirty="0" smtClean="0"/>
                  <a:t>n. </a:t>
                </a:r>
                <a:r>
                  <a:rPr lang="en-US" b="0" dirty="0" smtClean="0"/>
                  <a:t>Then</a:t>
                </a:r>
                <a:endParaRPr lang="en-US" b="0" baseline="-25000" dirty="0"/>
              </a:p>
              <a:p>
                <a:endParaRPr lang="en-US" b="0" dirty="0" smtClean="0"/>
              </a:p>
              <a:p>
                <a:endParaRPr lang="en-US" b="0" dirty="0" smtClean="0"/>
              </a:p>
              <a:p>
                <a:endParaRPr lang="en-US" b="0"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rotWithShape="0">
                <a:blip r:embed="rId2"/>
                <a:stretch>
                  <a:fillRect l="-949" t="-125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1043608" y="5013176"/>
                <a:ext cx="5954387" cy="892552"/>
              </a:xfrm>
              <a:prstGeom prst="rect">
                <a:avLst/>
              </a:prstGeom>
            </p:spPr>
            <p:txBody>
              <a:bodyPr wrap="none">
                <a:spAutoFit/>
              </a:bodyPr>
              <a:lstStyle/>
              <a:p>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dirty="0"/>
                  <a:t>’ =</a:t>
                </a:r>
                <a:r>
                  <a:rPr lang="en-US" dirty="0" smtClean="0"/>
                  <a:t>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aseline="-25000" dirty="0"/>
                  <a:t>1</a:t>
                </a:r>
                <a:r>
                  <a:rPr lang="en-US" dirty="0"/>
                  <a:t> + … +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aseline="-25000" dirty="0"/>
                  <a:t>n</a:t>
                </a:r>
                <a:r>
                  <a:rPr lang="en-US" dirty="0"/>
                  <a:t>+ { att’</a:t>
                </a:r>
                <a:r>
                  <a:rPr lang="en-US" baseline="-25000" dirty="0"/>
                  <a:t>1</a:t>
                </a:r>
                <a:r>
                  <a:rPr lang="en-US" dirty="0"/>
                  <a:t>:</a:t>
                </a:r>
                <a14:m>
                  <m:oMath xmlns:m="http://schemas.openxmlformats.org/officeDocument/2006/math">
                    <m:r>
                      <a:rPr lang="en-US" i="1">
                        <a:latin typeface="Cambria Math" panose="02040503050406030204" pitchFamily="18" charset="0"/>
                        <a:ea typeface="Cambria Math" panose="02040503050406030204" pitchFamily="18" charset="0"/>
                      </a:rPr>
                      <m:t>𝔸</m:t>
                    </m:r>
                    <m:r>
                      <m:rPr>
                        <m:sty m:val="p"/>
                      </m:rPr>
                      <a:rPr lang="fr-FR" baseline="-25000">
                        <a:latin typeface="Cambria Math" panose="02040503050406030204" pitchFamily="18" charset="0"/>
                        <a:ea typeface="Cambria Math" panose="02040503050406030204" pitchFamily="18" charset="0"/>
                      </a:rPr>
                      <m:t>i</m:t>
                    </m:r>
                  </m:oMath>
                </a14:m>
                <a:r>
                  <a:rPr lang="en-US" dirty="0"/>
                  <a:t>, …, </a:t>
                </a:r>
                <a:r>
                  <a:rPr lang="en-US" dirty="0" err="1"/>
                  <a:t>att’</a:t>
                </a:r>
                <a:r>
                  <a:rPr lang="en-US" baseline="-25000" dirty="0" err="1"/>
                  <a:t>p</a:t>
                </a:r>
                <a:r>
                  <a:rPr lang="en-US" dirty="0"/>
                  <a:t>:</a:t>
                </a:r>
                <a14:m>
                  <m:oMath xmlns:m="http://schemas.openxmlformats.org/officeDocument/2006/math">
                    <m:r>
                      <a:rPr lang="en-US" i="1">
                        <a:latin typeface="Cambria Math" panose="02040503050406030204" pitchFamily="18" charset="0"/>
                        <a:ea typeface="Cambria Math" panose="02040503050406030204" pitchFamily="18" charset="0"/>
                      </a:rPr>
                      <m:t>𝔸</m:t>
                    </m:r>
                  </m:oMath>
                </a14:m>
                <a:r>
                  <a:rPr lang="en-US" baseline="-25000" dirty="0"/>
                  <a:t>p</a:t>
                </a:r>
                <a:r>
                  <a:rPr lang="en-US" baseline="-25000" dirty="0" smtClean="0"/>
                  <a:t>.</a:t>
                </a:r>
                <a:r>
                  <a:rPr lang="en-US" dirty="0" smtClean="0"/>
                  <a:t>}</a:t>
                </a:r>
              </a:p>
              <a:p>
                <a:endParaRPr lang="en-US" dirty="0"/>
              </a:p>
              <a:p>
                <a:r>
                  <a:rPr lang="en-US" sz="1600" dirty="0" smtClean="0"/>
                  <a:t>Each attribute features only once in </a:t>
                </a:r>
                <a14:m>
                  <m:oMath xmlns:m="http://schemas.openxmlformats.org/officeDocument/2006/math">
                    <m:r>
                      <a:rPr lang="en-US" sz="1600" i="1" dirty="0">
                        <a:latin typeface="Cambria Math" panose="02040503050406030204" pitchFamily="18" charset="0"/>
                        <a:ea typeface="Cambria Math" panose="02040503050406030204" pitchFamily="18" charset="0"/>
                      </a:rPr>
                      <m:t>𝒞</m:t>
                    </m:r>
                  </m:oMath>
                </a14:m>
                <a:r>
                  <a:rPr lang="en-US" sz="1600" dirty="0" smtClean="0"/>
                  <a:t>’ (duplicates are removed).</a:t>
                </a:r>
                <a:endParaRPr lang="fr-FR" sz="1600" dirty="0"/>
              </a:p>
            </p:txBody>
          </p:sp>
        </mc:Choice>
        <mc:Fallback xmlns="">
          <p:sp>
            <p:nvSpPr>
              <p:cNvPr id="4" name="Rectangle 3"/>
              <p:cNvSpPr>
                <a:spLocks noRot="1" noChangeAspect="1" noMove="1" noResize="1" noEditPoints="1" noAdjustHandles="1" noChangeArrowheads="1" noChangeShapeType="1" noTextEdit="1"/>
              </p:cNvSpPr>
              <p:nvPr/>
            </p:nvSpPr>
            <p:spPr>
              <a:xfrm>
                <a:off x="1043608" y="5013176"/>
                <a:ext cx="5954387" cy="892552"/>
              </a:xfrm>
              <a:prstGeom prst="rect">
                <a:avLst/>
              </a:prstGeom>
              <a:blipFill rotWithShape="0">
                <a:blip r:embed="rId3"/>
                <a:stretch>
                  <a:fillRect l="-512" t="-3401" r="-102" b="-7483"/>
                </a:stretch>
              </a:blipFill>
            </p:spPr>
            <p:txBody>
              <a:bodyPr/>
              <a:lstStyle/>
              <a:p>
                <a:r>
                  <a:rPr lang="fr-FR">
                    <a:noFill/>
                  </a:rPr>
                  <a:t> </a:t>
                </a:r>
              </a:p>
            </p:txBody>
          </p:sp>
        </mc:Fallback>
      </mc:AlternateContent>
    </p:spTree>
    <p:extLst>
      <p:ext uri="{BB962C8B-B14F-4D97-AF65-F5344CB8AC3E}">
        <p14:creationId xmlns:p14="http://schemas.microsoft.com/office/powerpoint/2010/main" val="164274907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Examples of objects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en-US" b="0" dirty="0" smtClean="0"/>
                  <a:t>Example: class Pump </a:t>
                </a:r>
              </a:p>
              <a:p>
                <a:pPr lvl="1"/>
                <a14:m>
                  <m:oMath xmlns:m="http://schemas.openxmlformats.org/officeDocument/2006/math">
                    <m:r>
                      <a:rPr lang="en-US" i="1" dirty="0" smtClean="0">
                        <a:latin typeface="Cambria Math" panose="02040503050406030204" pitchFamily="18" charset="0"/>
                        <a:ea typeface="Cambria Math" panose="02040503050406030204" pitchFamily="18" charset="0"/>
                      </a:rPr>
                      <m:t>𝒞</m:t>
                    </m:r>
                  </m:oMath>
                </a14:m>
                <a:r>
                  <a:rPr lang="en-US" baseline="-25000" dirty="0" smtClean="0"/>
                  <a:t>Pump</a:t>
                </a:r>
                <a:r>
                  <a:rPr lang="en-US" dirty="0" smtClean="0"/>
                  <a:t> </a:t>
                </a:r>
                <a:r>
                  <a:rPr lang="en-US" dirty="0"/>
                  <a:t>:=  </a:t>
                </a:r>
                <a:r>
                  <a:rPr lang="en-US" dirty="0" smtClean="0"/>
                  <a:t>{ </a:t>
                </a:r>
                <a:r>
                  <a:rPr lang="en-US" dirty="0"/>
                  <a:t>char:</a:t>
                </a:r>
                <a14:m>
                  <m:oMath xmlns:m="http://schemas.openxmlformats.org/officeDocument/2006/math">
                    <m:r>
                      <a:rPr lang="en-US" i="1">
                        <a:latin typeface="Cambria Math" panose="02040503050406030204" pitchFamily="18" charset="0"/>
                        <a:ea typeface="Cambria Math" panose="02040503050406030204" pitchFamily="18" charset="0"/>
                      </a:rPr>
                      <m:t>ℝ</m:t>
                    </m:r>
                  </m:oMath>
                </a14:m>
                <a:r>
                  <a:rPr lang="en-US" dirty="0"/>
                  <a:t>, eff:</a:t>
                </a:r>
                <a14:m>
                  <m:oMath xmlns:m="http://schemas.openxmlformats.org/officeDocument/2006/math">
                    <m:r>
                      <a:rPr lang="en-US" i="1">
                        <a:latin typeface="Cambria Math" panose="02040503050406030204" pitchFamily="18" charset="0"/>
                        <a:ea typeface="Cambria Math" panose="02040503050406030204" pitchFamily="18" charset="0"/>
                      </a:rPr>
                      <m:t>ℝ</m:t>
                    </m:r>
                  </m:oMath>
                </a14:m>
                <a:r>
                  <a:rPr lang="en-US" dirty="0"/>
                  <a:t>,  state:</a:t>
                </a:r>
                <a14:m>
                  <m:oMath xmlns:m="http://schemas.openxmlformats.org/officeDocument/2006/math">
                    <m:r>
                      <a:rPr lang="fr-FR" i="1">
                        <a:latin typeface="Cambria Math" panose="02040503050406030204" pitchFamily="18" charset="0"/>
                        <a:ea typeface="Cambria Math" panose="02040503050406030204" pitchFamily="18" charset="0"/>
                      </a:rPr>
                      <m:t>𝔹</m:t>
                    </m:r>
                  </m:oMath>
                </a14:m>
                <a:r>
                  <a:rPr lang="en-US" dirty="0"/>
                  <a:t> </a:t>
                </a:r>
                <a14:m>
                  <m:oMath xmlns:m="http://schemas.openxmlformats.org/officeDocument/2006/math">
                    <m:r>
                      <a:rPr lang="fr-FR" b="0" i="1" dirty="0" smtClean="0">
                        <a:latin typeface="Cambria Math" panose="02040503050406030204" pitchFamily="18" charset="0"/>
                      </a:rPr>
                      <m:t>}</m:t>
                    </m:r>
                  </m:oMath>
                </a14:m>
                <a:endParaRPr lang="en-US" dirty="0"/>
              </a:p>
              <a:p>
                <a:pPr lvl="1"/>
                <a:r>
                  <a:rPr lang="en-US" dirty="0"/>
                  <a:t>The first attribute contains the value of the pump characteristic</a:t>
                </a:r>
              </a:p>
              <a:p>
                <a:pPr lvl="1"/>
                <a:r>
                  <a:rPr lang="en-US" dirty="0"/>
                  <a:t>The second attribute contains the value of the pump efficiency</a:t>
                </a:r>
              </a:p>
              <a:p>
                <a:pPr lvl="1"/>
                <a:r>
                  <a:rPr lang="en-US" dirty="0"/>
                  <a:t>The third attributes tells whether the pump is started or not</a:t>
                </a:r>
              </a:p>
              <a:p>
                <a:endParaRPr lang="en-US" b="0" dirty="0" smtClean="0"/>
              </a:p>
              <a:p>
                <a:r>
                  <a:rPr lang="en-US" b="0" dirty="0" smtClean="0"/>
                  <a:t>Example: class </a:t>
                </a:r>
                <a:r>
                  <a:rPr lang="en-US" b="0" dirty="0" err="1" smtClean="0"/>
                  <a:t>CoolingSystem</a:t>
                </a:r>
                <a:r>
                  <a:rPr lang="en-US" b="0" dirty="0" smtClean="0"/>
                  <a:t>:</a:t>
                </a:r>
              </a:p>
              <a:p>
                <a:pPr lvl="1"/>
                <a14:m>
                  <m:oMath xmlns:m="http://schemas.openxmlformats.org/officeDocument/2006/math">
                    <m:r>
                      <a:rPr lang="en-US" i="1" dirty="0" smtClean="0">
                        <a:latin typeface="Cambria Math" panose="02040503050406030204" pitchFamily="18" charset="0"/>
                        <a:ea typeface="Cambria Math" panose="02040503050406030204" pitchFamily="18" charset="0"/>
                      </a:rPr>
                      <m:t>𝒞</m:t>
                    </m:r>
                  </m:oMath>
                </a14:m>
                <a:r>
                  <a:rPr lang="en-US" baseline="-25000" dirty="0" smtClean="0"/>
                  <a:t>oolingSystem</a:t>
                </a:r>
                <a:r>
                  <a:rPr lang="en-US" dirty="0"/>
                  <a:t> :=  </a:t>
                </a:r>
                <a:r>
                  <a:rPr lang="en-US" dirty="0" smtClean="0"/>
                  <a:t>{ Pump1:</a:t>
                </a:r>
                <a14:m>
                  <m:oMath xmlns:m="http://schemas.openxmlformats.org/officeDocument/2006/math">
                    <m:r>
                      <a:rPr lang="en-US" i="1" dirty="0" smtClean="0">
                        <a:latin typeface="Cambria Math" panose="02040503050406030204" pitchFamily="18" charset="0"/>
                        <a:ea typeface="Cambria Math" panose="02040503050406030204" pitchFamily="18" charset="0"/>
                      </a:rPr>
                      <m:t>𝒞</m:t>
                    </m:r>
                    <m:r>
                      <m:rPr>
                        <m:nor/>
                      </m:rPr>
                      <a:rPr lang="en-US" baseline="-25000" dirty="0"/>
                      <m:t>P</m:t>
                    </m:r>
                    <m:r>
                      <m:rPr>
                        <m:nor/>
                      </m:rPr>
                      <a:rPr lang="en-US" baseline="-25000" dirty="0" err="1"/>
                      <m:t>ump</m:t>
                    </m:r>
                  </m:oMath>
                </a14:m>
                <a:r>
                  <a:rPr lang="en-US" dirty="0"/>
                  <a:t>, </a:t>
                </a:r>
                <a:r>
                  <a:rPr lang="en-US" dirty="0" smtClean="0"/>
                  <a:t>Pump2:</a:t>
                </a:r>
                <a14:m>
                  <m:oMath xmlns:m="http://schemas.openxmlformats.org/officeDocument/2006/math">
                    <m:r>
                      <a:rPr lang="en-US" i="1" dirty="0" smtClean="0">
                        <a:latin typeface="Cambria Math" panose="02040503050406030204" pitchFamily="18" charset="0"/>
                        <a:ea typeface="Cambria Math" panose="02040503050406030204" pitchFamily="18" charset="0"/>
                      </a:rPr>
                      <m:t>𝒞</m:t>
                    </m:r>
                    <m:r>
                      <m:rPr>
                        <m:nor/>
                      </m:rPr>
                      <a:rPr lang="en-US" baseline="-25000" dirty="0"/>
                      <m:t>P</m:t>
                    </m:r>
                    <m:r>
                      <m:rPr>
                        <m:nor/>
                      </m:rPr>
                      <a:rPr lang="en-US" baseline="-25000" dirty="0" err="1"/>
                      <m:t>ump</m:t>
                    </m:r>
                  </m:oMath>
                </a14:m>
                <a:r>
                  <a:rPr lang="en-US" dirty="0"/>
                  <a:t>,  </a:t>
                </a:r>
                <a:r>
                  <a:rPr lang="en-US" dirty="0" smtClean="0"/>
                  <a:t>Pump3:</a:t>
                </a:r>
                <a14:m>
                  <m:oMath xmlns:m="http://schemas.openxmlformats.org/officeDocument/2006/math">
                    <m:r>
                      <a:rPr lang="en-US" i="1" dirty="0" smtClean="0">
                        <a:latin typeface="Cambria Math" panose="02040503050406030204" pitchFamily="18" charset="0"/>
                        <a:ea typeface="Cambria Math" panose="02040503050406030204" pitchFamily="18" charset="0"/>
                      </a:rPr>
                      <m:t>𝒞</m:t>
                    </m:r>
                    <m:r>
                      <m:rPr>
                        <m:nor/>
                      </m:rPr>
                      <a:rPr lang="en-US" baseline="-25000" dirty="0"/>
                      <m:t>P</m:t>
                    </m:r>
                    <m:r>
                      <m:rPr>
                        <m:nor/>
                      </m:rPr>
                      <a:rPr lang="en-US" baseline="-25000" dirty="0" err="1"/>
                      <m:t>ump</m:t>
                    </m:r>
                  </m:oMath>
                </a14:m>
                <a:r>
                  <a:rPr lang="en-US" dirty="0" smtClean="0"/>
                  <a:t>, state</a:t>
                </a:r>
                <a:r>
                  <a:rPr lang="en-US" dirty="0"/>
                  <a:t>:</a:t>
                </a:r>
                <a14:m>
                  <m:oMath xmlns:m="http://schemas.openxmlformats.org/officeDocument/2006/math">
                    <m:r>
                      <a:rPr lang="fr-FR" i="1">
                        <a:latin typeface="Cambria Math" panose="02040503050406030204" pitchFamily="18" charset="0"/>
                        <a:ea typeface="Cambria Math" panose="02040503050406030204" pitchFamily="18" charset="0"/>
                      </a:rPr>
                      <m:t>𝔹</m:t>
                    </m:r>
                  </m:oMath>
                </a14:m>
                <a:r>
                  <a:rPr lang="en-US" dirty="0"/>
                  <a:t> </a:t>
                </a:r>
                <a14:m>
                  <m:oMath xmlns:m="http://schemas.openxmlformats.org/officeDocument/2006/math">
                    <m:r>
                      <a:rPr lang="fr-FR" b="0" i="1" dirty="0" smtClean="0">
                        <a:latin typeface="Cambria Math" panose="02040503050406030204" pitchFamily="18" charset="0"/>
                      </a:rPr>
                      <m:t>}</m:t>
                    </m:r>
                  </m:oMath>
                </a14:m>
                <a:endParaRPr lang="en-US" b="0" dirty="0" smtClean="0"/>
              </a:p>
              <a:p>
                <a:pPr lvl="1"/>
                <a:r>
                  <a:rPr lang="en-US" dirty="0" smtClean="0"/>
                  <a:t>Each of the first 3 attributes contain 1 object of class </a:t>
                </a:r>
                <a14:m>
                  <m:oMath xmlns:m="http://schemas.openxmlformats.org/officeDocument/2006/math">
                    <m:r>
                      <a:rPr lang="en-US" i="1" dirty="0">
                        <a:latin typeface="Cambria Math" panose="02040503050406030204" pitchFamily="18" charset="0"/>
                        <a:ea typeface="Cambria Math" panose="02040503050406030204" pitchFamily="18" charset="0"/>
                      </a:rPr>
                      <m:t>ℂ</m:t>
                    </m:r>
                    <m:r>
                      <m:rPr>
                        <m:nor/>
                      </m:rPr>
                      <a:rPr lang="en-US" baseline="-25000" dirty="0"/>
                      <m:t>P</m:t>
                    </m:r>
                    <m:r>
                      <m:rPr>
                        <m:nor/>
                      </m:rPr>
                      <a:rPr lang="en-US" baseline="-25000" dirty="0" err="1"/>
                      <m:t>ump</m:t>
                    </m:r>
                  </m:oMath>
                </a14:m>
                <a:r>
                  <a:rPr lang="en-US" b="0" dirty="0" smtClean="0"/>
                  <a:t>.</a:t>
                </a:r>
              </a:p>
              <a:p>
                <a:pPr lvl="1"/>
                <a:r>
                  <a:rPr lang="en-US" dirty="0" smtClean="0"/>
                  <a:t>The fourth attributes tells whether the cooling system is started or not.</a:t>
                </a:r>
                <a:endParaRPr lang="en-US" b="0"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rotWithShape="0">
                <a:blip r:embed="rId2"/>
                <a:stretch>
                  <a:fillRect l="-949" t="-1255"/>
                </a:stretch>
              </a:blipFill>
            </p:spPr>
            <p:txBody>
              <a:bodyPr/>
              <a:lstStyle/>
              <a:p>
                <a:r>
                  <a:rPr lang="fr-FR">
                    <a:noFill/>
                  </a:rPr>
                  <a:t> </a:t>
                </a:r>
              </a:p>
            </p:txBody>
          </p:sp>
        </mc:Fallback>
      </mc:AlternateContent>
    </p:spTree>
    <p:extLst>
      <p:ext uri="{BB962C8B-B14F-4D97-AF65-F5344CB8AC3E}">
        <p14:creationId xmlns:p14="http://schemas.microsoft.com/office/powerpoint/2010/main" val="205807945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Operations on sets of objects</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p:txBody>
              <a:bodyPr/>
              <a:lstStyle/>
              <a:p>
                <a:r>
                  <a:rPr lang="en-US" b="0" dirty="0" smtClean="0">
                    <a:sym typeface="Symbol" panose="05050102010706020507" pitchFamily="18" charset="2"/>
                  </a:rPr>
                  <a:t>Set filter</a:t>
                </a:r>
                <a:r>
                  <a:rPr lang="en-US" b="0" dirty="0">
                    <a:sym typeface="Symbol" panose="05050102010706020507" pitchFamily="18" charset="2"/>
                  </a:rPr>
                  <a:t>: </a:t>
                </a:r>
                <a:r>
                  <a:rPr lang="en-US" b="0" dirty="0" smtClean="0">
                    <a:sym typeface="Symbol" panose="05050102010706020507" pitchFamily="18" charset="2"/>
                  </a:rPr>
                  <a:t>S(</a:t>
                </a:r>
                <a:r>
                  <a:rPr lang="en-US" b="0" dirty="0" err="1" smtClean="0">
                    <a:sym typeface="Symbol" panose="05050102010706020507" pitchFamily="18" charset="2"/>
                  </a:rPr>
                  <a:t>cond</a:t>
                </a:r>
                <a:r>
                  <a:rPr lang="en-US" b="0" dirty="0" smtClean="0">
                    <a:sym typeface="Symbol" panose="05050102010706020507" pitchFamily="18" charset="2"/>
                  </a:rPr>
                  <a:t> </a:t>
                </a:r>
                <a:r>
                  <a:rPr lang="en-US" b="0" dirty="0">
                    <a:sym typeface="Symbol" panose="05050102010706020507" pitchFamily="18" charset="2"/>
                  </a:rPr>
                  <a:t>) := { </a:t>
                </a:r>
                <a:r>
                  <a:rPr lang="en-US" b="0" dirty="0" smtClean="0">
                    <a:sym typeface="Symbol" panose="05050102010706020507" pitchFamily="18" charset="2"/>
                  </a:rPr>
                  <a:t>O</a:t>
                </a:r>
                <a:r>
                  <a:rPr lang="en-US" b="0" baseline="-25000" dirty="0" smtClean="0">
                    <a:sym typeface="Symbol" panose="05050102010706020507" pitchFamily="18" charset="2"/>
                  </a:rPr>
                  <a:t>i</a:t>
                </a:r>
                <a:r>
                  <a:rPr lang="en-US" b="0" dirty="0">
                    <a:sym typeface="Symbol" panose="05050102010706020507" pitchFamily="18" charset="2"/>
                  </a:rPr>
                  <a:t>, </a:t>
                </a:r>
                <a:r>
                  <a:rPr lang="en-US" b="0" dirty="0" err="1" smtClean="0">
                    <a:sym typeface="Symbol" panose="05050102010706020507" pitchFamily="18" charset="2"/>
                  </a:rPr>
                  <a:t>cond</a:t>
                </a:r>
                <a:r>
                  <a:rPr lang="en-US" b="0" dirty="0" smtClean="0">
                    <a:sym typeface="Symbol" panose="05050102010706020507" pitchFamily="18" charset="2"/>
                  </a:rPr>
                  <a:t>(</a:t>
                </a:r>
                <a:r>
                  <a:rPr lang="en-US" b="0" dirty="0" err="1" smtClean="0">
                    <a:sym typeface="Symbol" panose="05050102010706020507" pitchFamily="18" charset="2"/>
                  </a:rPr>
                  <a:t>O</a:t>
                </a:r>
                <a:r>
                  <a:rPr lang="en-US" b="0" baseline="-25000" dirty="0" err="1" smtClean="0">
                    <a:sym typeface="Symbol" panose="05050102010706020507" pitchFamily="18" charset="2"/>
                  </a:rPr>
                  <a:t>i</a:t>
                </a:r>
                <a:r>
                  <a:rPr lang="en-US" b="0" dirty="0" err="1" smtClean="0">
                    <a:sym typeface="Symbol" panose="05050102010706020507" pitchFamily="18" charset="2"/>
                  </a:rPr>
                  <a:t>.att</a:t>
                </a:r>
                <a:r>
                  <a:rPr lang="en-US" b="0" baseline="-25000" dirty="0" err="1" smtClean="0">
                    <a:sym typeface="Symbol" panose="05050102010706020507" pitchFamily="18" charset="2"/>
                  </a:rPr>
                  <a:t>j</a:t>
                </a:r>
                <a:r>
                  <a:rPr lang="en-US" b="0" dirty="0" smtClean="0">
                    <a:sym typeface="Symbol" panose="05050102010706020507" pitchFamily="18" charset="2"/>
                  </a:rPr>
                  <a:t>) </a:t>
                </a:r>
                <a:r>
                  <a:rPr lang="en-US" b="0" dirty="0">
                    <a:sym typeface="Symbol" panose="05050102010706020507" pitchFamily="18" charset="2"/>
                  </a:rPr>
                  <a:t>= true  </a:t>
                </a:r>
                <a:r>
                  <a:rPr lang="en-US" altLang="fr-FR" b="0" dirty="0"/>
                  <a:t>}  </a:t>
                </a:r>
                <a:r>
                  <a:rPr lang="en-US" altLang="fr-FR" b="0" dirty="0" err="1"/>
                  <a:t>cond</a:t>
                </a:r>
                <a:r>
                  <a:rPr lang="en-US" altLang="fr-FR" b="0" dirty="0"/>
                  <a:t>: </a:t>
                </a:r>
                <a:r>
                  <a:rPr lang="en-US" altLang="fr-FR" b="0" dirty="0" smtClean="0"/>
                  <a:t>condition</a:t>
                </a:r>
              </a:p>
              <a:p>
                <a:endParaRPr lang="en-US" altLang="fr-FR" b="0" dirty="0" smtClean="0"/>
              </a:p>
              <a:p>
                <a:r>
                  <a:rPr lang="en-US" altLang="fr-FR" b="0" dirty="0" smtClean="0"/>
                  <a:t>Example: all pumps that are started and close to their nominal regime</a:t>
                </a:r>
              </a:p>
              <a:p>
                <a:pPr lvl="1"/>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aseline="-25000" dirty="0"/>
                  <a:t>Pump</a:t>
                </a:r>
                <a:r>
                  <a:rPr lang="en-US" dirty="0"/>
                  <a:t> :=  { char:</a:t>
                </a:r>
                <a14:m>
                  <m:oMath xmlns:m="http://schemas.openxmlformats.org/officeDocument/2006/math">
                    <m:r>
                      <a:rPr lang="en-US" i="1">
                        <a:latin typeface="Cambria Math" panose="02040503050406030204" pitchFamily="18" charset="0"/>
                        <a:ea typeface="Cambria Math" panose="02040503050406030204" pitchFamily="18" charset="0"/>
                      </a:rPr>
                      <m:t>ℝ</m:t>
                    </m:r>
                  </m:oMath>
                </a14:m>
                <a:r>
                  <a:rPr lang="en-US" dirty="0"/>
                  <a:t>, eff:</a:t>
                </a:r>
                <a14:m>
                  <m:oMath xmlns:m="http://schemas.openxmlformats.org/officeDocument/2006/math">
                    <m:r>
                      <a:rPr lang="en-US" i="1">
                        <a:latin typeface="Cambria Math" panose="02040503050406030204" pitchFamily="18" charset="0"/>
                        <a:ea typeface="Cambria Math" panose="02040503050406030204" pitchFamily="18" charset="0"/>
                      </a:rPr>
                      <m:t>ℝ</m:t>
                    </m:r>
                  </m:oMath>
                </a14:m>
                <a:r>
                  <a:rPr lang="en-US" dirty="0"/>
                  <a:t>,  state:</a:t>
                </a:r>
                <a14:m>
                  <m:oMath xmlns:m="http://schemas.openxmlformats.org/officeDocument/2006/math">
                    <m:r>
                      <a:rPr lang="fr-FR" i="1">
                        <a:latin typeface="Cambria Math" panose="02040503050406030204" pitchFamily="18" charset="0"/>
                        <a:ea typeface="Cambria Math" panose="02040503050406030204" pitchFamily="18" charset="0"/>
                      </a:rPr>
                      <m:t>𝔹</m:t>
                    </m:r>
                  </m:oMath>
                </a14:m>
                <a:r>
                  <a:rPr lang="en-US" dirty="0"/>
                  <a:t> </a:t>
                </a:r>
                <a14:m>
                  <m:oMath xmlns:m="http://schemas.openxmlformats.org/officeDocument/2006/math">
                    <m:r>
                      <a:rPr lang="fr-FR" i="1" dirty="0">
                        <a:latin typeface="Cambria Math" panose="02040503050406030204" pitchFamily="18" charset="0"/>
                      </a:rPr>
                      <m:t>}</m:t>
                    </m:r>
                  </m:oMath>
                </a14:m>
                <a:endParaRPr lang="en-US" dirty="0"/>
              </a:p>
              <a:p>
                <a:pPr lvl="1"/>
                <a:r>
                  <a:rPr lang="en-US" altLang="fr-FR" dirty="0" smtClean="0"/>
                  <a:t>Pumps := { P1, P2, P3, P4, P</a:t>
                </a:r>
                <a:r>
                  <a:rPr lang="en-US" altLang="fr-FR" baseline="-25000" dirty="0" smtClean="0"/>
                  <a:t>i</a:t>
                </a:r>
                <a:r>
                  <a:rPr lang="en-US" altLang="fr-FR" dirty="0" smtClean="0"/>
                  <a:t> </a:t>
                </a:r>
                <a:r>
                  <a:rPr lang="en-US" altLang="fr-FR" dirty="0" smtClean="0">
                    <a:sym typeface="Symbol" panose="05050102010706020507" pitchFamily="18" charset="2"/>
                  </a:rPr>
                  <a:t></a:t>
                </a:r>
                <a:r>
                  <a:rPr lang="en-US" altLang="fr-FR" dirty="0" smtClean="0"/>
                  <a:t> </a:t>
                </a:r>
                <a14:m>
                  <m:oMath xmlns:m="http://schemas.openxmlformats.org/officeDocument/2006/math">
                    <m:r>
                      <a:rPr lang="en-US" i="1" dirty="0">
                        <a:latin typeface="Cambria Math" panose="02040503050406030204" pitchFamily="18" charset="0"/>
                        <a:ea typeface="Cambria Math" panose="02040503050406030204" pitchFamily="18" charset="0"/>
                      </a:rPr>
                      <m:t>𝒞</m:t>
                    </m:r>
                  </m:oMath>
                </a14:m>
                <a:r>
                  <a:rPr lang="en-US" baseline="-25000" dirty="0"/>
                  <a:t>Pump</a:t>
                </a:r>
                <a:r>
                  <a:rPr lang="en-US" dirty="0"/>
                  <a:t> </a:t>
                </a:r>
                <a:r>
                  <a:rPr lang="en-US" altLang="fr-FR" dirty="0" smtClean="0"/>
                  <a:t>}</a:t>
                </a:r>
              </a:p>
              <a:p>
                <a:pPr lvl="1"/>
                <a:r>
                  <a:rPr lang="en-US" altLang="fr-FR" b="0" dirty="0" err="1" smtClean="0"/>
                  <a:t>PumpsStarted</a:t>
                </a:r>
                <a:r>
                  <a:rPr lang="en-US" altLang="fr-FR" b="0" dirty="0" smtClean="0"/>
                  <a:t> := Pumps(</a:t>
                </a:r>
                <a:r>
                  <a:rPr lang="en-US" dirty="0" smtClean="0">
                    <a:sym typeface="Symbol" panose="05050102010706020507" pitchFamily="18" charset="2"/>
                  </a:rPr>
                  <a:t>.state = true  </a:t>
                </a:r>
                <a:r>
                  <a:rPr lang="en-US" dirty="0">
                    <a:sym typeface="Symbol" panose="05050102010706020507" pitchFamily="18" charset="2"/>
                  </a:rPr>
                  <a:t></a:t>
                </a:r>
                <a:r>
                  <a:rPr lang="en-US" dirty="0" smtClean="0">
                    <a:sym typeface="Symbol" panose="05050102010706020507" pitchFamily="18" charset="2"/>
                  </a:rPr>
                  <a:t>.eff &gt; 0.90)</a:t>
                </a:r>
                <a:endParaRPr lang="en-US" altLang="fr-FR" b="0" dirty="0"/>
              </a:p>
              <a:p>
                <a:endParaRPr lang="en-US" b="0" dirty="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blipFill rotWithShape="0">
                <a:blip r:embed="rId2"/>
                <a:stretch>
                  <a:fillRect l="-949" t="-1380"/>
                </a:stretch>
              </a:blipFill>
            </p:spPr>
            <p:txBody>
              <a:bodyPr/>
              <a:lstStyle/>
              <a:p>
                <a:r>
                  <a:rPr lang="fr-FR">
                    <a:noFill/>
                  </a:rPr>
                  <a:t> </a:t>
                </a:r>
              </a:p>
            </p:txBody>
          </p:sp>
        </mc:Fallback>
      </mc:AlternateContent>
    </p:spTree>
    <p:extLst>
      <p:ext uri="{BB962C8B-B14F-4D97-AF65-F5344CB8AC3E}">
        <p14:creationId xmlns:p14="http://schemas.microsoft.com/office/powerpoint/2010/main" val="232022848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Domain extension</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395288" y="1268413"/>
                <a:ext cx="8353425" cy="4464843"/>
              </a:xfrm>
            </p:spPr>
            <p:txBody>
              <a:bodyPr/>
              <a:lstStyle/>
              <a:p>
                <a:r>
                  <a:rPr lang="en-US" b="0" dirty="0"/>
                  <a:t>E</a:t>
                </a:r>
                <a:r>
                  <a:rPr lang="en-US" b="0" dirty="0" smtClean="0"/>
                  <a:t>xisting domains can be extended to create new domains. For instance, </a:t>
                </a:r>
                <a14:m>
                  <m:oMath xmlns:m="http://schemas.openxmlformats.org/officeDocument/2006/math">
                    <m:r>
                      <a:rPr lang="en-US" b="0" i="1" smtClean="0">
                        <a:latin typeface="Cambria Math" panose="02040503050406030204" pitchFamily="18" charset="0"/>
                        <a:ea typeface="Cambria Math" panose="02040503050406030204" pitchFamily="18" charset="0"/>
                      </a:rPr>
                      <m:t>ℝ</m:t>
                    </m:r>
                  </m:oMath>
                </a14:m>
                <a:r>
                  <a:rPr lang="en-US" b="0" dirty="0" smtClean="0"/>
                  <a:t> can be extended to define the domain of physical quantities.</a:t>
                </a:r>
              </a:p>
              <a:p>
                <a:r>
                  <a:rPr lang="en-US" b="0" dirty="0" smtClean="0">
                    <a:ea typeface="Cambria Math" panose="02040503050406030204" pitchFamily="18" charset="0"/>
                  </a:rPr>
                  <a:t>If domain </a:t>
                </a:r>
                <a14:m>
                  <m:oMath xmlns:m="http://schemas.openxmlformats.org/officeDocument/2006/math">
                    <m:r>
                      <a:rPr lang="en-US" b="0" i="1" smtClean="0">
                        <a:latin typeface="Cambria Math" panose="02040503050406030204" pitchFamily="18" charset="0"/>
                        <a:ea typeface="Cambria Math" panose="02040503050406030204" pitchFamily="18" charset="0"/>
                      </a:rPr>
                      <m:t>𝒵</m:t>
                    </m:r>
                    <m:r>
                      <a:rPr lang="fr-FR" b="0" i="1" smtClean="0">
                        <a:latin typeface="Cambria Math" panose="02040503050406030204" pitchFamily="18" charset="0"/>
                        <a:ea typeface="Cambria Math" panose="02040503050406030204" pitchFamily="18" charset="0"/>
                      </a:rPr>
                      <m:t>′</m:t>
                    </m:r>
                  </m:oMath>
                </a14:m>
                <a:r>
                  <a:rPr lang="en-US" b="0" dirty="0" smtClean="0"/>
                  <a:t> extends domain </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r>
                  <a:rPr lang="en-US" b="0" dirty="0" smtClean="0"/>
                  <a:t>, then all operations on </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r>
                  <a:rPr lang="en-US" b="0" dirty="0" smtClean="0"/>
                  <a:t> can be applied on </a:t>
                </a:r>
                <a14:m>
                  <m:oMath xmlns:m="http://schemas.openxmlformats.org/officeDocument/2006/math">
                    <m:sSup>
                      <m:sSupPr>
                        <m:ctrlPr>
                          <a:rPr lang="fr-FR" b="0" i="1">
                            <a:latin typeface="Cambria Math" panose="02040503050406030204" pitchFamily="18" charset="0"/>
                            <a:ea typeface="Cambria Math" panose="02040503050406030204" pitchFamily="18" charset="0"/>
                          </a:rPr>
                        </m:ctrlPr>
                      </m:sSupPr>
                      <m:e>
                        <m:r>
                          <a:rPr lang="en-US" b="0" i="1">
                            <a:latin typeface="Cambria Math" panose="02040503050406030204" pitchFamily="18" charset="0"/>
                            <a:ea typeface="Cambria Math" panose="02040503050406030204" pitchFamily="18" charset="0"/>
                          </a:rPr>
                          <m:t>𝒵</m:t>
                        </m:r>
                      </m:e>
                      <m:sup>
                        <m:r>
                          <a:rPr lang="fr-FR" b="0" i="1">
                            <a:latin typeface="Cambria Math" panose="02040503050406030204" pitchFamily="18" charset="0"/>
                            <a:ea typeface="Cambria Math" panose="02040503050406030204" pitchFamily="18" charset="0"/>
                          </a:rPr>
                          <m:t>′</m:t>
                        </m:r>
                      </m:sup>
                    </m:sSup>
                  </m:oMath>
                </a14:m>
                <a:r>
                  <a:rPr lang="en-US" b="0" dirty="0" smtClean="0"/>
                  <a:t>, unless specified otherwise (e.g., it is not possible to add or multiply temperatures).</a:t>
                </a:r>
              </a:p>
              <a:p>
                <a:r>
                  <a:rPr lang="en-US" b="0" dirty="0" smtClean="0"/>
                  <a:t>Notation: domain </a:t>
                </a:r>
                <a14:m>
                  <m:oMath xmlns:m="http://schemas.openxmlformats.org/officeDocument/2006/math">
                    <m:r>
                      <a:rPr lang="en-US" b="0" i="1">
                        <a:latin typeface="Cambria Math" panose="02040503050406030204" pitchFamily="18" charset="0"/>
                        <a:ea typeface="Cambria Math" panose="02040503050406030204" pitchFamily="18" charset="0"/>
                      </a:rPr>
                      <m:t>𝒵</m:t>
                    </m:r>
                    <m:r>
                      <a:rPr lang="fr-FR" b="0" i="1">
                        <a:latin typeface="Cambria Math" panose="02040503050406030204" pitchFamily="18" charset="0"/>
                        <a:ea typeface="Cambria Math" panose="02040503050406030204" pitchFamily="18" charset="0"/>
                      </a:rPr>
                      <m:t>′</m:t>
                    </m:r>
                  </m:oMath>
                </a14:m>
                <a:r>
                  <a:rPr lang="en-US" b="0" dirty="0"/>
                  <a:t> </a:t>
                </a:r>
                <a:r>
                  <a:rPr lang="en-US" b="0" dirty="0" smtClean="0"/>
                  <a:t>extends domain </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r>
                  <a:rPr lang="en-US" b="0" dirty="0" smtClean="0"/>
                  <a:t> is denoted </a:t>
                </a:r>
                <a14:m>
                  <m:oMath xmlns:m="http://schemas.openxmlformats.org/officeDocument/2006/math">
                    <m:r>
                      <a:rPr lang="en-US" b="0" i="1">
                        <a:latin typeface="Cambria Math" panose="02040503050406030204" pitchFamily="18" charset="0"/>
                        <a:ea typeface="Cambria Math" panose="02040503050406030204" pitchFamily="18" charset="0"/>
                      </a:rPr>
                      <m:t>𝒵</m:t>
                    </m:r>
                    <m:r>
                      <a:rPr lang="fr-FR" b="0" i="1">
                        <a:latin typeface="Cambria Math" panose="02040503050406030204" pitchFamily="18" charset="0"/>
                        <a:ea typeface="Cambria Math" panose="02040503050406030204" pitchFamily="18" charset="0"/>
                      </a:rPr>
                      <m:t>′</m:t>
                    </m:r>
                  </m:oMath>
                </a14:m>
                <a:r>
                  <a:rPr lang="en-US" b="0" dirty="0"/>
                  <a:t> </a:t>
                </a:r>
                <a:r>
                  <a:rPr lang="en-US" b="0" dirty="0" smtClean="0"/>
                  <a:t> </a:t>
                </a:r>
                <a:r>
                  <a:rPr lang="en-US" b="0" dirty="0" smtClean="0">
                    <a:sym typeface="Symbol" panose="05050102010706020507" pitchFamily="18" charset="2"/>
                  </a:rPr>
                  <a:t> </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endParaRPr lang="en-US" b="0" dirty="0" smtClean="0"/>
              </a:p>
              <a:p>
                <a:r>
                  <a:rPr lang="en-US" b="0" dirty="0"/>
                  <a:t>If domain </a:t>
                </a:r>
                <a14:m>
                  <m:oMath xmlns:m="http://schemas.openxmlformats.org/officeDocument/2006/math">
                    <m:r>
                      <a:rPr lang="en-US" b="0" i="1">
                        <a:latin typeface="Cambria Math" panose="02040503050406030204" pitchFamily="18" charset="0"/>
                        <a:ea typeface="Cambria Math" panose="02040503050406030204" pitchFamily="18" charset="0"/>
                      </a:rPr>
                      <m:t>𝒵</m:t>
                    </m:r>
                    <m:r>
                      <a:rPr lang="fr-FR" b="0" i="1">
                        <a:latin typeface="Cambria Math" panose="02040503050406030204" pitchFamily="18" charset="0"/>
                        <a:ea typeface="Cambria Math" panose="02040503050406030204" pitchFamily="18" charset="0"/>
                      </a:rPr>
                      <m:t>′</m:t>
                    </m:r>
                  </m:oMath>
                </a14:m>
                <a:r>
                  <a:rPr lang="en-US" b="0" dirty="0"/>
                  <a:t> extends domain </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r>
                  <a:rPr lang="en-US" b="0" dirty="0"/>
                  <a:t>, then </a:t>
                </a:r>
                <a14:m>
                  <m:oMath xmlns:m="http://schemas.openxmlformats.org/officeDocument/2006/math">
                    <m:r>
                      <a:rPr lang="en-US" b="0" i="1">
                        <a:latin typeface="Cambria Math" panose="02040503050406030204" pitchFamily="18" charset="0"/>
                        <a:ea typeface="Cambria Math" panose="02040503050406030204" pitchFamily="18" charset="0"/>
                      </a:rPr>
                      <m:t>𝒵</m:t>
                    </m:r>
                    <m:r>
                      <a:rPr lang="fr-FR" b="0" i="1">
                        <a:latin typeface="Cambria Math" panose="02040503050406030204" pitchFamily="18" charset="0"/>
                        <a:ea typeface="Cambria Math" panose="02040503050406030204" pitchFamily="18" charset="0"/>
                      </a:rPr>
                      <m:t>′</m:t>
                    </m:r>
                  </m:oMath>
                </a14:m>
                <a:r>
                  <a:rPr lang="en-US" b="0" dirty="0"/>
                  <a:t> = </a:t>
                </a:r>
                <a:r>
                  <a:rPr lang="en-US" b="0" dirty="0" err="1"/>
                  <a:t>var</a:t>
                </a:r>
                <a:r>
                  <a:rPr lang="en-US" b="0" dirty="0"/>
                  <a:t>:</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r>
                  <a:rPr lang="en-US" b="0" dirty="0"/>
                  <a:t> + { att</a:t>
                </a:r>
                <a:r>
                  <a:rPr lang="en-US" b="0" baseline="-25000" dirty="0"/>
                  <a:t>1</a:t>
                </a:r>
                <a:r>
                  <a:rPr lang="en-US" b="0" dirty="0"/>
                  <a:t>:</a:t>
                </a:r>
                <a14:m>
                  <m:oMath xmlns:m="http://schemas.openxmlformats.org/officeDocument/2006/math">
                    <m:r>
                      <a:rPr lang="en-US" b="0" i="1" dirty="0">
                        <a:latin typeface="Cambria Math" panose="02040503050406030204" pitchFamily="18" charset="0"/>
                        <a:ea typeface="Cambria Math" panose="02040503050406030204" pitchFamily="18" charset="0"/>
                      </a:rPr>
                      <m:t>𝒟</m:t>
                    </m:r>
                  </m:oMath>
                </a14:m>
                <a:r>
                  <a:rPr lang="en-US" b="0" baseline="-25000" dirty="0"/>
                  <a:t>1</a:t>
                </a:r>
                <a:r>
                  <a:rPr lang="en-US" b="0" dirty="0"/>
                  <a:t>, …, </a:t>
                </a:r>
                <a:r>
                  <a:rPr lang="en-US" b="0" dirty="0" err="1"/>
                  <a:t>att</a:t>
                </a:r>
                <a:r>
                  <a:rPr lang="en-US" b="0" baseline="-25000" dirty="0" err="1"/>
                  <a:t>n</a:t>
                </a:r>
                <a:r>
                  <a:rPr lang="en-US" b="0" dirty="0" err="1"/>
                  <a:t>:</a:t>
                </a:r>
                <a14:m>
                  <m:oMath xmlns:m="http://schemas.openxmlformats.org/officeDocument/2006/math">
                    <m:r>
                      <a:rPr lang="en-US" b="0" i="1" dirty="0">
                        <a:latin typeface="Cambria Math" panose="02040503050406030204" pitchFamily="18" charset="0"/>
                        <a:ea typeface="Cambria Math" panose="02040503050406030204" pitchFamily="18" charset="0"/>
                      </a:rPr>
                      <m:t>𝒟</m:t>
                    </m:r>
                  </m:oMath>
                </a14:m>
                <a:r>
                  <a:rPr lang="en-US" b="0" baseline="-25000" dirty="0"/>
                  <a:t>n</a:t>
                </a:r>
                <a:r>
                  <a:rPr lang="en-US" b="0" dirty="0"/>
                  <a:t> }, where att</a:t>
                </a:r>
                <a:r>
                  <a:rPr lang="en-US" b="0" baseline="-25000" dirty="0"/>
                  <a:t>1</a:t>
                </a:r>
                <a:r>
                  <a:rPr lang="en-US" b="0" dirty="0"/>
                  <a:t> … </a:t>
                </a:r>
                <a:r>
                  <a:rPr lang="en-US" b="0" dirty="0" err="1"/>
                  <a:t>att</a:t>
                </a:r>
                <a:r>
                  <a:rPr lang="en-US" b="0" baseline="-25000" dirty="0" err="1"/>
                  <a:t>n</a:t>
                </a:r>
                <a:r>
                  <a:rPr lang="en-US" b="0" dirty="0"/>
                  <a:t> are fixed attributes (i.e. that do not depend on time) and </a:t>
                </a:r>
                <a:r>
                  <a:rPr lang="en-US" b="0" dirty="0" err="1"/>
                  <a:t>var</a:t>
                </a:r>
                <a:r>
                  <a:rPr lang="en-US" b="0" dirty="0"/>
                  <a:t> denotes a variable of </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r>
                  <a:rPr lang="en-US" b="0" dirty="0"/>
                  <a:t> (that can depend on time).Therefore, </a:t>
                </a:r>
                <a14:m>
                  <m:oMath xmlns:m="http://schemas.openxmlformats.org/officeDocument/2006/math">
                    <m:r>
                      <a:rPr lang="en-US" b="0" i="1">
                        <a:latin typeface="Cambria Math" panose="02040503050406030204" pitchFamily="18" charset="0"/>
                        <a:ea typeface="Cambria Math" panose="02040503050406030204" pitchFamily="18" charset="0"/>
                      </a:rPr>
                      <m:t>𝒵</m:t>
                    </m:r>
                    <m:r>
                      <a:rPr lang="fr-FR" b="0" i="1">
                        <a:latin typeface="Cambria Math" panose="02040503050406030204" pitchFamily="18" charset="0"/>
                        <a:ea typeface="Cambria Math" panose="02040503050406030204" pitchFamily="18" charset="0"/>
                      </a:rPr>
                      <m:t>′</m:t>
                    </m:r>
                  </m:oMath>
                </a14:m>
                <a:r>
                  <a:rPr lang="en-US" b="0" dirty="0"/>
                  <a:t> is obtained by assigning fixed attributes to variables of </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r>
                  <a:rPr lang="en-US" b="0" dirty="0"/>
                  <a:t>.</a:t>
                </a:r>
              </a:p>
              <a:p>
                <a:r>
                  <a:rPr lang="en-US" b="0" dirty="0"/>
                  <a:t>A variable of z’ </a:t>
                </a:r>
                <a:r>
                  <a:rPr lang="en-US" b="0" dirty="0">
                    <a:sym typeface="Symbol" panose="05050102010706020507" pitchFamily="18" charset="2"/>
                  </a:rPr>
                  <a:t> </a:t>
                </a:r>
                <a14:m>
                  <m:oMath xmlns:m="http://schemas.openxmlformats.org/officeDocument/2006/math">
                    <m:r>
                      <a:rPr lang="en-US" b="0" i="1">
                        <a:latin typeface="Cambria Math" panose="02040503050406030204" pitchFamily="18" charset="0"/>
                        <a:ea typeface="Cambria Math" panose="02040503050406030204" pitchFamily="18" charset="0"/>
                      </a:rPr>
                      <m:t>𝒵</m:t>
                    </m:r>
                    <m:r>
                      <a:rPr lang="fr-FR" b="0" i="1">
                        <a:latin typeface="Cambria Math" panose="02040503050406030204" pitchFamily="18" charset="0"/>
                        <a:ea typeface="Cambria Math" panose="02040503050406030204" pitchFamily="18" charset="0"/>
                      </a:rPr>
                      <m:t>′</m:t>
                    </m:r>
                  </m:oMath>
                </a14:m>
                <a:r>
                  <a:rPr lang="en-US" b="0" dirty="0"/>
                  <a:t> is obtained from a variable z </a:t>
                </a:r>
                <a:r>
                  <a:rPr lang="en-US" b="0" dirty="0">
                    <a:sym typeface="Symbol" panose="05050102010706020507" pitchFamily="18" charset="2"/>
                  </a:rPr>
                  <a:t> </a:t>
                </a:r>
                <a14:m>
                  <m:oMath xmlns:m="http://schemas.openxmlformats.org/officeDocument/2006/math">
                    <m:r>
                      <a:rPr lang="en-US" b="0" i="1">
                        <a:latin typeface="Cambria Math" panose="02040503050406030204" pitchFamily="18" charset="0"/>
                        <a:ea typeface="Cambria Math" panose="02040503050406030204" pitchFamily="18" charset="0"/>
                      </a:rPr>
                      <m:t>𝒵</m:t>
                    </m:r>
                  </m:oMath>
                </a14:m>
                <a:r>
                  <a:rPr lang="en-US" b="0" dirty="0"/>
                  <a:t> by providing fixed values to att</a:t>
                </a:r>
                <a:r>
                  <a:rPr lang="en-US" b="0" baseline="-25000" dirty="0"/>
                  <a:t>1</a:t>
                </a:r>
                <a:r>
                  <a:rPr lang="en-US" b="0" dirty="0"/>
                  <a:t> … </a:t>
                </a:r>
                <a:r>
                  <a:rPr lang="en-US" b="0" dirty="0" err="1"/>
                  <a:t>att</a:t>
                </a:r>
                <a:r>
                  <a:rPr lang="en-US" b="0" baseline="-25000" dirty="0" err="1"/>
                  <a:t>n</a:t>
                </a:r>
                <a:r>
                  <a:rPr lang="en-US" b="0" dirty="0" err="1"/>
                  <a:t>:</a:t>
                </a:r>
                <a:r>
                  <a:rPr lang="en-US" b="0" dirty="0"/>
                  <a:t> z’ = z(att</a:t>
                </a:r>
                <a:r>
                  <a:rPr lang="en-US" b="0" baseline="-25000" dirty="0"/>
                  <a:t>1</a:t>
                </a:r>
                <a:r>
                  <a:rPr lang="en-US" b="0" dirty="0"/>
                  <a:t>=val</a:t>
                </a:r>
                <a:r>
                  <a:rPr lang="en-US" b="0" baseline="-25000" dirty="0"/>
                  <a:t>1</a:t>
                </a:r>
                <a:r>
                  <a:rPr lang="en-US" b="0" dirty="0"/>
                  <a:t>, …, </a:t>
                </a:r>
                <a:r>
                  <a:rPr lang="en-US" b="0" dirty="0" err="1"/>
                  <a:t>att</a:t>
                </a:r>
                <a:r>
                  <a:rPr lang="en-US" b="0" baseline="-25000" dirty="0" err="1"/>
                  <a:t>n</a:t>
                </a:r>
                <a:r>
                  <a:rPr lang="en-US" b="0" dirty="0"/>
                  <a:t>=</a:t>
                </a:r>
                <a:r>
                  <a:rPr lang="en-US" b="0" dirty="0" err="1"/>
                  <a:t>val</a:t>
                </a:r>
                <a:r>
                  <a:rPr lang="en-US" b="0" baseline="-25000" dirty="0" err="1"/>
                  <a:t>n</a:t>
                </a:r>
                <a:r>
                  <a:rPr lang="en-US" b="0" dirty="0"/>
                  <a:t> ).</a:t>
                </a:r>
              </a:p>
              <a:p>
                <a:endParaRPr lang="en-US" b="0" dirty="0" smtClean="0"/>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395288" y="1268413"/>
                <a:ext cx="8353425" cy="4464843"/>
              </a:xfrm>
              <a:blipFill rotWithShape="0">
                <a:blip r:embed="rId2"/>
                <a:stretch>
                  <a:fillRect l="-949" t="-1366" r="-803"/>
                </a:stretch>
              </a:blipFill>
            </p:spPr>
            <p:txBody>
              <a:bodyPr/>
              <a:lstStyle/>
              <a:p>
                <a:r>
                  <a:rPr lang="fr-FR">
                    <a:noFill/>
                  </a:rPr>
                  <a:t> </a:t>
                </a:r>
              </a:p>
            </p:txBody>
          </p:sp>
        </mc:Fallback>
      </mc:AlternateContent>
    </p:spTree>
    <p:extLst>
      <p:ext uri="{BB962C8B-B14F-4D97-AF65-F5344CB8AC3E}">
        <p14:creationId xmlns:p14="http://schemas.microsoft.com/office/powerpoint/2010/main" val="421488942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Domain extension</a:t>
            </a:r>
            <a:endParaRPr lang="en-US" dirty="0"/>
          </a:p>
        </p:txBody>
      </p:sp>
      <p:sp>
        <p:nvSpPr>
          <p:cNvPr id="3" name="Espace réservé du contenu 2"/>
          <p:cNvSpPr>
            <a:spLocks noGrp="1"/>
          </p:cNvSpPr>
          <p:nvPr>
            <p:ph idx="1"/>
          </p:nvPr>
        </p:nvSpPr>
        <p:spPr>
          <a:xfrm>
            <a:off x="395288" y="1268413"/>
            <a:ext cx="8353425" cy="2160587"/>
          </a:xfrm>
        </p:spPr>
        <p:txBody>
          <a:bodyPr/>
          <a:lstStyle/>
          <a:p>
            <a:r>
              <a:rPr lang="en-US" b="0" dirty="0" smtClean="0"/>
              <a:t>Example</a:t>
            </a:r>
            <a:r>
              <a:rPr lang="en-US" b="0" dirty="0"/>
              <a:t>: defining the domain of physical quantities</a:t>
            </a:r>
          </a:p>
          <a:p>
            <a:endParaRPr lang="en-US" b="0" dirty="0"/>
          </a:p>
          <a:p>
            <a:pPr marL="0" indent="0">
              <a:buNone/>
            </a:pPr>
            <a:endParaRPr lang="en-US" b="0" dirty="0"/>
          </a:p>
          <a:p>
            <a:endParaRPr lang="en-US" b="0" dirty="0" smtClean="0"/>
          </a:p>
          <a:p>
            <a:pPr marL="0" indent="0">
              <a:buNone/>
            </a:pPr>
            <a:endParaRPr lang="en-US" b="0" dirty="0"/>
          </a:p>
        </p:txBody>
      </p:sp>
      <mc:AlternateContent xmlns:mc="http://schemas.openxmlformats.org/markup-compatibility/2006" xmlns:a14="http://schemas.microsoft.com/office/drawing/2010/main">
        <mc:Choice Requires="a14">
          <p:sp>
            <p:nvSpPr>
              <p:cNvPr id="5" name="ZoneTexte 4"/>
              <p:cNvSpPr txBox="1"/>
              <p:nvPr/>
            </p:nvSpPr>
            <p:spPr>
              <a:xfrm>
                <a:off x="539552" y="1700808"/>
                <a:ext cx="8190906" cy="4431983"/>
              </a:xfrm>
              <a:prstGeom prst="rect">
                <a:avLst/>
              </a:prstGeom>
              <a:noFill/>
            </p:spPr>
            <p:txBody>
              <a:bodyPr wrap="square" lIns="36000" tIns="0" rIns="36000" bIns="0" rtlCol="0">
                <a:spAutoFit/>
              </a:bodyPr>
              <a:lstStyle/>
              <a:p>
                <a14:m>
                  <m:oMath xmlns:m="http://schemas.openxmlformats.org/officeDocument/2006/math">
                    <m:r>
                      <a:rPr lang="fr-FR" sz="1600" i="1" dirty="0" smtClean="0">
                        <a:latin typeface="Cambria Math" panose="02040503050406030204" pitchFamily="18" charset="0"/>
                        <a:ea typeface="Cambria Math" panose="02040503050406030204" pitchFamily="18" charset="0"/>
                      </a:rPr>
                      <m:t>𝒬</m:t>
                    </m:r>
                  </m:oMath>
                </a14:m>
                <a:r>
                  <a:rPr lang="fr-FR" sz="1600" dirty="0" smtClean="0"/>
                  <a:t> = quantity:</a:t>
                </a:r>
                <a14:m>
                  <m:oMath xmlns:m="http://schemas.openxmlformats.org/officeDocument/2006/math">
                    <m:r>
                      <a:rPr lang="fr-FR" sz="1600" i="1" smtClean="0">
                        <a:latin typeface="Cambria Math" panose="02040503050406030204" pitchFamily="18" charset="0"/>
                        <a:ea typeface="Cambria Math" panose="02040503050406030204" pitchFamily="18" charset="0"/>
                      </a:rPr>
                      <m:t>ℝ</m:t>
                    </m:r>
                  </m:oMath>
                </a14:m>
                <a:r>
                  <a:rPr lang="fr-FR" sz="1600" dirty="0" smtClean="0"/>
                  <a:t> + { SI</a:t>
                </a:r>
                <a:r>
                  <a:rPr lang="en-US" sz="1600" dirty="0" smtClean="0"/>
                  <a:t>unit:</a:t>
                </a:r>
                <a14:m>
                  <m:oMath xmlns:m="http://schemas.openxmlformats.org/officeDocument/2006/math">
                    <m:r>
                      <a:rPr lang="en-US" sz="1600" i="1" smtClean="0">
                        <a:latin typeface="Cambria Math" panose="02040503050406030204" pitchFamily="18" charset="0"/>
                        <a:ea typeface="Cambria Math" panose="02040503050406030204" pitchFamily="18" charset="0"/>
                      </a:rPr>
                      <m:t>𝕊</m:t>
                    </m:r>
                  </m:oMath>
                </a14:m>
                <a:r>
                  <a:rPr lang="en-US" sz="1600" dirty="0" smtClean="0"/>
                  <a:t>, </a:t>
                </a:r>
                <a:r>
                  <a:rPr lang="fr-FR" sz="1600" dirty="0" err="1" smtClean="0"/>
                  <a:t>displayU</a:t>
                </a:r>
                <a:r>
                  <a:rPr lang="en-US" sz="1600" dirty="0" smtClean="0"/>
                  <a:t>nit</a:t>
                </a:r>
                <a:r>
                  <a:rPr lang="en-US" sz="1600" dirty="0"/>
                  <a:t>:</a:t>
                </a:r>
                <a14:m>
                  <m:oMath xmlns:m="http://schemas.openxmlformats.org/officeDocument/2006/math">
                    <m:r>
                      <a:rPr lang="en-US" sz="1600" i="1">
                        <a:latin typeface="Cambria Math" panose="02040503050406030204" pitchFamily="18" charset="0"/>
                        <a:ea typeface="Cambria Math" panose="02040503050406030204" pitchFamily="18" charset="0"/>
                      </a:rPr>
                      <m:t>𝕊</m:t>
                    </m:r>
                    <m:r>
                      <a:rPr lang="fr-FR" sz="1600" b="0" i="1" smtClean="0">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 </m:t>
                    </m:r>
                  </m:oMath>
                </a14:m>
                <a:r>
                  <a:rPr lang="en-US" sz="1600" dirty="0" smtClean="0"/>
                  <a:t>rate:</a:t>
                </a:r>
                <a14:m>
                  <m:oMath xmlns:m="http://schemas.openxmlformats.org/officeDocument/2006/math">
                    <m:r>
                      <a:rPr lang="en-US" sz="1600" i="1">
                        <a:latin typeface="Cambria Math" panose="02040503050406030204" pitchFamily="18" charset="0"/>
                        <a:ea typeface="Cambria Math" panose="02040503050406030204" pitchFamily="18" charset="0"/>
                      </a:rPr>
                      <m:t>ℝ</m:t>
                    </m:r>
                  </m:oMath>
                </a14:m>
                <a:r>
                  <a:rPr lang="en-US" sz="1600" dirty="0" smtClean="0"/>
                  <a:t>, </a:t>
                </a:r>
                <a:r>
                  <a:rPr lang="en-US" sz="1600" dirty="0"/>
                  <a:t>o</a:t>
                </a:r>
                <a:r>
                  <a:rPr lang="en-US" sz="1600" dirty="0" smtClean="0"/>
                  <a:t>ffset:</a:t>
                </a:r>
                <a14:m>
                  <m:oMath xmlns:m="http://schemas.openxmlformats.org/officeDocument/2006/math">
                    <m:r>
                      <a:rPr lang="en-US" sz="1600" i="1">
                        <a:latin typeface="Cambria Math" panose="02040503050406030204" pitchFamily="18" charset="0"/>
                        <a:ea typeface="Cambria Math" panose="02040503050406030204" pitchFamily="18" charset="0"/>
                      </a:rPr>
                      <m:t>ℝ</m:t>
                    </m:r>
                  </m:oMath>
                </a14:m>
                <a:r>
                  <a:rPr lang="en-US" sz="1600" dirty="0" smtClean="0"/>
                  <a:t> </a:t>
                </a:r>
                <a:r>
                  <a:rPr lang="fr-FR" sz="1600" dirty="0" smtClean="0"/>
                  <a:t>}</a:t>
                </a:r>
              </a:p>
              <a:p>
                <a:endParaRPr lang="fr-FR" sz="1600" dirty="0"/>
              </a:p>
              <a:p>
                <a:pPr marL="285750" indent="-285750">
                  <a:buFont typeface="Arial" panose="020B0604020202020204" pitchFamily="34" charset="0"/>
                  <a:buChar char="•"/>
                </a:pPr>
                <a:r>
                  <a:rPr lang="fr-FR" sz="1600" dirty="0" err="1" smtClean="0"/>
                  <a:t>Siunit</a:t>
                </a:r>
                <a:r>
                  <a:rPr lang="fr-FR" sz="1600" dirty="0" smtClean="0"/>
                  <a:t>: SI unit</a:t>
                </a:r>
              </a:p>
              <a:p>
                <a:pPr marL="285750" indent="-285750">
                  <a:buFont typeface="Arial" panose="020B0604020202020204" pitchFamily="34" charset="0"/>
                  <a:buChar char="•"/>
                </a:pPr>
                <a:r>
                  <a:rPr lang="fr-FR" sz="1600" dirty="0" err="1" smtClean="0"/>
                  <a:t>displayUnit</a:t>
                </a:r>
                <a:r>
                  <a:rPr lang="fr-FR" sz="1600" dirty="0" smtClean="0"/>
                  <a:t>: display unit</a:t>
                </a:r>
              </a:p>
              <a:p>
                <a:pPr marL="285750" indent="-285750">
                  <a:buFont typeface="Arial" panose="020B0604020202020204" pitchFamily="34" charset="0"/>
                  <a:buChar char="•"/>
                </a:pPr>
                <a:r>
                  <a:rPr lang="fr-FR" sz="1600" dirty="0" smtClean="0"/>
                  <a:t>rate and offset: </a:t>
                </a:r>
                <a:r>
                  <a:rPr lang="en-US" sz="1600" dirty="0" smtClean="0"/>
                  <a:t>converting</a:t>
                </a:r>
                <a:r>
                  <a:rPr lang="fr-FR" sz="1600" dirty="0" smtClean="0"/>
                  <a:t> display </a:t>
                </a:r>
                <a:r>
                  <a:rPr lang="en-US" sz="1600" dirty="0" smtClean="0"/>
                  <a:t>units to </a:t>
                </a:r>
                <a:r>
                  <a:rPr lang="fr-FR" sz="1600" dirty="0" smtClean="0"/>
                  <a:t>SI </a:t>
                </a:r>
                <a:r>
                  <a:rPr lang="en-US" sz="1600" dirty="0" smtClean="0"/>
                  <a:t>units: </a:t>
                </a:r>
              </a:p>
              <a:p>
                <a:pPr lvl="1"/>
                <a:r>
                  <a:rPr lang="en-US" sz="1600" dirty="0" smtClean="0"/>
                  <a:t>	quantity (SI units) = rate </a:t>
                </a:r>
                <a:r>
                  <a:rPr lang="en-US" sz="1600" dirty="0" smtClean="0">
                    <a:sym typeface="Symbol" panose="05050102010706020507" pitchFamily="18" charset="2"/>
                  </a:rPr>
                  <a:t> </a:t>
                </a:r>
                <a:r>
                  <a:rPr lang="en-US" sz="1600" dirty="0" smtClean="0"/>
                  <a:t>quantity (display units) + offset</a:t>
                </a:r>
              </a:p>
              <a:p>
                <a:endParaRPr lang="en-US" sz="1600" dirty="0" smtClean="0"/>
              </a:p>
              <a:p>
                <a:r>
                  <a:rPr lang="en-US" sz="1600" dirty="0"/>
                  <a:t>The domain of pressures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a:t>P </a:t>
                </a:r>
                <a:r>
                  <a:rPr lang="fr-FR" sz="1600" dirty="0"/>
                  <a:t> </a:t>
                </a:r>
                <a:r>
                  <a:rPr lang="en-US" sz="1600" dirty="0"/>
                  <a:t>expressed</a:t>
                </a:r>
                <a:r>
                  <a:rPr lang="fr-FR" sz="1600" dirty="0"/>
                  <a:t> in </a:t>
                </a:r>
                <a:r>
                  <a:rPr lang="fr-FR" sz="1600" dirty="0" smtClean="0"/>
                  <a:t>Pa </a:t>
                </a:r>
                <a:r>
                  <a:rPr lang="en-US" sz="1600" dirty="0"/>
                  <a:t>can be derived from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en-US" sz="1600" dirty="0"/>
                  <a:t> by providing values to the attributes of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en-US" sz="1600" dirty="0"/>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err="1" smtClean="0"/>
                  <a:t>P_Pa</a:t>
                </a:r>
                <a:r>
                  <a:rPr lang="fr-FR" sz="1600" dirty="0" smtClean="0"/>
                  <a:t> </a:t>
                </a:r>
                <a:r>
                  <a:rPr lang="fr-FR" sz="1600" dirty="0"/>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dirty="0"/>
                  <a:t> (</a:t>
                </a:r>
                <a:r>
                  <a:rPr lang="fr-FR" sz="1600" dirty="0" err="1" smtClean="0"/>
                  <a:t>SIunit</a:t>
                </a:r>
                <a:r>
                  <a:rPr lang="fr-FR" sz="1600" dirty="0" smtClean="0"/>
                  <a:t>=Pa</a:t>
                </a:r>
                <a:r>
                  <a:rPr lang="en-US" sz="1600" dirty="0" smtClean="0"/>
                  <a:t>, </a:t>
                </a:r>
                <a:r>
                  <a:rPr lang="en-US" sz="1600" dirty="0" err="1" smtClean="0"/>
                  <a:t>displayUnit</a:t>
                </a:r>
                <a:r>
                  <a:rPr lang="en-US" sz="1600" dirty="0" smtClean="0"/>
                  <a:t>=Pa, rate=1, </a:t>
                </a:r>
                <a:r>
                  <a:rPr lang="en-US" sz="1600" dirty="0"/>
                  <a:t>offset=0).</a:t>
                </a:r>
              </a:p>
              <a:p>
                <a:endParaRPr lang="en-US" sz="1600" dirty="0" smtClean="0"/>
              </a:p>
              <a:p>
                <a:r>
                  <a:rPr lang="en-US" sz="1600" dirty="0" smtClean="0"/>
                  <a:t>The domain of pressures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a:t>P </a:t>
                </a:r>
                <a:r>
                  <a:rPr lang="fr-FR" sz="1600" dirty="0" smtClean="0"/>
                  <a:t> </a:t>
                </a:r>
                <a:r>
                  <a:rPr lang="en-US" sz="1600" dirty="0" smtClean="0"/>
                  <a:t>expressed</a:t>
                </a:r>
                <a:r>
                  <a:rPr lang="fr-FR" sz="1600" dirty="0" smtClean="0"/>
                  <a:t> in bar </a:t>
                </a:r>
                <a:r>
                  <a:rPr lang="en-US" sz="1600" dirty="0" smtClean="0"/>
                  <a:t>can be derived from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en-US" sz="1600" dirty="0" smtClean="0"/>
                  <a:t> by providing values to the attributes of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en-US" sz="1600" dirty="0" smtClean="0"/>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smtClean="0"/>
                  <a:t>P_bar</a:t>
                </a:r>
                <a:r>
                  <a:rPr lang="fr-FR" sz="1600" dirty="0" smtClean="0"/>
                  <a:t> </a:t>
                </a:r>
                <a:r>
                  <a:rPr lang="fr-FR" sz="1600" dirty="0"/>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dirty="0" smtClean="0"/>
                  <a:t> (</a:t>
                </a:r>
                <a:r>
                  <a:rPr lang="fr-FR" sz="1600" dirty="0" err="1" smtClean="0"/>
                  <a:t>SIunit</a:t>
                </a:r>
                <a:r>
                  <a:rPr lang="fr-FR" sz="1600" dirty="0" smtClean="0"/>
                  <a:t>=Pa</a:t>
                </a:r>
                <a:r>
                  <a:rPr lang="en-US" sz="1600" dirty="0" smtClean="0"/>
                  <a:t>, </a:t>
                </a:r>
                <a:r>
                  <a:rPr lang="en-US" sz="1600" dirty="0" err="1" smtClean="0"/>
                  <a:t>displayUnit</a:t>
                </a:r>
                <a:r>
                  <a:rPr lang="en-US" sz="1600" dirty="0" smtClean="0"/>
                  <a:t>=bar, rate=10</a:t>
                </a:r>
                <a:r>
                  <a:rPr lang="en-US" sz="1600" baseline="30000" dirty="0" smtClean="0"/>
                  <a:t>5</a:t>
                </a:r>
                <a:r>
                  <a:rPr lang="en-US" sz="1600" dirty="0" smtClean="0"/>
                  <a:t>, offset=0).</a:t>
                </a:r>
              </a:p>
              <a:p>
                <a:endParaRPr lang="en-US" sz="1600" dirty="0"/>
              </a:p>
              <a:p>
                <a:r>
                  <a:rPr lang="en-US" sz="1600" dirty="0"/>
                  <a:t>The domain of pressures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a:t>P </a:t>
                </a:r>
                <a:r>
                  <a:rPr lang="fr-FR" sz="1600" dirty="0"/>
                  <a:t> </a:t>
                </a:r>
                <a:r>
                  <a:rPr lang="en-US" sz="1600" dirty="0"/>
                  <a:t>expressed</a:t>
                </a:r>
                <a:r>
                  <a:rPr lang="fr-FR" sz="1600" dirty="0"/>
                  <a:t> in </a:t>
                </a:r>
                <a:r>
                  <a:rPr lang="fr-FR" sz="1600" dirty="0" smtClean="0"/>
                  <a:t>mbar </a:t>
                </a:r>
                <a:r>
                  <a:rPr lang="en-US" sz="1600" dirty="0"/>
                  <a:t>can be derived from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en-US" sz="1600" dirty="0"/>
                  <a:t> by providing values to the attributes of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en-US" sz="1600" dirty="0"/>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smtClean="0"/>
                  <a:t>P_mbar</a:t>
                </a:r>
                <a:r>
                  <a:rPr lang="fr-FR" sz="1600" dirty="0" smtClean="0"/>
                  <a:t> </a:t>
                </a:r>
                <a:r>
                  <a:rPr lang="fr-FR" sz="1600" dirty="0"/>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dirty="0"/>
                  <a:t> (</a:t>
                </a:r>
                <a:r>
                  <a:rPr lang="fr-FR" sz="1600" dirty="0" err="1" smtClean="0"/>
                  <a:t>SIunit</a:t>
                </a:r>
                <a:r>
                  <a:rPr lang="fr-FR" sz="1600" dirty="0" smtClean="0"/>
                  <a:t>=Pa</a:t>
                </a:r>
                <a:r>
                  <a:rPr lang="en-US" sz="1600" dirty="0" smtClean="0"/>
                  <a:t>, </a:t>
                </a:r>
                <a:r>
                  <a:rPr lang="en-US" sz="1600" dirty="0" err="1"/>
                  <a:t>displayUnit</a:t>
                </a:r>
                <a:r>
                  <a:rPr lang="en-US" sz="1600" dirty="0"/>
                  <a:t>=bar, </a:t>
                </a:r>
                <a:r>
                  <a:rPr lang="en-US" sz="1600" dirty="0" smtClean="0"/>
                  <a:t>rate=10</a:t>
                </a:r>
                <a:r>
                  <a:rPr lang="en-US" sz="1600" baseline="30000" dirty="0" smtClean="0"/>
                  <a:t>2</a:t>
                </a:r>
                <a:r>
                  <a:rPr lang="en-US" sz="1600" dirty="0" smtClean="0"/>
                  <a:t>, </a:t>
                </a:r>
                <a:r>
                  <a:rPr lang="en-US" sz="1600" dirty="0"/>
                  <a:t>offset=0).</a:t>
                </a:r>
              </a:p>
              <a:p>
                <a:r>
                  <a:rPr lang="en-US" sz="1600" dirty="0" smtClean="0"/>
                  <a:t> </a:t>
                </a:r>
                <a:endParaRPr lang="en-US" sz="1600" dirty="0"/>
              </a:p>
              <a:p>
                <a:r>
                  <a:rPr lang="en-US" sz="1600" dirty="0" smtClean="0"/>
                  <a:t>Then, a = 2 bar can be expressed by a </a:t>
                </a:r>
                <a:r>
                  <a:rPr lang="en-US" sz="1600" dirty="0" smtClean="0">
                    <a:sym typeface="Symbol" panose="05050102010706020507" pitchFamily="18" charset="2"/>
                  </a:rPr>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smtClean="0"/>
                  <a:t>P_bar</a:t>
                </a:r>
                <a:r>
                  <a:rPr lang="fr-FR" sz="1600" dirty="0" smtClean="0"/>
                  <a:t> </a:t>
                </a:r>
                <a:r>
                  <a:rPr lang="fr-FR" sz="1600" dirty="0" err="1" smtClean="0"/>
                  <a:t>with</a:t>
                </a:r>
                <a:r>
                  <a:rPr lang="fr-FR" sz="1600" dirty="0" smtClean="0"/>
                  <a:t> a = 2</a:t>
                </a:r>
                <a:r>
                  <a:rPr lang="en-US" sz="1600" dirty="0" smtClean="0"/>
                  <a:t>, or by </a:t>
                </a:r>
                <a:r>
                  <a:rPr lang="en-US" sz="1600" dirty="0"/>
                  <a:t>a </a:t>
                </a:r>
                <a:r>
                  <a:rPr lang="en-US" sz="1600" dirty="0">
                    <a:sym typeface="Symbol" panose="05050102010706020507" pitchFamily="18" charset="2"/>
                  </a:rPr>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err="1" smtClean="0"/>
                  <a:t>P_mbar</a:t>
                </a:r>
                <a:r>
                  <a:rPr lang="fr-FR" sz="1600" dirty="0" smtClean="0"/>
                  <a:t> </a:t>
                </a:r>
                <a:r>
                  <a:rPr lang="fr-FR" sz="1600" dirty="0" err="1" smtClean="0"/>
                  <a:t>with</a:t>
                </a:r>
                <a:r>
                  <a:rPr lang="fr-FR" sz="1600" dirty="0" smtClean="0"/>
                  <a:t> a = 2000, or by </a:t>
                </a:r>
                <a:r>
                  <a:rPr lang="en-US" sz="1600" dirty="0"/>
                  <a:t>a </a:t>
                </a:r>
                <a:r>
                  <a:rPr lang="en-US" sz="1600" dirty="0">
                    <a:sym typeface="Symbol" panose="05050102010706020507" pitchFamily="18" charset="2"/>
                  </a:rPr>
                  <a:t> </a:t>
                </a:r>
                <a14:m>
                  <m:oMath xmlns:m="http://schemas.openxmlformats.org/officeDocument/2006/math">
                    <m:r>
                      <a:rPr lang="fr-FR" sz="1600" i="1" dirty="0">
                        <a:latin typeface="Cambria Math" panose="02040503050406030204" pitchFamily="18" charset="0"/>
                        <a:ea typeface="Cambria Math" panose="02040503050406030204" pitchFamily="18" charset="0"/>
                      </a:rPr>
                      <m:t>𝒬</m:t>
                    </m:r>
                  </m:oMath>
                </a14:m>
                <a:r>
                  <a:rPr lang="fr-FR" sz="1600" baseline="-25000" dirty="0" err="1" smtClean="0"/>
                  <a:t>P_Pa</a:t>
                </a:r>
                <a:r>
                  <a:rPr lang="fr-FR" sz="1600" dirty="0" smtClean="0"/>
                  <a:t> </a:t>
                </a:r>
                <a:r>
                  <a:rPr lang="fr-FR" sz="1600" dirty="0" err="1" smtClean="0"/>
                  <a:t>with</a:t>
                </a:r>
                <a:r>
                  <a:rPr lang="fr-FR" sz="1600" dirty="0" smtClean="0"/>
                  <a:t> a = 2 10</a:t>
                </a:r>
                <a:r>
                  <a:rPr lang="fr-FR" sz="1600" baseline="30000" dirty="0" smtClean="0"/>
                  <a:t>5</a:t>
                </a:r>
                <a:r>
                  <a:rPr lang="fr-FR" sz="1600" dirty="0" smtClean="0"/>
                  <a:t>.</a:t>
                </a:r>
                <a:endParaRPr lang="en-US" sz="1600" dirty="0" smtClean="0"/>
              </a:p>
            </p:txBody>
          </p:sp>
        </mc:Choice>
        <mc:Fallback xmlns="">
          <p:sp>
            <p:nvSpPr>
              <p:cNvPr id="5" name="ZoneTexte 4"/>
              <p:cNvSpPr txBox="1">
                <a:spLocks noRot="1" noChangeAspect="1" noMove="1" noResize="1" noEditPoints="1" noAdjustHandles="1" noChangeArrowheads="1" noChangeShapeType="1" noTextEdit="1"/>
              </p:cNvSpPr>
              <p:nvPr/>
            </p:nvSpPr>
            <p:spPr>
              <a:xfrm>
                <a:off x="539552" y="1700808"/>
                <a:ext cx="8190906" cy="4431983"/>
              </a:xfrm>
              <a:prstGeom prst="rect">
                <a:avLst/>
              </a:prstGeom>
              <a:blipFill rotWithShape="0">
                <a:blip r:embed="rId2"/>
                <a:stretch>
                  <a:fillRect l="-1117" t="-1376" r="-1787" b="-1926"/>
                </a:stretch>
              </a:blipFill>
            </p:spPr>
            <p:txBody>
              <a:bodyPr/>
              <a:lstStyle/>
              <a:p>
                <a:r>
                  <a:rPr lang="fr-FR">
                    <a:noFill/>
                  </a:rPr>
                  <a:t> </a:t>
                </a:r>
              </a:p>
            </p:txBody>
          </p:sp>
        </mc:Fallback>
      </mc:AlternateContent>
    </p:spTree>
    <p:extLst>
      <p:ext uri="{BB962C8B-B14F-4D97-AF65-F5344CB8AC3E}">
        <p14:creationId xmlns:p14="http://schemas.microsoft.com/office/powerpoint/2010/main" val="146158700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708920"/>
            <a:ext cx="8353425" cy="850900"/>
          </a:xfrm>
        </p:spPr>
        <p:txBody>
          <a:bodyPr/>
          <a:lstStyle/>
          <a:p>
            <a:pPr algn="ctr"/>
            <a:r>
              <a:rPr lang="en-US" dirty="0" smtClean="0"/>
              <a:t>Language elements</a:t>
            </a:r>
            <a:endParaRPr lang="en-US" dirty="0"/>
          </a:p>
        </p:txBody>
      </p:sp>
    </p:spTree>
    <p:extLst>
      <p:ext uri="{BB962C8B-B14F-4D97-AF65-F5344CB8AC3E}">
        <p14:creationId xmlns:p14="http://schemas.microsoft.com/office/powerpoint/2010/main" val="72525006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Summary of language types</a:t>
            </a:r>
            <a:endParaRPr lang="en-US" dirty="0"/>
          </a:p>
        </p:txBody>
      </p:sp>
      <p:grpSp>
        <p:nvGrpSpPr>
          <p:cNvPr id="24" name="Groupe 23"/>
          <p:cNvGrpSpPr/>
          <p:nvPr/>
        </p:nvGrpSpPr>
        <p:grpSpPr>
          <a:xfrm>
            <a:off x="683568" y="980728"/>
            <a:ext cx="8082314" cy="5182700"/>
            <a:chOff x="971600" y="980728"/>
            <a:chExt cx="8082314" cy="5182700"/>
          </a:xfrm>
        </p:grpSpPr>
        <p:grpSp>
          <p:nvGrpSpPr>
            <p:cNvPr id="41" name="Groupe 40"/>
            <p:cNvGrpSpPr/>
            <p:nvPr/>
          </p:nvGrpSpPr>
          <p:grpSpPr>
            <a:xfrm>
              <a:off x="971600" y="980728"/>
              <a:ext cx="5043293" cy="2596887"/>
              <a:chOff x="1219079" y="1517631"/>
              <a:chExt cx="5043293" cy="2596887"/>
            </a:xfrm>
          </p:grpSpPr>
          <p:grpSp>
            <p:nvGrpSpPr>
              <p:cNvPr id="20" name="Groupe 19"/>
              <p:cNvGrpSpPr/>
              <p:nvPr/>
            </p:nvGrpSpPr>
            <p:grpSpPr>
              <a:xfrm>
                <a:off x="1219079" y="1517631"/>
                <a:ext cx="5043293" cy="2337979"/>
                <a:chOff x="4139951" y="1700808"/>
                <a:chExt cx="5043293" cy="2337979"/>
              </a:xfrm>
            </p:grpSpPr>
            <p:sp>
              <p:nvSpPr>
                <p:cNvPr id="44" name="Rectangle 43"/>
                <p:cNvSpPr/>
                <p:nvPr/>
              </p:nvSpPr>
              <p:spPr>
                <a:xfrm>
                  <a:off x="5442629" y="3296979"/>
                  <a:ext cx="1075705" cy="64807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Events</a:t>
                  </a:r>
                </a:p>
              </p:txBody>
            </p:sp>
            <p:sp>
              <p:nvSpPr>
                <p:cNvPr id="4" name="Rectangle 3"/>
                <p:cNvSpPr/>
                <p:nvPr/>
              </p:nvSpPr>
              <p:spPr>
                <a:xfrm>
                  <a:off x="4139951" y="1700808"/>
                  <a:ext cx="2451845" cy="1440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Requirement</a:t>
                  </a:r>
                </a:p>
                <a:p>
                  <a:pPr algn="ctr"/>
                  <a:endParaRPr lang="en-US" sz="1600" dirty="0" smtClean="0"/>
                </a:p>
                <a:p>
                  <a:pPr algn="ctr"/>
                  <a:endParaRPr lang="en-US" sz="1600" dirty="0"/>
                </a:p>
                <a:p>
                  <a:pPr algn="ctr"/>
                  <a:endParaRPr lang="en-US" sz="1600" dirty="0" smtClean="0"/>
                </a:p>
                <a:p>
                  <a:pPr algn="ctr"/>
                  <a:endParaRPr lang="en-US" sz="1600" dirty="0" smtClean="0"/>
                </a:p>
              </p:txBody>
            </p:sp>
            <p:sp>
              <p:nvSpPr>
                <p:cNvPr id="6" name="Rectangle 5"/>
                <p:cNvSpPr/>
                <p:nvPr/>
              </p:nvSpPr>
              <p:spPr>
                <a:xfrm>
                  <a:off x="4220961" y="2272098"/>
                  <a:ext cx="1080120" cy="648072"/>
                </a:xfrm>
                <a:prstGeom prst="rect">
                  <a:avLst/>
                </a:prstGeom>
                <a:solidFill>
                  <a:schemeClr val="accent5">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Boolean</a:t>
                  </a:r>
                </a:p>
              </p:txBody>
            </p:sp>
            <p:sp>
              <p:nvSpPr>
                <p:cNvPr id="7" name="Rectangle 6"/>
                <p:cNvSpPr/>
                <p:nvPr/>
              </p:nvSpPr>
              <p:spPr>
                <a:xfrm>
                  <a:off x="5368182" y="3390715"/>
                  <a:ext cx="1075705"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Events</a:t>
                  </a:r>
                </a:p>
              </p:txBody>
            </p:sp>
            <p:sp>
              <p:nvSpPr>
                <p:cNvPr id="9" name="Flèche droite 8"/>
                <p:cNvSpPr/>
                <p:nvPr/>
              </p:nvSpPr>
              <p:spPr>
                <a:xfrm>
                  <a:off x="6591797" y="2271259"/>
                  <a:ext cx="1486558" cy="437661"/>
                </a:xfrm>
                <a:prstGeom prst="rightArrow">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evaluate</a:t>
                  </a:r>
                </a:p>
              </p:txBody>
            </p:sp>
            <p:sp>
              <p:nvSpPr>
                <p:cNvPr id="11" name="Rectangle 10"/>
                <p:cNvSpPr/>
                <p:nvPr/>
              </p:nvSpPr>
              <p:spPr>
                <a:xfrm>
                  <a:off x="8103124" y="2166053"/>
                  <a:ext cx="1080120" cy="64807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Boolean</a:t>
                  </a:r>
                </a:p>
              </p:txBody>
            </p:sp>
            <p:sp>
              <p:nvSpPr>
                <p:cNvPr id="43" name="Rectangle 42"/>
                <p:cNvSpPr/>
                <p:nvPr/>
              </p:nvSpPr>
              <p:spPr>
                <a:xfrm>
                  <a:off x="5458228" y="2180855"/>
                  <a:ext cx="1080120" cy="648072"/>
                </a:xfrm>
                <a:prstGeom prst="rect">
                  <a:avLst/>
                </a:prstGeom>
                <a:solidFill>
                  <a:schemeClr val="accent5">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Periods</a:t>
                  </a:r>
                </a:p>
              </p:txBody>
            </p:sp>
            <p:sp>
              <p:nvSpPr>
                <p:cNvPr id="5" name="Rectangle 4"/>
                <p:cNvSpPr/>
                <p:nvPr/>
              </p:nvSpPr>
              <p:spPr>
                <a:xfrm>
                  <a:off x="5382090" y="2272098"/>
                  <a:ext cx="1080120" cy="648072"/>
                </a:xfrm>
                <a:prstGeom prst="rect">
                  <a:avLst/>
                </a:prstGeom>
                <a:solidFill>
                  <a:schemeClr val="accent5">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Periods</a:t>
                  </a:r>
                </a:p>
              </p:txBody>
            </p:sp>
            <p:sp>
              <p:nvSpPr>
                <p:cNvPr id="13" name="Flèche droite 12"/>
                <p:cNvSpPr/>
                <p:nvPr/>
              </p:nvSpPr>
              <p:spPr>
                <a:xfrm rot="16200000">
                  <a:off x="5717116" y="2994850"/>
                  <a:ext cx="405652" cy="216024"/>
                </a:xfrm>
                <a:prstGeom prst="right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grpSp>
          <p:sp>
            <p:nvSpPr>
              <p:cNvPr id="21" name="Flèche droite 20"/>
              <p:cNvSpPr/>
              <p:nvPr/>
            </p:nvSpPr>
            <p:spPr>
              <a:xfrm rot="16200000">
                <a:off x="1186439" y="3308008"/>
                <a:ext cx="1396996" cy="216024"/>
              </a:xfrm>
              <a:prstGeom prst="right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22" name="Flèche droite 21"/>
              <p:cNvSpPr/>
              <p:nvPr/>
            </p:nvSpPr>
            <p:spPr>
              <a:xfrm>
                <a:off x="1871827" y="3421733"/>
                <a:ext cx="588748" cy="216024"/>
              </a:xfrm>
              <a:prstGeom prst="rightArrow">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grpSp>
        <p:sp>
          <p:nvSpPr>
            <p:cNvPr id="28" name="Rectangle 27"/>
            <p:cNvSpPr/>
            <p:nvPr/>
          </p:nvSpPr>
          <p:spPr>
            <a:xfrm>
              <a:off x="1075065" y="3564796"/>
              <a:ext cx="1080120" cy="2591730"/>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en-US" sz="1600" dirty="0" smtClean="0"/>
                <a:t>Boolean</a:t>
              </a:r>
            </a:p>
          </p:txBody>
        </p:sp>
        <p:sp>
          <p:nvSpPr>
            <p:cNvPr id="29" name="Rectangle 28"/>
            <p:cNvSpPr/>
            <p:nvPr/>
          </p:nvSpPr>
          <p:spPr>
            <a:xfrm>
              <a:off x="2167274" y="3542779"/>
              <a:ext cx="2326711"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Boolean2 (true, false)</a:t>
              </a:r>
            </a:p>
          </p:txBody>
        </p:sp>
        <p:sp>
          <p:nvSpPr>
            <p:cNvPr id="34" name="Rectangle 33"/>
            <p:cNvSpPr/>
            <p:nvPr/>
          </p:nvSpPr>
          <p:spPr>
            <a:xfrm>
              <a:off x="2167274" y="4200305"/>
              <a:ext cx="2326711"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Boolean3 (true, false, undecided)</a:t>
              </a:r>
            </a:p>
          </p:txBody>
        </p:sp>
        <p:sp>
          <p:nvSpPr>
            <p:cNvPr id="35" name="Rectangle 34"/>
            <p:cNvSpPr/>
            <p:nvPr/>
          </p:nvSpPr>
          <p:spPr>
            <a:xfrm>
              <a:off x="2167274" y="4857831"/>
              <a:ext cx="2326711"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Boolean3 (true, false, undefined)</a:t>
              </a:r>
            </a:p>
          </p:txBody>
        </p:sp>
        <p:sp>
          <p:nvSpPr>
            <p:cNvPr id="36" name="Rectangle 35"/>
            <p:cNvSpPr/>
            <p:nvPr/>
          </p:nvSpPr>
          <p:spPr>
            <a:xfrm>
              <a:off x="2167274" y="5515356"/>
              <a:ext cx="2326711"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Boolean4 (true, false, undecided, undefined)</a:t>
              </a:r>
            </a:p>
          </p:txBody>
        </p:sp>
        <p:sp>
          <p:nvSpPr>
            <p:cNvPr id="37" name="Rectangle 36"/>
            <p:cNvSpPr/>
            <p:nvPr/>
          </p:nvSpPr>
          <p:spPr>
            <a:xfrm>
              <a:off x="4502694" y="3542221"/>
              <a:ext cx="4009993"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Classical Boolean</a:t>
              </a:r>
            </a:p>
          </p:txBody>
        </p:sp>
        <p:sp>
          <p:nvSpPr>
            <p:cNvPr id="38" name="Rectangle 37"/>
            <p:cNvSpPr/>
            <p:nvPr/>
          </p:nvSpPr>
          <p:spPr>
            <a:xfrm>
              <a:off x="4502693" y="4199933"/>
              <a:ext cx="4009994"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Classical Boolean with uncertainties</a:t>
              </a:r>
            </a:p>
          </p:txBody>
        </p:sp>
        <p:sp>
          <p:nvSpPr>
            <p:cNvPr id="39" name="Rectangle 38"/>
            <p:cNvSpPr/>
            <p:nvPr/>
          </p:nvSpPr>
          <p:spPr>
            <a:xfrm>
              <a:off x="4502693" y="4857645"/>
              <a:ext cx="4009994"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Classical Boolean trimmed by time period</a:t>
              </a:r>
            </a:p>
          </p:txBody>
        </p:sp>
        <p:sp>
          <p:nvSpPr>
            <p:cNvPr id="40" name="Rectangle 39"/>
            <p:cNvSpPr/>
            <p:nvPr/>
          </p:nvSpPr>
          <p:spPr>
            <a:xfrm>
              <a:off x="4502693" y="5515356"/>
              <a:ext cx="4009994"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Result of requirement evaluation</a:t>
              </a:r>
            </a:p>
          </p:txBody>
        </p:sp>
        <p:cxnSp>
          <p:nvCxnSpPr>
            <p:cNvPr id="16" name="Connecteur droit 15"/>
            <p:cNvCxnSpPr>
              <a:stCxn id="11" idx="3"/>
            </p:cNvCxnSpPr>
            <p:nvPr/>
          </p:nvCxnSpPr>
          <p:spPr>
            <a:xfrm>
              <a:off x="6014893" y="1770009"/>
              <a:ext cx="3030312" cy="0"/>
            </a:xfrm>
            <a:prstGeom prst="line">
              <a:avLst/>
            </a:prstGeom>
            <a:ln w="762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a:off x="9016077" y="1761300"/>
              <a:ext cx="0" cy="4066576"/>
            </a:xfrm>
            <a:prstGeom prst="line">
              <a:avLst/>
            </a:prstGeom>
            <a:ln w="762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a:off x="8530105" y="5839392"/>
              <a:ext cx="523809" cy="0"/>
            </a:xfrm>
            <a:prstGeom prst="line">
              <a:avLst/>
            </a:prstGeom>
            <a:ln w="76200">
              <a:solidFill>
                <a:schemeClr val="accent5">
                  <a:lumMod val="40000"/>
                  <a:lumOff val="6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4094676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3- valued Booleans</a:t>
            </a:r>
            <a:endParaRPr lang="en-US" dirty="0"/>
          </a:p>
        </p:txBody>
      </p:sp>
      <p:grpSp>
        <p:nvGrpSpPr>
          <p:cNvPr id="3" name="Groupe 2"/>
          <p:cNvGrpSpPr/>
          <p:nvPr/>
        </p:nvGrpSpPr>
        <p:grpSpPr>
          <a:xfrm>
            <a:off x="1403648" y="1916832"/>
            <a:ext cx="6345413" cy="648444"/>
            <a:chOff x="611560" y="1556792"/>
            <a:chExt cx="6345413" cy="648444"/>
          </a:xfrm>
        </p:grpSpPr>
        <p:sp>
          <p:nvSpPr>
            <p:cNvPr id="34" name="Rectangle 33"/>
            <p:cNvSpPr/>
            <p:nvPr/>
          </p:nvSpPr>
          <p:spPr>
            <a:xfrm>
              <a:off x="611560" y="1557164"/>
              <a:ext cx="2326711"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Boolean3 (true, false, undecided)</a:t>
              </a:r>
            </a:p>
          </p:txBody>
        </p:sp>
        <p:sp>
          <p:nvSpPr>
            <p:cNvPr id="38" name="Rectangle 37"/>
            <p:cNvSpPr/>
            <p:nvPr/>
          </p:nvSpPr>
          <p:spPr>
            <a:xfrm>
              <a:off x="2946979" y="1556792"/>
              <a:ext cx="4009994" cy="648072"/>
            </a:xfrm>
            <a:prstGeom prst="rect">
              <a:avLst/>
            </a:prstGeom>
            <a:solidFill>
              <a:schemeClr val="accent5">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72000"/>
              <a:r>
                <a:rPr lang="en-US" sz="1600" dirty="0" smtClean="0"/>
                <a:t>Classical Boolean with uncertainties</a:t>
              </a:r>
            </a:p>
          </p:txBody>
        </p:sp>
      </p:grpSp>
      <p:grpSp>
        <p:nvGrpSpPr>
          <p:cNvPr id="57" name="Groupe 56"/>
          <p:cNvGrpSpPr/>
          <p:nvPr/>
        </p:nvGrpSpPr>
        <p:grpSpPr>
          <a:xfrm>
            <a:off x="1403648" y="2780928"/>
            <a:ext cx="6345413" cy="3083029"/>
            <a:chOff x="1403648" y="2780928"/>
            <a:chExt cx="6345413" cy="3083029"/>
          </a:xfrm>
        </p:grpSpPr>
        <p:sp>
          <p:nvSpPr>
            <p:cNvPr id="56" name="Rectangle 55"/>
            <p:cNvSpPr/>
            <p:nvPr/>
          </p:nvSpPr>
          <p:spPr>
            <a:xfrm>
              <a:off x="1403648" y="2780928"/>
              <a:ext cx="6345413" cy="2664296"/>
            </a:xfrm>
            <a:prstGeom prst="rect">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grpSp>
          <p:nvGrpSpPr>
            <p:cNvPr id="53" name="Groupe 52"/>
            <p:cNvGrpSpPr/>
            <p:nvPr/>
          </p:nvGrpSpPr>
          <p:grpSpPr>
            <a:xfrm>
              <a:off x="1475656" y="3212976"/>
              <a:ext cx="5796644" cy="1983060"/>
              <a:chOff x="1763688" y="3265238"/>
              <a:chExt cx="5796644" cy="1983060"/>
            </a:xfrm>
          </p:grpSpPr>
          <p:sp>
            <p:nvSpPr>
              <p:cNvPr id="10" name="Forme libre 9"/>
              <p:cNvSpPr/>
              <p:nvPr/>
            </p:nvSpPr>
            <p:spPr>
              <a:xfrm>
                <a:off x="3533630" y="3490214"/>
                <a:ext cx="2726577" cy="1758084"/>
              </a:xfrm>
              <a:custGeom>
                <a:avLst/>
                <a:gdLst>
                  <a:gd name="connsiteX0" fmla="*/ 821 w 2726577"/>
                  <a:gd name="connsiteY0" fmla="*/ 602045 h 1758084"/>
                  <a:gd name="connsiteX1" fmla="*/ 227244 w 2726577"/>
                  <a:gd name="connsiteY1" fmla="*/ 1194228 h 1758084"/>
                  <a:gd name="connsiteX2" fmla="*/ 1054558 w 2726577"/>
                  <a:gd name="connsiteY2" fmla="*/ 1725451 h 1758084"/>
                  <a:gd name="connsiteX3" fmla="*/ 2378261 w 2726577"/>
                  <a:gd name="connsiteY3" fmla="*/ 1594822 h 1758084"/>
                  <a:gd name="connsiteX4" fmla="*/ 2709187 w 2726577"/>
                  <a:gd name="connsiteY4" fmla="*/ 732674 h 1758084"/>
                  <a:gd name="connsiteX5" fmla="*/ 1986375 w 2726577"/>
                  <a:gd name="connsiteY5" fmla="*/ 53405 h 1758084"/>
                  <a:gd name="connsiteX6" fmla="*/ 958764 w 2726577"/>
                  <a:gd name="connsiteY6" fmla="*/ 70822 h 1758084"/>
                  <a:gd name="connsiteX7" fmla="*/ 279495 w 2726577"/>
                  <a:gd name="connsiteY7" fmla="*/ 288536 h 1758084"/>
                  <a:gd name="connsiteX8" fmla="*/ 821 w 2726577"/>
                  <a:gd name="connsiteY8" fmla="*/ 602045 h 1758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6577" h="1758084">
                    <a:moveTo>
                      <a:pt x="821" y="602045"/>
                    </a:moveTo>
                    <a:cubicBezTo>
                      <a:pt x="-7887" y="752994"/>
                      <a:pt x="51621" y="1006994"/>
                      <a:pt x="227244" y="1194228"/>
                    </a:cubicBezTo>
                    <a:cubicBezTo>
                      <a:pt x="402867" y="1381462"/>
                      <a:pt x="696055" y="1658685"/>
                      <a:pt x="1054558" y="1725451"/>
                    </a:cubicBezTo>
                    <a:cubicBezTo>
                      <a:pt x="1413061" y="1792217"/>
                      <a:pt x="2102490" y="1760285"/>
                      <a:pt x="2378261" y="1594822"/>
                    </a:cubicBezTo>
                    <a:cubicBezTo>
                      <a:pt x="2654032" y="1429359"/>
                      <a:pt x="2774501" y="989577"/>
                      <a:pt x="2709187" y="732674"/>
                    </a:cubicBezTo>
                    <a:cubicBezTo>
                      <a:pt x="2643873" y="475771"/>
                      <a:pt x="2278112" y="163714"/>
                      <a:pt x="1986375" y="53405"/>
                    </a:cubicBezTo>
                    <a:cubicBezTo>
                      <a:pt x="1694638" y="-56904"/>
                      <a:pt x="1243244" y="31634"/>
                      <a:pt x="958764" y="70822"/>
                    </a:cubicBezTo>
                    <a:cubicBezTo>
                      <a:pt x="674284" y="110010"/>
                      <a:pt x="437701" y="194193"/>
                      <a:pt x="279495" y="288536"/>
                    </a:cubicBezTo>
                    <a:cubicBezTo>
                      <a:pt x="121289" y="382879"/>
                      <a:pt x="9529" y="451096"/>
                      <a:pt x="821" y="602045"/>
                    </a:cubicBezTo>
                    <a:close/>
                  </a:path>
                </a:pathLst>
              </a:cu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49" name="Forme libre 48"/>
              <p:cNvSpPr/>
              <p:nvPr/>
            </p:nvSpPr>
            <p:spPr>
              <a:xfrm>
                <a:off x="3533630" y="3490214"/>
                <a:ext cx="2726577" cy="1758084"/>
              </a:xfrm>
              <a:custGeom>
                <a:avLst/>
                <a:gdLst>
                  <a:gd name="connsiteX0" fmla="*/ 821 w 2726577"/>
                  <a:gd name="connsiteY0" fmla="*/ 602045 h 1758084"/>
                  <a:gd name="connsiteX1" fmla="*/ 227244 w 2726577"/>
                  <a:gd name="connsiteY1" fmla="*/ 1194228 h 1758084"/>
                  <a:gd name="connsiteX2" fmla="*/ 1054558 w 2726577"/>
                  <a:gd name="connsiteY2" fmla="*/ 1725451 h 1758084"/>
                  <a:gd name="connsiteX3" fmla="*/ 2378261 w 2726577"/>
                  <a:gd name="connsiteY3" fmla="*/ 1594822 h 1758084"/>
                  <a:gd name="connsiteX4" fmla="*/ 2709187 w 2726577"/>
                  <a:gd name="connsiteY4" fmla="*/ 732674 h 1758084"/>
                  <a:gd name="connsiteX5" fmla="*/ 1986375 w 2726577"/>
                  <a:gd name="connsiteY5" fmla="*/ 53405 h 1758084"/>
                  <a:gd name="connsiteX6" fmla="*/ 958764 w 2726577"/>
                  <a:gd name="connsiteY6" fmla="*/ 70822 h 1758084"/>
                  <a:gd name="connsiteX7" fmla="*/ 279495 w 2726577"/>
                  <a:gd name="connsiteY7" fmla="*/ 288536 h 1758084"/>
                  <a:gd name="connsiteX8" fmla="*/ 821 w 2726577"/>
                  <a:gd name="connsiteY8" fmla="*/ 602045 h 17580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26577" h="1758084">
                    <a:moveTo>
                      <a:pt x="821" y="602045"/>
                    </a:moveTo>
                    <a:cubicBezTo>
                      <a:pt x="-7887" y="752994"/>
                      <a:pt x="51621" y="1006994"/>
                      <a:pt x="227244" y="1194228"/>
                    </a:cubicBezTo>
                    <a:cubicBezTo>
                      <a:pt x="402867" y="1381462"/>
                      <a:pt x="696055" y="1658685"/>
                      <a:pt x="1054558" y="1725451"/>
                    </a:cubicBezTo>
                    <a:cubicBezTo>
                      <a:pt x="1413061" y="1792217"/>
                      <a:pt x="2102490" y="1760285"/>
                      <a:pt x="2378261" y="1594822"/>
                    </a:cubicBezTo>
                    <a:cubicBezTo>
                      <a:pt x="2654032" y="1429359"/>
                      <a:pt x="2774501" y="989577"/>
                      <a:pt x="2709187" y="732674"/>
                    </a:cubicBezTo>
                    <a:cubicBezTo>
                      <a:pt x="2643873" y="475771"/>
                      <a:pt x="2278112" y="163714"/>
                      <a:pt x="1986375" y="53405"/>
                    </a:cubicBezTo>
                    <a:cubicBezTo>
                      <a:pt x="1694638" y="-56904"/>
                      <a:pt x="1243244" y="31634"/>
                      <a:pt x="958764" y="70822"/>
                    </a:cubicBezTo>
                    <a:cubicBezTo>
                      <a:pt x="674284" y="110010"/>
                      <a:pt x="437701" y="194193"/>
                      <a:pt x="279495" y="288536"/>
                    </a:cubicBezTo>
                    <a:cubicBezTo>
                      <a:pt x="121289" y="382879"/>
                      <a:pt x="9529" y="451096"/>
                      <a:pt x="821" y="602045"/>
                    </a:cubicBezTo>
                    <a:close/>
                  </a:path>
                </a:pathLst>
              </a:custGeom>
              <a:solidFill>
                <a:schemeClr val="accent3">
                  <a:lumMod val="20000"/>
                  <a:lumOff val="80000"/>
                </a:schemeClr>
              </a:solidFill>
              <a:ln w="127000">
                <a:solidFill>
                  <a:schemeClr val="accent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sp>
            <p:nvSpPr>
              <p:cNvPr id="14" name="ZoneTexte 13"/>
              <p:cNvSpPr txBox="1"/>
              <p:nvPr/>
            </p:nvSpPr>
            <p:spPr>
              <a:xfrm>
                <a:off x="4572000" y="4246145"/>
                <a:ext cx="720080" cy="246221"/>
              </a:xfrm>
              <a:prstGeom prst="rect">
                <a:avLst/>
              </a:prstGeom>
              <a:noFill/>
            </p:spPr>
            <p:txBody>
              <a:bodyPr wrap="square" lIns="36000" tIns="0" rIns="36000" bIns="0" rtlCol="0">
                <a:spAutoFit/>
              </a:bodyPr>
              <a:lstStyle/>
              <a:p>
                <a:pPr algn="ctr"/>
                <a:r>
                  <a:rPr lang="en-US" sz="1600" dirty="0" smtClean="0"/>
                  <a:t>true</a:t>
                </a:r>
              </a:p>
            </p:txBody>
          </p:sp>
          <p:sp>
            <p:nvSpPr>
              <p:cNvPr id="45" name="ZoneTexte 44"/>
              <p:cNvSpPr txBox="1"/>
              <p:nvPr/>
            </p:nvSpPr>
            <p:spPr>
              <a:xfrm>
                <a:off x="6722513" y="4025968"/>
                <a:ext cx="720080" cy="246221"/>
              </a:xfrm>
              <a:prstGeom prst="rect">
                <a:avLst/>
              </a:prstGeom>
              <a:noFill/>
            </p:spPr>
            <p:txBody>
              <a:bodyPr wrap="square" lIns="36000" tIns="0" rIns="36000" bIns="0" rtlCol="0">
                <a:spAutoFit/>
              </a:bodyPr>
              <a:lstStyle/>
              <a:p>
                <a:pPr algn="ctr"/>
                <a:r>
                  <a:rPr lang="en-US" sz="1600" dirty="0" smtClean="0"/>
                  <a:t>false</a:t>
                </a:r>
              </a:p>
            </p:txBody>
          </p:sp>
          <p:sp>
            <p:nvSpPr>
              <p:cNvPr id="46" name="ZoneTexte 45"/>
              <p:cNvSpPr txBox="1"/>
              <p:nvPr/>
            </p:nvSpPr>
            <p:spPr>
              <a:xfrm>
                <a:off x="6336195" y="3265238"/>
                <a:ext cx="1224137" cy="246221"/>
              </a:xfrm>
              <a:prstGeom prst="rect">
                <a:avLst/>
              </a:prstGeom>
              <a:noFill/>
            </p:spPr>
            <p:txBody>
              <a:bodyPr wrap="square" lIns="36000" tIns="0" rIns="36000" bIns="0" rtlCol="0">
                <a:spAutoFit/>
              </a:bodyPr>
              <a:lstStyle/>
              <a:p>
                <a:pPr algn="ctr"/>
                <a:r>
                  <a:rPr lang="en-US" sz="1600" dirty="0" smtClean="0"/>
                  <a:t>undecided</a:t>
                </a:r>
              </a:p>
            </p:txBody>
          </p:sp>
          <p:cxnSp>
            <p:nvCxnSpPr>
              <p:cNvPr id="17" name="Connecteur droit avec flèche 16"/>
              <p:cNvCxnSpPr>
                <a:stCxn id="46" idx="1"/>
              </p:cNvCxnSpPr>
              <p:nvPr/>
            </p:nvCxnSpPr>
            <p:spPr>
              <a:xfrm flipH="1">
                <a:off x="5796136" y="3388349"/>
                <a:ext cx="540059" cy="3229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ZoneTexte 47"/>
              <p:cNvSpPr txBox="1"/>
              <p:nvPr/>
            </p:nvSpPr>
            <p:spPr>
              <a:xfrm>
                <a:off x="1763688" y="3666233"/>
                <a:ext cx="1224137" cy="246221"/>
              </a:xfrm>
              <a:prstGeom prst="rect">
                <a:avLst/>
              </a:prstGeom>
              <a:noFill/>
            </p:spPr>
            <p:txBody>
              <a:bodyPr wrap="square" lIns="36000" tIns="0" rIns="36000" bIns="0" rtlCol="0">
                <a:spAutoFit/>
              </a:bodyPr>
              <a:lstStyle/>
              <a:p>
                <a:pPr algn="ctr"/>
                <a:r>
                  <a:rPr lang="en-US" sz="1600" dirty="0" smtClean="0"/>
                  <a:t>uncertainty</a:t>
                </a:r>
              </a:p>
            </p:txBody>
          </p:sp>
          <p:cxnSp>
            <p:nvCxnSpPr>
              <p:cNvPr id="25" name="Connecteur droit avec flèche 24"/>
              <p:cNvCxnSpPr/>
              <p:nvPr/>
            </p:nvCxnSpPr>
            <p:spPr>
              <a:xfrm>
                <a:off x="3005826" y="3809387"/>
                <a:ext cx="527804" cy="1030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55" name="ZoneTexte 54"/>
            <p:cNvSpPr txBox="1"/>
            <p:nvPr/>
          </p:nvSpPr>
          <p:spPr>
            <a:xfrm>
              <a:off x="1835696" y="5617736"/>
              <a:ext cx="5760640" cy="246221"/>
            </a:xfrm>
            <a:prstGeom prst="rect">
              <a:avLst/>
            </a:prstGeom>
            <a:noFill/>
          </p:spPr>
          <p:txBody>
            <a:bodyPr wrap="square" lIns="36000" tIns="0" rIns="36000" bIns="0" rtlCol="0">
              <a:spAutoFit/>
            </a:bodyPr>
            <a:lstStyle/>
            <a:p>
              <a:pPr algn="ctr"/>
              <a:r>
                <a:rPr lang="en-US" sz="1600" dirty="0" smtClean="0"/>
                <a:t>Whether an operating point belongs to an operating domain</a:t>
              </a:r>
            </a:p>
          </p:txBody>
        </p:sp>
      </p:grpSp>
    </p:spTree>
    <p:extLst>
      <p:ext uri="{BB962C8B-B14F-4D97-AF65-F5344CB8AC3E}">
        <p14:creationId xmlns:p14="http://schemas.microsoft.com/office/powerpoint/2010/main" val="166594940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Language types</a:t>
            </a:r>
            <a:endParaRPr lang="en-US" dirty="0"/>
          </a:p>
        </p:txBody>
      </p:sp>
      <p:sp>
        <p:nvSpPr>
          <p:cNvPr id="3" name="Espace réservé du contenu 2"/>
          <p:cNvSpPr>
            <a:spLocks noGrp="1"/>
          </p:cNvSpPr>
          <p:nvPr>
            <p:ph idx="1"/>
          </p:nvPr>
        </p:nvSpPr>
        <p:spPr/>
        <p:txBody>
          <a:bodyPr/>
          <a:lstStyle/>
          <a:p>
            <a:r>
              <a:rPr lang="en-US" b="0" dirty="0" smtClean="0"/>
              <a:t>A type corresponds to a domain.</a:t>
            </a:r>
            <a:endParaRPr lang="en-US" b="0" dirty="0"/>
          </a:p>
        </p:txBody>
      </p:sp>
      <mc:AlternateContent xmlns:mc="http://schemas.openxmlformats.org/markup-compatibility/2006" xmlns:a14="http://schemas.microsoft.com/office/drawing/2010/main">
        <mc:Choice Requires="a14">
          <p:sp>
            <p:nvSpPr>
              <p:cNvPr id="4" name="Espace réservé du contenu 2"/>
              <p:cNvSpPr txBox="1">
                <a:spLocks/>
              </p:cNvSpPr>
              <p:nvPr/>
            </p:nvSpPr>
            <p:spPr bwMode="auto">
              <a:xfrm>
                <a:off x="395288" y="1628800"/>
                <a:ext cx="4896544" cy="464023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smtClean="0">
                    <a:solidFill>
                      <a:schemeClr val="accent6">
                        <a:lumMod val="40000"/>
                        <a:lumOff val="60000"/>
                      </a:schemeClr>
                    </a:solidFill>
                  </a:rPr>
                  <a:t>Boolean </a:t>
                </a:r>
                <a:r>
                  <a:rPr lang="en-US" dirty="0"/>
                  <a:t>:= </a:t>
                </a:r>
                <a14:m>
                  <m:oMath xmlns:m="http://schemas.openxmlformats.org/officeDocument/2006/math">
                    <m:r>
                      <a:rPr lang="en-US" i="1" smtClean="0">
                        <a:latin typeface="Cambria Math" panose="02040503050406030204" pitchFamily="18" charset="0"/>
                        <a:ea typeface="Cambria Math" panose="02040503050406030204" pitchFamily="18" charset="0"/>
                      </a:rPr>
                      <m:t>𝔹</m:t>
                    </m:r>
                  </m:oMath>
                </a14:m>
                <a:endParaRPr lang="en-US" dirty="0"/>
              </a:p>
              <a:p>
                <a:pPr lvl="1"/>
                <a:r>
                  <a:rPr lang="en-US" dirty="0" smtClean="0">
                    <a:solidFill>
                      <a:schemeClr val="accent6">
                        <a:lumMod val="40000"/>
                        <a:lumOff val="60000"/>
                      </a:schemeClr>
                    </a:solidFill>
                  </a:rPr>
                  <a:t>Category </a:t>
                </a: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𝕆</m:t>
                    </m:r>
                    <m:r>
                      <a:rPr lang="en-US" i="1" baseline="30000">
                        <a:latin typeface="Cambria Math" panose="02040503050406030204" pitchFamily="18" charset="0"/>
                        <a:ea typeface="Cambria Math" panose="02040503050406030204" pitchFamily="18" charset="0"/>
                      </a:rPr>
                      <m:t>𝕆</m:t>
                    </m:r>
                  </m:oMath>
                </a14:m>
                <a:r>
                  <a:rPr lang="en-US" baseline="30000" dirty="0" smtClean="0">
                    <a:solidFill>
                      <a:schemeClr val="accent6">
                        <a:lumMod val="40000"/>
                        <a:lumOff val="60000"/>
                      </a:schemeClr>
                    </a:solidFill>
                  </a:rPr>
                  <a:t> </a:t>
                </a:r>
                <a:r>
                  <a:rPr lang="en-US" dirty="0"/>
                  <a:t>(application </a:t>
                </a:r>
                <a:r>
                  <a:rPr lang="en-US" dirty="0" smtClean="0"/>
                  <a:t>on </a:t>
                </a:r>
                <a:r>
                  <a:rPr lang="en-US" dirty="0"/>
                  <a:t>operators)</a:t>
                </a:r>
              </a:p>
              <a:p>
                <a:pPr lvl="1"/>
                <a:r>
                  <a:rPr lang="en-US" dirty="0" smtClean="0">
                    <a:solidFill>
                      <a:schemeClr val="accent6">
                        <a:lumMod val="40000"/>
                        <a:lumOff val="60000"/>
                      </a:schemeClr>
                    </a:solidFill>
                  </a:rPr>
                  <a:t>Class </a:t>
                </a:r>
                <a:r>
                  <a:rPr lang="en-US" dirty="0">
                    <a:solidFill>
                      <a:schemeClr val="accent2">
                        <a:lumMod val="75000"/>
                      </a:schemeClr>
                    </a:solidFill>
                  </a:rPr>
                  <a:t>C</a:t>
                </a:r>
                <a:r>
                  <a:rPr lang="en-US" dirty="0" smtClean="0">
                    <a:solidFill>
                      <a:schemeClr val="accent6">
                        <a:lumMod val="40000"/>
                        <a:lumOff val="60000"/>
                      </a:schemeClr>
                    </a:solidFill>
                  </a:rPr>
                  <a:t> </a:t>
                </a:r>
                <a:r>
                  <a:rPr lang="en-US" dirty="0"/>
                  <a:t>:=</a:t>
                </a:r>
                <a:r>
                  <a:rPr lang="en-US" dirty="0" smtClean="0">
                    <a:solidFill>
                      <a:schemeClr val="accent6">
                        <a:lumMod val="40000"/>
                        <a:lumOff val="60000"/>
                      </a:schemeClr>
                    </a:solidFill>
                  </a:rPr>
                  <a:t> </a:t>
                </a:r>
                <a14:m>
                  <m:oMath xmlns:m="http://schemas.openxmlformats.org/officeDocument/2006/math">
                    <m:r>
                      <a:rPr lang="en-US" i="1">
                        <a:latin typeface="Cambria Math" panose="02040503050406030204" pitchFamily="18" charset="0"/>
                        <a:ea typeface="Cambria Math" panose="02040503050406030204" pitchFamily="18" charset="0"/>
                      </a:rPr>
                      <m:t>𝒞</m:t>
                    </m:r>
                    <m:r>
                      <m:rPr>
                        <m:sty m:val="p"/>
                      </m:rPr>
                      <a:rPr lang="fr-FR" baseline="-25000">
                        <a:latin typeface="Cambria Math" panose="02040503050406030204" pitchFamily="18" charset="0"/>
                        <a:ea typeface="Cambria Math" panose="02040503050406030204" pitchFamily="18" charset="0"/>
                      </a:rPr>
                      <m:t>C</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Clock </a:t>
                </a:r>
                <a:r>
                  <a:rPr lang="en-US" dirty="0"/>
                  <a:t>:= </a:t>
                </a:r>
                <a14:m>
                  <m:oMath xmlns:m="http://schemas.openxmlformats.org/officeDocument/2006/math">
                    <m:r>
                      <a:rPr lang="en-US" i="1" dirty="0">
                        <a:latin typeface="Cambria Math" panose="02040503050406030204" pitchFamily="18" charset="0"/>
                        <a:ea typeface="Cambria Math" panose="02040503050406030204" pitchFamily="18" charset="0"/>
                      </a:rPr>
                      <m:t>𝒟</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Event </a:t>
                </a: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ℰ</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Events </a:t>
                </a:r>
                <a:r>
                  <a:rPr lang="en-US" dirty="0" smtClean="0"/>
                  <a:t>:= </a:t>
                </a:r>
                <a14:m>
                  <m:oMath xmlns:m="http://schemas.openxmlformats.org/officeDocument/2006/math">
                    <m:r>
                      <a:rPr lang="en-US" i="1" dirty="0">
                        <a:latin typeface="Cambria Math" panose="02040503050406030204" pitchFamily="18" charset="0"/>
                        <a:ea typeface="Cambria Math" panose="02040503050406030204" pitchFamily="18" charset="0"/>
                      </a:rPr>
                      <m:t>𝒟</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Integer </a:t>
                </a:r>
                <a:r>
                  <a:rPr lang="en-US" dirty="0" smtClean="0"/>
                  <a:t>:= </a:t>
                </a:r>
                <a14:m>
                  <m:oMath xmlns:m="http://schemas.openxmlformats.org/officeDocument/2006/math">
                    <m:r>
                      <a:rPr lang="en-US" i="1" smtClean="0">
                        <a:latin typeface="Cambria Math" panose="02040503050406030204" pitchFamily="18" charset="0"/>
                        <a:ea typeface="Cambria Math" panose="02040503050406030204" pitchFamily="18" charset="0"/>
                      </a:rPr>
                      <m:t>ℤ</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Operator := </a:t>
                </a:r>
                <a14:m>
                  <m:oMath xmlns:m="http://schemas.openxmlformats.org/officeDocument/2006/math">
                    <m:r>
                      <a:rPr lang="en-US" i="1">
                        <a:latin typeface="Cambria Math" panose="02040503050406030204" pitchFamily="18" charset="0"/>
                        <a:ea typeface="Cambria Math" panose="02040503050406030204" pitchFamily="18" charset="0"/>
                      </a:rPr>
                      <m:t>𝕆</m:t>
                    </m:r>
                    <m:r>
                      <m:rPr>
                        <m:nor/>
                      </m:rPr>
                      <a:rPr lang="fr-FR" dirty="0"/>
                      <m:t>(</m:t>
                    </m:r>
                    <m:r>
                      <a:rPr lang="fr-FR" i="1" dirty="0">
                        <a:latin typeface="Cambria Math" panose="02040503050406030204" pitchFamily="18" charset="0"/>
                        <a:ea typeface="Cambria Math" panose="02040503050406030204" pitchFamily="18" charset="0"/>
                      </a:rPr>
                      <m:t>𝔻</m:t>
                    </m:r>
                    <m:r>
                      <a:rPr lang="fr-FR" i="1" baseline="-25000" dirty="0">
                        <a:latin typeface="Cambria Math" panose="02040503050406030204" pitchFamily="18" charset="0"/>
                        <a:ea typeface="Cambria Math" panose="02040503050406030204" pitchFamily="18" charset="0"/>
                      </a:rPr>
                      <m:t>1</m:t>
                    </m:r>
                    <m:r>
                      <m:rPr>
                        <m:nor/>
                      </m:rPr>
                      <a:rPr lang="fr-FR" dirty="0">
                        <a:sym typeface="Symbol" panose="05050102010706020507" pitchFamily="18" charset="2"/>
                      </a:rPr>
                      <m:t></m:t>
                    </m:r>
                    <m:r>
                      <m:rPr>
                        <m:nor/>
                      </m:rPr>
                      <a:rPr lang="fr-FR" dirty="0">
                        <a:ea typeface="Cambria Math" panose="02040503050406030204" pitchFamily="18" charset="0"/>
                      </a:rPr>
                      <m:t> </m:t>
                    </m:r>
                    <m:r>
                      <a:rPr lang="fr-FR" i="1" dirty="0">
                        <a:latin typeface="Cambria Math" panose="02040503050406030204" pitchFamily="18" charset="0"/>
                        <a:ea typeface="Cambria Math" panose="02040503050406030204" pitchFamily="18" charset="0"/>
                      </a:rPr>
                      <m:t>𝔻</m:t>
                    </m:r>
                    <m:r>
                      <a:rPr lang="fr-FR" i="1" baseline="-25000" dirty="0">
                        <a:latin typeface="Cambria Math" panose="02040503050406030204" pitchFamily="18" charset="0"/>
                        <a:ea typeface="Cambria Math" panose="02040503050406030204" pitchFamily="18" charset="0"/>
                      </a:rPr>
                      <m:t>2</m:t>
                    </m:r>
                    <m:r>
                      <m:rPr>
                        <m:nor/>
                      </m:rPr>
                      <a:rPr lang="fr-FR" dirty="0"/>
                      <m:t>)</m:t>
                    </m:r>
                  </m:oMath>
                </a14:m>
                <a:r>
                  <a:rPr lang="en-US" dirty="0" smtClean="0"/>
                  <a:t> (operator </a:t>
                </a:r>
                <a14:m>
                  <m:oMath xmlns:m="http://schemas.openxmlformats.org/officeDocument/2006/math">
                    <m:r>
                      <a:rPr lang="fr-FR" i="1" dirty="0">
                        <a:latin typeface="Cambria Math" panose="02040503050406030204" pitchFamily="18" charset="0"/>
                        <a:ea typeface="Cambria Math" panose="02040503050406030204" pitchFamily="18" charset="0"/>
                      </a:rPr>
                      <m:t>𝔻</m:t>
                    </m:r>
                    <m:r>
                      <a:rPr lang="fr-FR" i="1" baseline="-25000" dirty="0">
                        <a:latin typeface="Cambria Math" panose="02040503050406030204" pitchFamily="18" charset="0"/>
                        <a:ea typeface="Cambria Math" panose="02040503050406030204" pitchFamily="18" charset="0"/>
                      </a:rPr>
                      <m:t>1</m:t>
                    </m:r>
                    <m:r>
                      <m:rPr>
                        <m:nor/>
                      </m:rPr>
                      <a:rPr lang="fr-FR" dirty="0">
                        <a:sym typeface="Symbol" panose="05050102010706020507" pitchFamily="18" charset="2"/>
                      </a:rPr>
                      <m:t></m:t>
                    </m:r>
                    <m:r>
                      <m:rPr>
                        <m:nor/>
                      </m:rPr>
                      <a:rPr lang="fr-FR" dirty="0">
                        <a:ea typeface="Cambria Math" panose="02040503050406030204" pitchFamily="18" charset="0"/>
                      </a:rPr>
                      <m:t> </m:t>
                    </m:r>
                    <m:r>
                      <a:rPr lang="fr-FR" i="1" dirty="0">
                        <a:latin typeface="Cambria Math" panose="02040503050406030204" pitchFamily="18" charset="0"/>
                        <a:ea typeface="Cambria Math" panose="02040503050406030204" pitchFamily="18" charset="0"/>
                      </a:rPr>
                      <m:t>𝔻</m:t>
                    </m:r>
                    <m:r>
                      <a:rPr lang="fr-FR" i="1" baseline="-25000" dirty="0">
                        <a:latin typeface="Cambria Math" panose="02040503050406030204" pitchFamily="18" charset="0"/>
                        <a:ea typeface="Cambria Math" panose="02040503050406030204" pitchFamily="18" charset="0"/>
                      </a:rPr>
                      <m:t>2</m:t>
                    </m:r>
                  </m:oMath>
                </a14:m>
                <a:r>
                  <a:rPr lang="en-US" dirty="0"/>
                  <a:t>)</a:t>
                </a:r>
              </a:p>
              <a:p>
                <a:pPr lvl="1"/>
                <a:r>
                  <a:rPr lang="en-US" dirty="0" smtClean="0">
                    <a:solidFill>
                      <a:schemeClr val="accent6">
                        <a:lumMod val="40000"/>
                        <a:lumOff val="60000"/>
                      </a:schemeClr>
                    </a:solidFill>
                  </a:rPr>
                  <a:t>Period </a:t>
                </a: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𝒫</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Periods </a:t>
                </a:r>
                <a:r>
                  <a:rPr lang="en-US" dirty="0" smtClean="0"/>
                  <a:t>:= 2</a:t>
                </a:r>
                <a14:m>
                  <m:oMath xmlns:m="http://schemas.openxmlformats.org/officeDocument/2006/math">
                    <m:r>
                      <a:rPr lang="en-US" baseline="30000">
                        <a:latin typeface="Cambria Math" panose="02040503050406030204" pitchFamily="18" charset="0"/>
                      </a:rPr>
                      <m:t>𝒫</m:t>
                    </m:r>
                  </m:oMath>
                </a14:m>
                <a:r>
                  <a:rPr lang="en-US" dirty="0" smtClean="0"/>
                  <a:t> (power set of </a:t>
                </a:r>
                <a14:m>
                  <m:oMath xmlns:m="http://schemas.openxmlformats.org/officeDocument/2006/math">
                    <m:r>
                      <a:rPr lang="en-US">
                        <a:latin typeface="Cambria Math" panose="02040503050406030204" pitchFamily="18" charset="0"/>
                      </a:rPr>
                      <m:t>𝒫</m:t>
                    </m:r>
                  </m:oMath>
                </a14:m>
                <a:r>
                  <a:rPr lang="en-US" dirty="0" smtClean="0"/>
                  <a:t>)</a:t>
                </a:r>
                <a:endParaRPr lang="en-US" dirty="0"/>
              </a:p>
              <a:p>
                <a:pPr lvl="1"/>
                <a:r>
                  <a:rPr lang="en-US" dirty="0" smtClean="0">
                    <a:solidFill>
                      <a:schemeClr val="accent6">
                        <a:lumMod val="40000"/>
                        <a:lumOff val="60000"/>
                      </a:schemeClr>
                    </a:solidFill>
                  </a:rPr>
                  <a:t>Real </a:t>
                </a:r>
                <a:r>
                  <a:rPr lang="en-US" dirty="0" smtClean="0"/>
                  <a:t>:= </a:t>
                </a:r>
                <a14:m>
                  <m:oMath xmlns:m="http://schemas.openxmlformats.org/officeDocument/2006/math">
                    <m:r>
                      <a:rPr lang="en-US" i="1" smtClean="0">
                        <a:latin typeface="Cambria Math" panose="02040503050406030204" pitchFamily="18" charset="0"/>
                        <a:ea typeface="Cambria Math" panose="02040503050406030204" pitchFamily="18" charset="0"/>
                      </a:rPr>
                      <m:t>ℝ</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Requirement </a:t>
                </a: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ℛ</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Requirements </a:t>
                </a:r>
                <a:r>
                  <a:rPr lang="en-US" dirty="0" smtClean="0"/>
                  <a:t>:= 2</a:t>
                </a:r>
                <a14:m>
                  <m:oMath xmlns:m="http://schemas.openxmlformats.org/officeDocument/2006/math">
                    <m:r>
                      <a:rPr lang="en-US" i="1" baseline="30000">
                        <a:latin typeface="Cambria Math" panose="02040503050406030204" pitchFamily="18" charset="0"/>
                        <a:ea typeface="Cambria Math" panose="02040503050406030204" pitchFamily="18" charset="0"/>
                      </a:rPr>
                      <m:t>ℛ</m:t>
                    </m:r>
                  </m:oMath>
                </a14:m>
                <a:r>
                  <a:rPr lang="en-US" dirty="0"/>
                  <a:t> (power set of</a:t>
                </a: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ℛ</m:t>
                    </m:r>
                  </m:oMath>
                </a14:m>
                <a:r>
                  <a:rPr lang="en-US" dirty="0" smtClean="0"/>
                  <a:t>)</a:t>
                </a:r>
              </a:p>
              <a:p>
                <a:pPr lvl="1"/>
                <a:r>
                  <a:rPr lang="en-US" dirty="0" smtClean="0">
                    <a:solidFill>
                      <a:schemeClr val="accent6">
                        <a:lumMod val="40000"/>
                        <a:lumOff val="60000"/>
                      </a:schemeClr>
                    </a:solidFill>
                  </a:rPr>
                  <a:t>Set </a:t>
                </a:r>
                <a:r>
                  <a:rPr lang="en-US" dirty="0"/>
                  <a:t>:=  { </a:t>
                </a:r>
                <a:r>
                  <a:rPr lang="en-US" dirty="0" smtClean="0"/>
                  <a:t>A</a:t>
                </a:r>
                <a:r>
                  <a:rPr lang="en-US" baseline="-25000" dirty="0" smtClean="0"/>
                  <a:t>1</a:t>
                </a:r>
                <a:r>
                  <a:rPr lang="en-US" dirty="0" smtClean="0"/>
                  <a:t>, … A</a:t>
                </a:r>
                <a:r>
                  <a:rPr lang="en-US" baseline="-25000" dirty="0" smtClean="0"/>
                  <a:t>n</a:t>
                </a:r>
                <a:r>
                  <a:rPr lang="en-US" dirty="0" smtClean="0"/>
                  <a:t>, A</a:t>
                </a:r>
                <a:r>
                  <a:rPr lang="en-US" baseline="-25000" dirty="0" smtClean="0"/>
                  <a:t>i</a:t>
                </a:r>
                <a:r>
                  <a:rPr lang="en-US" dirty="0" smtClean="0"/>
                  <a:t> </a:t>
                </a:r>
                <a:r>
                  <a:rPr lang="en-US" dirty="0" smtClean="0">
                    <a:sym typeface="Symbol" panose="05050102010706020507" pitchFamily="18" charset="2"/>
                  </a:rPr>
                  <a:t> </a:t>
                </a:r>
                <a14:m>
                  <m:oMath xmlns:m="http://schemas.openxmlformats.org/officeDocument/2006/math">
                    <m:r>
                      <a:rPr lang="en-US" i="1" smtClean="0">
                        <a:latin typeface="Cambria Math" panose="02040503050406030204" pitchFamily="18" charset="0"/>
                        <a:ea typeface="Cambria Math" panose="02040503050406030204" pitchFamily="18" charset="0"/>
                        <a:sym typeface="Symbol" panose="05050102010706020507" pitchFamily="18" charset="2"/>
                      </a:rPr>
                      <m:t>𝔸</m:t>
                    </m:r>
                  </m:oMath>
                </a14:m>
                <a:r>
                  <a:rPr lang="en-US" dirty="0" smtClean="0"/>
                  <a:t> }</a:t>
                </a:r>
                <a:endParaRPr lang="en-US" dirty="0"/>
              </a:p>
              <a:p>
                <a:pPr lvl="1"/>
                <a:endParaRPr lang="fr-FR" dirty="0" smtClean="0">
                  <a:solidFill>
                    <a:schemeClr val="accent6">
                      <a:lumMod val="40000"/>
                      <a:lumOff val="60000"/>
                    </a:schemeClr>
                  </a:solidFill>
                </a:endParaRPr>
              </a:p>
              <a:p>
                <a:pPr lvl="1"/>
                <a:endParaRPr lang="fr-FR" dirty="0">
                  <a:solidFill>
                    <a:schemeClr val="accent6">
                      <a:lumMod val="40000"/>
                      <a:lumOff val="60000"/>
                    </a:schemeClr>
                  </a:solidFill>
                </a:endParaRPr>
              </a:p>
            </p:txBody>
          </p:sp>
        </mc:Choice>
        <mc:Fallback xmlns="">
          <p:sp>
            <p:nvSpPr>
              <p:cNvPr id="4" name="Espace réservé du contenu 2"/>
              <p:cNvSpPr txBox="1">
                <a:spLocks noRot="1" noChangeAspect="1" noMove="1" noResize="1" noEditPoints="1" noAdjustHandles="1" noChangeArrowheads="1" noChangeShapeType="1" noTextEdit="1"/>
              </p:cNvSpPr>
              <p:nvPr/>
            </p:nvSpPr>
            <p:spPr bwMode="auto">
              <a:xfrm>
                <a:off x="395288" y="1628800"/>
                <a:ext cx="4896544" cy="4640238"/>
              </a:xfrm>
              <a:prstGeom prst="rect">
                <a:avLst/>
              </a:prstGeom>
              <a:blipFill rotWithShape="0">
                <a:blip r:embed="rId2"/>
                <a:stretch>
                  <a:fillRect t="-13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 name="Espace réservé du contenu 2"/>
              <p:cNvSpPr txBox="1">
                <a:spLocks/>
              </p:cNvSpPr>
              <p:nvPr/>
            </p:nvSpPr>
            <p:spPr bwMode="auto">
              <a:xfrm>
                <a:off x="4810908" y="1628800"/>
                <a:ext cx="4153580" cy="435220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a:solidFill>
                      <a:schemeClr val="accent6">
                        <a:lumMod val="40000"/>
                        <a:lumOff val="60000"/>
                      </a:schemeClr>
                    </a:solidFill>
                  </a:rPr>
                  <a:t>String </a:t>
                </a:r>
                <a:r>
                  <a:rPr lang="en-US" dirty="0"/>
                  <a:t>:= </a:t>
                </a:r>
                <a14:m>
                  <m:oMath xmlns:m="http://schemas.openxmlformats.org/officeDocument/2006/math">
                    <m:r>
                      <a:rPr lang="en-US" i="1">
                        <a:latin typeface="Cambria Math" panose="02040503050406030204" pitchFamily="18" charset="0"/>
                        <a:ea typeface="Cambria Math" panose="02040503050406030204" pitchFamily="18" charset="0"/>
                      </a:rPr>
                      <m:t>𝕊</m:t>
                    </m:r>
                  </m:oMath>
                </a14:m>
                <a:endParaRPr lang="en-US" dirty="0" smtClean="0">
                  <a:solidFill>
                    <a:schemeClr val="accent6">
                      <a:lumMod val="40000"/>
                      <a:lumOff val="60000"/>
                    </a:schemeClr>
                  </a:solidFill>
                </a:endParaRPr>
              </a:p>
              <a:p>
                <a:pPr lvl="1"/>
                <a:r>
                  <a:rPr lang="en-US" dirty="0" smtClean="0">
                    <a:solidFill>
                      <a:schemeClr val="accent6">
                        <a:lumMod val="40000"/>
                        <a:lumOff val="60000"/>
                      </a:schemeClr>
                    </a:solidFill>
                  </a:rPr>
                  <a:t>Template </a:t>
                </a:r>
                <a:r>
                  <a:rPr lang="en-US" dirty="0" smtClean="0"/>
                  <a:t>:= </a:t>
                </a:r>
                <a14:m>
                  <m:oMath xmlns:m="http://schemas.openxmlformats.org/officeDocument/2006/math">
                    <m:r>
                      <a:rPr lang="en-US" i="1">
                        <a:latin typeface="Cambria Math" panose="02040503050406030204" pitchFamily="18" charset="0"/>
                        <a:ea typeface="Cambria Math" panose="02040503050406030204" pitchFamily="18" charset="0"/>
                      </a:rPr>
                      <m:t>𝕆</m:t>
                    </m:r>
                    <m:r>
                      <a:rPr lang="fr-FR" b="0" i="1" smtClean="0">
                        <a:latin typeface="Cambria Math" panose="02040503050406030204" pitchFamily="18" charset="0"/>
                        <a:ea typeface="Cambria Math" panose="02040503050406030204" pitchFamily="18" charset="0"/>
                      </a:rPr>
                      <m:t>(</m:t>
                    </m:r>
                    <m:r>
                      <a:rPr lang="fr-FR" b="0" i="1" smtClean="0">
                        <a:latin typeface="Cambria Math" panose="02040503050406030204" pitchFamily="18" charset="0"/>
                        <a:ea typeface="Cambria Math" panose="02040503050406030204" pitchFamily="18" charset="0"/>
                      </a:rPr>
                      <m:t>ℛ</m:t>
                    </m:r>
                    <m:r>
                      <a:rPr lang="fr-FR" b="0" i="1" smtClean="0">
                        <a:latin typeface="Cambria Math" panose="02040503050406030204" pitchFamily="18" charset="0"/>
                        <a:ea typeface="Cambria Math" panose="02040503050406030204" pitchFamily="18" charset="0"/>
                      </a:rPr>
                      <m:t>  </m:t>
                    </m:r>
                    <m:r>
                      <a:rPr lang="fr-FR" b="0" i="1" smtClean="0">
                        <a:latin typeface="Cambria Math" panose="02040503050406030204" pitchFamily="18" charset="0"/>
                        <a:ea typeface="Cambria Math" panose="02040503050406030204" pitchFamily="18" charset="0"/>
                        <a:sym typeface="Symbol" panose="05050102010706020507" pitchFamily="18" charset="2"/>
                      </a:rPr>
                      <m:t>𝔹</m:t>
                    </m:r>
                    <m:r>
                      <a:rPr lang="fr-FR" b="0" i="1" smtClean="0">
                        <a:latin typeface="Cambria Math" panose="02040503050406030204" pitchFamily="18" charset="0"/>
                        <a:ea typeface="Cambria Math" panose="02040503050406030204" pitchFamily="18" charset="0"/>
                        <a:sym typeface="Symbol" panose="05050102010706020507" pitchFamily="18" charset="2"/>
                      </a:rPr>
                      <m:t>)</m:t>
                    </m:r>
                  </m:oMath>
                </a14:m>
                <a:endParaRPr lang="en-US" baseline="30000" dirty="0"/>
              </a:p>
              <a:p>
                <a:pPr lvl="1"/>
                <a:endParaRPr lang="fr-FR" dirty="0" smtClean="0">
                  <a:solidFill>
                    <a:schemeClr val="accent6">
                      <a:lumMod val="40000"/>
                      <a:lumOff val="60000"/>
                    </a:schemeClr>
                  </a:solidFill>
                </a:endParaRPr>
              </a:p>
              <a:p>
                <a:pPr lvl="1"/>
                <a:endParaRPr lang="fr-FR" dirty="0">
                  <a:solidFill>
                    <a:schemeClr val="accent6">
                      <a:lumMod val="40000"/>
                      <a:lumOff val="60000"/>
                    </a:schemeClr>
                  </a:solidFill>
                </a:endParaRPr>
              </a:p>
            </p:txBody>
          </p:sp>
        </mc:Choice>
        <mc:Fallback xmlns="">
          <p:sp>
            <p:nvSpPr>
              <p:cNvPr id="5" name="Espace réservé du contenu 2"/>
              <p:cNvSpPr txBox="1">
                <a:spLocks noRot="1" noChangeAspect="1" noMove="1" noResize="1" noEditPoints="1" noAdjustHandles="1" noChangeArrowheads="1" noChangeShapeType="1" noTextEdit="1"/>
              </p:cNvSpPr>
              <p:nvPr/>
            </p:nvSpPr>
            <p:spPr bwMode="auto">
              <a:xfrm>
                <a:off x="4810908" y="1628800"/>
                <a:ext cx="4153580" cy="4352206"/>
              </a:xfrm>
              <a:prstGeom prst="rect">
                <a:avLst/>
              </a:prstGeom>
              <a:blipFill rotWithShape="0">
                <a:blip r:embed="rId3"/>
                <a:stretch>
                  <a:fillRect t="-140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noFill/>
                  </a:rPr>
                  <a:t> </a:t>
                </a:r>
              </a:p>
            </p:txBody>
          </p:sp>
        </mc:Fallback>
      </mc:AlternateContent>
    </p:spTree>
    <p:extLst>
      <p:ext uri="{BB962C8B-B14F-4D97-AF65-F5344CB8AC3E}">
        <p14:creationId xmlns:p14="http://schemas.microsoft.com/office/powerpoint/2010/main" val="40444552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Definition of the 4-valued logical operators</a:t>
            </a:r>
            <a:endParaRPr lang="en-US" dirty="0"/>
          </a:p>
        </p:txBody>
      </p:sp>
      <p:sp>
        <p:nvSpPr>
          <p:cNvPr id="12" name="ZoneTexte 11"/>
          <p:cNvSpPr txBox="1"/>
          <p:nvPr/>
        </p:nvSpPr>
        <p:spPr>
          <a:xfrm>
            <a:off x="125262" y="1125538"/>
            <a:ext cx="8551194" cy="769441"/>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All other logical operators are defined with the Morgan laws.</a:t>
            </a:r>
          </a:p>
          <a:p>
            <a:pPr marL="285750" indent="-285750">
              <a:buFont typeface="Arial" panose="020B0604020202020204" pitchFamily="34" charset="0"/>
              <a:buChar char="•"/>
            </a:pPr>
            <a:endParaRPr lang="en-US" sz="1600" dirty="0"/>
          </a:p>
          <a:p>
            <a:pPr marL="742950" lvl="1" indent="-285750">
              <a:buFont typeface="Courier New" panose="02070309020205020404" pitchFamily="49" charset="0"/>
              <a:buChar char="o"/>
            </a:pPr>
            <a:r>
              <a:rPr lang="en-US" sz="1600" dirty="0" smtClean="0"/>
              <a:t>Logical disjunction</a:t>
            </a:r>
          </a:p>
        </p:txBody>
      </p:sp>
      <p:sp>
        <p:nvSpPr>
          <p:cNvPr id="27" name="Rectangle 5"/>
          <p:cNvSpPr>
            <a:spLocks noChangeArrowheads="1"/>
          </p:cNvSpPr>
          <p:nvPr/>
        </p:nvSpPr>
        <p:spPr bwMode="auto">
          <a:xfrm>
            <a:off x="1509634" y="1976438"/>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ᴠ </a:t>
            </a:r>
            <a:r>
              <a:rPr lang="el-GR" sz="2000" b="0" dirty="0" smtClean="0">
                <a:latin typeface="Calibri" panose="020F0502020204030204" pitchFamily="34" charset="0"/>
                <a:cs typeface="Calibri" panose="020F0502020204030204" pitchFamily="34" charset="0"/>
              </a:rPr>
              <a:t>ϕ</a:t>
            </a:r>
            <a:r>
              <a:rPr lang="en-US" altLang="fr-FR" sz="2000" b="0" baseline="-25000" dirty="0">
                <a:latin typeface="Calibri" panose="020F0502020204030204" pitchFamily="34" charset="0"/>
              </a:rPr>
              <a:t>2</a:t>
            </a:r>
            <a:r>
              <a:rPr lang="en-US" altLang="fr-FR" sz="2000" b="0" dirty="0" smtClean="0">
                <a:latin typeface="Calibri" panose="020F0502020204030204" pitchFamily="34" charset="0"/>
              </a:rPr>
              <a:t> :=  ¬(¬</a:t>
            </a:r>
            <a:r>
              <a:rPr lang="el-GR" sz="2000" b="0" dirty="0" smtClean="0">
                <a:latin typeface="Calibri" panose="020F0502020204030204" pitchFamily="34" charset="0"/>
                <a:cs typeface="Calibri" panose="020F0502020204030204" pitchFamily="34" charset="0"/>
              </a:rPr>
              <a:t>ϕ</a:t>
            </a:r>
            <a:r>
              <a:rPr lang="en-US" altLang="fr-FR" sz="2000" b="0" baseline="-25000" dirty="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ᴧ </a:t>
            </a:r>
            <a:r>
              <a:rPr lang="en-US" altLang="fr-FR" sz="2000" b="0" dirty="0" smtClean="0">
                <a:latin typeface="Calibri" panose="020F0502020204030204" pitchFamily="34" charset="0"/>
              </a:rPr>
              <a:t>¬</a:t>
            </a:r>
            <a:r>
              <a:rPr lang="el-GR" sz="2000" b="0" dirty="0" smtClean="0">
                <a:latin typeface="Calibri" panose="020F0502020204030204" pitchFamily="34" charset="0"/>
                <a:cs typeface="Calibri" panose="020F0502020204030204" pitchFamily="34" charset="0"/>
              </a:rPr>
              <a:t>ϕ</a:t>
            </a:r>
            <a:r>
              <a:rPr lang="en-US" altLang="fr-FR" sz="2000" b="0" baseline="-25000" dirty="0">
                <a:latin typeface="Calibri" panose="020F0502020204030204" pitchFamily="34" charset="0"/>
              </a:rPr>
              <a:t>2</a:t>
            </a:r>
            <a:r>
              <a:rPr lang="en-US" altLang="fr-FR" sz="2000" b="0" dirty="0">
                <a:latin typeface="Calibri" panose="020F0502020204030204" pitchFamily="34" charset="0"/>
              </a:rPr>
              <a:t>) </a:t>
            </a:r>
          </a:p>
        </p:txBody>
      </p:sp>
      <p:sp>
        <p:nvSpPr>
          <p:cNvPr id="28" name="ZoneTexte 27"/>
          <p:cNvSpPr txBox="1"/>
          <p:nvPr/>
        </p:nvSpPr>
        <p:spPr>
          <a:xfrm>
            <a:off x="125262" y="2606715"/>
            <a:ext cx="8551194" cy="246221"/>
          </a:xfrm>
          <a:prstGeom prst="rect">
            <a:avLst/>
          </a:prstGeom>
          <a:noFill/>
        </p:spPr>
        <p:txBody>
          <a:bodyPr wrap="square" lIns="36000" tIns="0" rIns="36000" bIns="0" rtlCol="0">
            <a:spAutoFit/>
          </a:bodyPr>
          <a:lstStyle/>
          <a:p>
            <a:pPr marL="742950" lvl="1" indent="-285750">
              <a:buFont typeface="Courier New" panose="02070309020205020404" pitchFamily="49" charset="0"/>
              <a:buChar char="o"/>
            </a:pPr>
            <a:r>
              <a:rPr lang="en-US" sz="1600" dirty="0" smtClean="0"/>
              <a:t>Logical exclusive disjunction</a:t>
            </a:r>
          </a:p>
        </p:txBody>
      </p:sp>
      <p:sp>
        <p:nvSpPr>
          <p:cNvPr id="29" name="Rectangle 5"/>
          <p:cNvSpPr>
            <a:spLocks noChangeArrowheads="1"/>
          </p:cNvSpPr>
          <p:nvPr/>
        </p:nvSpPr>
        <p:spPr bwMode="auto">
          <a:xfrm>
            <a:off x="1509634" y="2921753"/>
            <a:ext cx="39984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a:t>
            </a:r>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ᴠ</a:t>
            </a:r>
            <a:r>
              <a:rPr lang="en-US" altLang="fr-FR" sz="2000" b="0" dirty="0" smtClean="0">
                <a:latin typeface="Calibri" panose="020F0502020204030204" pitchFamily="34" charset="0"/>
              </a:rPr>
              <a:t> </a:t>
            </a:r>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ᴧ ¬(</a:t>
            </a:r>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ᴧ</a:t>
            </a:r>
            <a:r>
              <a:rPr lang="en-US" altLang="fr-FR" sz="2000" b="0" dirty="0" smtClean="0">
                <a:latin typeface="Calibri" panose="020F0502020204030204" pitchFamily="34" charset="0"/>
              </a:rPr>
              <a:t> </a:t>
            </a:r>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2</a:t>
            </a:r>
            <a:r>
              <a:rPr lang="en-US" altLang="fr-FR" sz="2000" b="0" dirty="0">
                <a:latin typeface="Calibri" panose="020F0502020204030204" pitchFamily="34" charset="0"/>
              </a:rPr>
              <a:t>) </a:t>
            </a:r>
          </a:p>
        </p:txBody>
      </p:sp>
      <p:sp>
        <p:nvSpPr>
          <p:cNvPr id="30" name="ZoneTexte 29"/>
          <p:cNvSpPr txBox="1"/>
          <p:nvPr/>
        </p:nvSpPr>
        <p:spPr>
          <a:xfrm>
            <a:off x="125262" y="3590509"/>
            <a:ext cx="8551194" cy="246221"/>
          </a:xfrm>
          <a:prstGeom prst="rect">
            <a:avLst/>
          </a:prstGeom>
          <a:noFill/>
        </p:spPr>
        <p:txBody>
          <a:bodyPr wrap="square" lIns="36000" tIns="0" rIns="36000" bIns="0" rtlCol="0">
            <a:spAutoFit/>
          </a:bodyPr>
          <a:lstStyle/>
          <a:p>
            <a:pPr marL="742950" lvl="1" indent="-285750">
              <a:buFont typeface="Courier New" panose="02070309020205020404" pitchFamily="49" charset="0"/>
              <a:buChar char="o"/>
            </a:pPr>
            <a:r>
              <a:rPr lang="en-US" sz="1600" dirty="0" smtClean="0"/>
              <a:t>Logical inference</a:t>
            </a:r>
          </a:p>
        </p:txBody>
      </p:sp>
      <p:sp>
        <p:nvSpPr>
          <p:cNvPr id="32" name="Rectangle 5"/>
          <p:cNvSpPr>
            <a:spLocks noChangeArrowheads="1"/>
          </p:cNvSpPr>
          <p:nvPr/>
        </p:nvSpPr>
        <p:spPr bwMode="auto">
          <a:xfrm>
            <a:off x="1509634" y="3892986"/>
            <a:ext cx="29511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smtClean="0">
                <a:latin typeface="Calibri" panose="020F0502020204030204" pitchFamily="34" charset="0"/>
                <a:sym typeface="Symbol" panose="05050102010706020507" pitchFamily="18" charset="2"/>
              </a:rPr>
              <a:t></a:t>
            </a:r>
            <a:r>
              <a:rPr lang="en-US" altLang="fr-FR" sz="2000" b="0" dirty="0" smtClean="0">
                <a:latin typeface="Calibri" panose="020F0502020204030204" pitchFamily="34" charset="0"/>
              </a:rPr>
              <a:t> </a:t>
            </a:r>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  ¬</a:t>
            </a:r>
            <a:r>
              <a:rPr lang="el-GR" sz="2000" b="0" dirty="0">
                <a:latin typeface="Calibri" panose="020F0502020204030204" pitchFamily="34" charset="0"/>
                <a:cs typeface="Calibri" panose="020F0502020204030204" pitchFamily="34" charset="0"/>
              </a:rPr>
              <a:t> </a:t>
            </a:r>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1</a:t>
            </a:r>
            <a:r>
              <a:rPr lang="en-US" altLang="fr-FR" sz="2000" b="0" dirty="0" smtClean="0">
                <a:latin typeface="Calibri" panose="020F0502020204030204" pitchFamily="34" charset="0"/>
              </a:rPr>
              <a:t> </a:t>
            </a:r>
            <a:r>
              <a:rPr lang="en-US" altLang="fr-FR" sz="2000" b="0" dirty="0">
                <a:latin typeface="Calibri" panose="020F0502020204030204" pitchFamily="34" charset="0"/>
              </a:rPr>
              <a:t>ᴠ</a:t>
            </a:r>
            <a:r>
              <a:rPr lang="en-US" altLang="fr-FR" sz="2000" b="0" dirty="0" smtClean="0">
                <a:latin typeface="Calibri" panose="020F0502020204030204" pitchFamily="34" charset="0"/>
              </a:rPr>
              <a:t> </a:t>
            </a:r>
            <a:r>
              <a:rPr lang="el-GR" sz="2000" b="0" dirty="0" smtClean="0">
                <a:latin typeface="Calibri" panose="020F0502020204030204" pitchFamily="34" charset="0"/>
                <a:cs typeface="Calibri" panose="020F0502020204030204" pitchFamily="34" charset="0"/>
              </a:rPr>
              <a:t>ϕ</a:t>
            </a:r>
            <a:r>
              <a:rPr lang="en-US" altLang="fr-FR" sz="2000" b="0" baseline="-25000" dirty="0" smtClean="0">
                <a:latin typeface="Calibri" panose="020F0502020204030204" pitchFamily="34" charset="0"/>
              </a:rPr>
              <a:t>2</a:t>
            </a:r>
            <a:r>
              <a:rPr lang="en-US" altLang="fr-FR" sz="2000" b="0" dirty="0" smtClean="0">
                <a:latin typeface="Calibri" panose="020F0502020204030204" pitchFamily="34" charset="0"/>
              </a:rPr>
              <a:t> </a:t>
            </a:r>
            <a:endParaRPr lang="en-US" altLang="fr-FR" sz="2000" b="0" dirty="0">
              <a:latin typeface="Calibri" panose="020F0502020204030204" pitchFamily="34" charset="0"/>
            </a:endParaRPr>
          </a:p>
        </p:txBody>
      </p:sp>
    </p:spTree>
    <p:extLst>
      <p:ext uri="{BB962C8B-B14F-4D97-AF65-F5344CB8AC3E}">
        <p14:creationId xmlns:p14="http://schemas.microsoft.com/office/powerpoint/2010/main" val="89711802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CRML </a:t>
            </a:r>
            <a:r>
              <a:rPr lang="en-US" dirty="0" smtClean="0"/>
              <a:t>special values and characters</a:t>
            </a:r>
            <a:endParaRPr lang="en-US" dirty="0"/>
          </a:p>
        </p:txBody>
      </p:sp>
      <p:sp>
        <p:nvSpPr>
          <p:cNvPr id="4" name="Espace réservé du contenu 2"/>
          <p:cNvSpPr txBox="1">
            <a:spLocks/>
          </p:cNvSpPr>
          <p:nvPr/>
        </p:nvSpPr>
        <p:spPr bwMode="auto">
          <a:xfrm>
            <a:off x="2771800" y="968842"/>
            <a:ext cx="2350142" cy="332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accent6">
                    <a:lumMod val="40000"/>
                    <a:lumOff val="60000"/>
                  </a:schemeClr>
                </a:solidFill>
              </a:rPr>
              <a:t>Special characters</a:t>
            </a:r>
          </a:p>
          <a:p>
            <a:pPr lvl="1"/>
            <a:r>
              <a:rPr lang="en-US" dirty="0">
                <a:solidFill>
                  <a:schemeClr val="accent6">
                    <a:lumMod val="40000"/>
                    <a:lumOff val="60000"/>
                  </a:schemeClr>
                </a:solidFill>
              </a:rPr>
              <a:t>(</a:t>
            </a:r>
          </a:p>
          <a:p>
            <a:pPr lvl="1"/>
            <a:r>
              <a:rPr lang="en-US" dirty="0">
                <a:solidFill>
                  <a:schemeClr val="accent6">
                    <a:lumMod val="40000"/>
                    <a:lumOff val="60000"/>
                  </a:schemeClr>
                </a:solidFill>
              </a:rPr>
              <a:t>)</a:t>
            </a:r>
          </a:p>
          <a:p>
            <a:pPr lvl="1"/>
            <a:r>
              <a:rPr lang="en-US" dirty="0" smtClean="0">
                <a:solidFill>
                  <a:schemeClr val="accent6">
                    <a:lumMod val="40000"/>
                    <a:lumOff val="60000"/>
                  </a:schemeClr>
                </a:solidFill>
              </a:rPr>
              <a:t>[</a:t>
            </a:r>
          </a:p>
          <a:p>
            <a:pPr lvl="1"/>
            <a:r>
              <a:rPr lang="en-US" dirty="0" smtClean="0">
                <a:solidFill>
                  <a:schemeClr val="accent6">
                    <a:lumMod val="40000"/>
                    <a:lumOff val="60000"/>
                  </a:schemeClr>
                </a:solidFill>
              </a:rPr>
              <a:t>]</a:t>
            </a:r>
          </a:p>
          <a:p>
            <a:pPr lvl="1"/>
            <a:r>
              <a:rPr lang="en-US" dirty="0">
                <a:solidFill>
                  <a:schemeClr val="accent6">
                    <a:lumMod val="40000"/>
                    <a:lumOff val="60000"/>
                  </a:schemeClr>
                </a:solidFill>
              </a:rPr>
              <a:t>{</a:t>
            </a:r>
          </a:p>
          <a:p>
            <a:pPr lvl="1"/>
            <a:r>
              <a:rPr lang="en-US" dirty="0">
                <a:solidFill>
                  <a:schemeClr val="accent6">
                    <a:lumMod val="40000"/>
                    <a:lumOff val="60000"/>
                  </a:schemeClr>
                </a:solidFill>
              </a:rPr>
              <a:t>}</a:t>
            </a:r>
          </a:p>
          <a:p>
            <a:pPr lvl="1"/>
            <a:r>
              <a:rPr lang="en-US" dirty="0" smtClean="0">
                <a:solidFill>
                  <a:schemeClr val="accent6">
                    <a:lumMod val="40000"/>
                    <a:lumOff val="60000"/>
                  </a:schemeClr>
                </a:solidFill>
              </a:rPr>
              <a:t>,</a:t>
            </a:r>
          </a:p>
          <a:p>
            <a:pPr lvl="1"/>
            <a:r>
              <a:rPr lang="en-US" dirty="0" smtClean="0">
                <a:solidFill>
                  <a:schemeClr val="accent6">
                    <a:lumMod val="40000"/>
                    <a:lumOff val="60000"/>
                  </a:schemeClr>
                </a:solidFill>
              </a:rPr>
              <a:t>.</a:t>
            </a:r>
          </a:p>
          <a:p>
            <a:pPr lvl="1"/>
            <a:r>
              <a:rPr lang="en-US" dirty="0">
                <a:solidFill>
                  <a:schemeClr val="accent6">
                    <a:lumMod val="40000"/>
                    <a:lumOff val="60000"/>
                  </a:schemeClr>
                </a:solidFill>
              </a:rPr>
              <a:t>;</a:t>
            </a:r>
          </a:p>
          <a:p>
            <a:pPr marL="179387" lvl="1" indent="0">
              <a:buNone/>
            </a:pPr>
            <a:endParaRPr lang="en-US" dirty="0">
              <a:solidFill>
                <a:schemeClr val="accent6">
                  <a:lumMod val="40000"/>
                  <a:lumOff val="60000"/>
                </a:schemeClr>
              </a:solidFill>
            </a:endParaRPr>
          </a:p>
          <a:p>
            <a:pPr lvl="1"/>
            <a:endParaRPr lang="en-US" dirty="0" smtClean="0">
              <a:solidFill>
                <a:schemeClr val="accent6">
                  <a:lumMod val="40000"/>
                  <a:lumOff val="60000"/>
                </a:schemeClr>
              </a:solidFill>
            </a:endParaRPr>
          </a:p>
        </p:txBody>
      </p:sp>
      <p:sp>
        <p:nvSpPr>
          <p:cNvPr id="9" name="Espace réservé du contenu 2"/>
          <p:cNvSpPr txBox="1">
            <a:spLocks/>
          </p:cNvSpPr>
          <p:nvPr/>
        </p:nvSpPr>
        <p:spPr bwMode="auto">
          <a:xfrm>
            <a:off x="395288" y="968842"/>
            <a:ext cx="2016472" cy="170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accent6">
                    <a:lumMod val="40000"/>
                    <a:lumOff val="60000"/>
                  </a:schemeClr>
                </a:solidFill>
              </a:rPr>
              <a:t>Special values</a:t>
            </a:r>
          </a:p>
          <a:p>
            <a:pPr lvl="1"/>
            <a:r>
              <a:rPr lang="fr-FR" dirty="0">
                <a:solidFill>
                  <a:schemeClr val="accent6">
                    <a:lumMod val="40000"/>
                    <a:lumOff val="60000"/>
                  </a:schemeClr>
                </a:solidFill>
              </a:rPr>
              <a:t>false</a:t>
            </a:r>
          </a:p>
          <a:p>
            <a:pPr lvl="1"/>
            <a:r>
              <a:rPr lang="en-US" dirty="0" smtClean="0">
                <a:solidFill>
                  <a:schemeClr val="accent6">
                    <a:lumMod val="40000"/>
                    <a:lumOff val="60000"/>
                  </a:schemeClr>
                </a:solidFill>
              </a:rPr>
              <a:t>true</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undecided</a:t>
            </a:r>
            <a:endParaRPr lang="en-US" dirty="0">
              <a:solidFill>
                <a:schemeClr val="accent6">
                  <a:lumMod val="40000"/>
                  <a:lumOff val="60000"/>
                </a:schemeClr>
              </a:solidFill>
            </a:endParaRPr>
          </a:p>
          <a:p>
            <a:pPr lvl="1"/>
            <a:r>
              <a:rPr lang="en-US" dirty="0">
                <a:solidFill>
                  <a:schemeClr val="accent6">
                    <a:lumMod val="40000"/>
                    <a:lumOff val="60000"/>
                  </a:schemeClr>
                </a:solidFill>
              </a:rPr>
              <a:t>undefined</a:t>
            </a:r>
          </a:p>
          <a:p>
            <a:pPr lvl="1"/>
            <a:endParaRPr lang="fr-FR" dirty="0" smtClean="0">
              <a:solidFill>
                <a:schemeClr val="accent6">
                  <a:lumMod val="40000"/>
                  <a:lumOff val="60000"/>
                </a:schemeClr>
              </a:solidFill>
            </a:endParaRPr>
          </a:p>
          <a:p>
            <a:pPr lvl="1"/>
            <a:endParaRPr lang="fr-FR" dirty="0">
              <a:solidFill>
                <a:schemeClr val="accent6">
                  <a:lumMod val="40000"/>
                  <a:lumOff val="60000"/>
                </a:schemeClr>
              </a:solidFill>
            </a:endParaRPr>
          </a:p>
        </p:txBody>
      </p:sp>
    </p:spTree>
    <p:extLst>
      <p:ext uri="{BB962C8B-B14F-4D97-AF65-F5344CB8AC3E}">
        <p14:creationId xmlns:p14="http://schemas.microsoft.com/office/powerpoint/2010/main" val="214792596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CRML keywords</a:t>
            </a:r>
            <a:endParaRPr lang="en-US" dirty="0"/>
          </a:p>
        </p:txBody>
      </p:sp>
      <p:sp>
        <p:nvSpPr>
          <p:cNvPr id="6" name="ZoneTexte 5"/>
          <p:cNvSpPr txBox="1"/>
          <p:nvPr/>
        </p:nvSpPr>
        <p:spPr>
          <a:xfrm>
            <a:off x="1868443" y="6381450"/>
            <a:ext cx="6948772" cy="246221"/>
          </a:xfrm>
          <a:prstGeom prst="rect">
            <a:avLst/>
          </a:prstGeom>
          <a:noFill/>
        </p:spPr>
        <p:txBody>
          <a:bodyPr wrap="square" lIns="36000" tIns="0" rIns="36000" bIns="0" rtlCol="0">
            <a:spAutoFit/>
          </a:bodyPr>
          <a:lstStyle/>
          <a:p>
            <a:r>
              <a:rPr lang="en-US" sz="1600" dirty="0" smtClean="0"/>
              <a:t>+ usual operators on </a:t>
            </a:r>
            <a:r>
              <a:rPr lang="en-US" sz="1600" dirty="0" smtClean="0">
                <a:solidFill>
                  <a:schemeClr val="accent6">
                    <a:lumMod val="40000"/>
                    <a:lumOff val="60000"/>
                  </a:schemeClr>
                </a:solidFill>
                <a:latin typeface="+mn-lt"/>
              </a:rPr>
              <a:t>Integer</a:t>
            </a:r>
            <a:r>
              <a:rPr lang="en-US" sz="1600" dirty="0" smtClean="0"/>
              <a:t> and </a:t>
            </a:r>
            <a:r>
              <a:rPr lang="en-US" sz="1600" dirty="0">
                <a:solidFill>
                  <a:schemeClr val="accent6">
                    <a:lumMod val="40000"/>
                    <a:lumOff val="60000"/>
                  </a:schemeClr>
                </a:solidFill>
                <a:latin typeface="+mn-lt"/>
              </a:rPr>
              <a:t>Real</a:t>
            </a:r>
            <a:r>
              <a:rPr lang="en-US" sz="1600" dirty="0" smtClean="0"/>
              <a:t> (+, </a:t>
            </a:r>
            <a:r>
              <a:rPr lang="en-US" sz="1600" dirty="0" smtClean="0">
                <a:sym typeface="Symbol" panose="05050102010706020507" pitchFamily="18" charset="2"/>
              </a:rPr>
              <a:t>, *, /, mod, …)</a:t>
            </a:r>
            <a:endParaRPr lang="en-US" sz="1600" dirty="0" smtClean="0"/>
          </a:p>
        </p:txBody>
      </p:sp>
      <p:sp>
        <p:nvSpPr>
          <p:cNvPr id="7" name="Espace réservé du contenu 2"/>
          <p:cNvSpPr txBox="1">
            <a:spLocks/>
          </p:cNvSpPr>
          <p:nvPr/>
        </p:nvSpPr>
        <p:spPr bwMode="auto">
          <a:xfrm>
            <a:off x="3361421" y="990356"/>
            <a:ext cx="2808312" cy="1637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accent6">
                    <a:lumMod val="40000"/>
                    <a:lumOff val="60000"/>
                  </a:schemeClr>
                </a:solidFill>
              </a:rPr>
              <a:t>Operators on operators</a:t>
            </a:r>
          </a:p>
          <a:p>
            <a:pPr lvl="1"/>
            <a:r>
              <a:rPr lang="en-US" dirty="0">
                <a:solidFill>
                  <a:schemeClr val="accent6">
                    <a:lumMod val="40000"/>
                    <a:lumOff val="60000"/>
                  </a:schemeClr>
                </a:solidFill>
              </a:rPr>
              <a:t>associate</a:t>
            </a:r>
          </a:p>
          <a:p>
            <a:pPr lvl="1"/>
            <a:r>
              <a:rPr lang="en-US" dirty="0">
                <a:solidFill>
                  <a:schemeClr val="accent6">
                    <a:lumMod val="40000"/>
                    <a:lumOff val="60000"/>
                  </a:schemeClr>
                </a:solidFill>
              </a:rPr>
              <a:t>C</a:t>
            </a:r>
            <a:r>
              <a:rPr lang="en-US" dirty="0" smtClean="0">
                <a:solidFill>
                  <a:schemeClr val="accent6">
                    <a:lumMod val="40000"/>
                    <a:lumOff val="60000"/>
                  </a:schemeClr>
                </a:solidFill>
              </a:rPr>
              <a:t>ategory</a:t>
            </a:r>
          </a:p>
          <a:p>
            <a:pPr lvl="1"/>
            <a:r>
              <a:rPr lang="en-US" dirty="0" smtClean="0">
                <a:solidFill>
                  <a:schemeClr val="accent6">
                    <a:lumMod val="40000"/>
                    <a:lumOff val="60000"/>
                  </a:schemeClr>
                </a:solidFill>
              </a:rPr>
              <a:t>Operator</a:t>
            </a:r>
          </a:p>
          <a:p>
            <a:pPr lvl="1"/>
            <a:r>
              <a:rPr lang="en-US" dirty="0" smtClean="0">
                <a:solidFill>
                  <a:schemeClr val="accent6">
                    <a:lumMod val="40000"/>
                    <a:lumOff val="60000"/>
                  </a:schemeClr>
                </a:solidFill>
              </a:rPr>
              <a:t>Template</a:t>
            </a:r>
            <a:endParaRPr lang="en-US" dirty="0">
              <a:solidFill>
                <a:schemeClr val="accent6">
                  <a:lumMod val="40000"/>
                  <a:lumOff val="60000"/>
                </a:schemeClr>
              </a:solidFill>
            </a:endParaRPr>
          </a:p>
          <a:p>
            <a:pPr lvl="1"/>
            <a:endParaRPr lang="en-US" dirty="0" smtClean="0">
              <a:solidFill>
                <a:schemeClr val="accent6">
                  <a:lumMod val="40000"/>
                  <a:lumOff val="60000"/>
                </a:schemeClr>
              </a:solidFill>
            </a:endParaRPr>
          </a:p>
          <a:p>
            <a:pPr marL="179387" lvl="1" indent="0">
              <a:buNone/>
            </a:pPr>
            <a:endParaRPr lang="en-US" dirty="0" smtClean="0">
              <a:solidFill>
                <a:schemeClr val="accent6">
                  <a:lumMod val="40000"/>
                  <a:lumOff val="60000"/>
                </a:schemeClr>
              </a:solidFill>
            </a:endParaRPr>
          </a:p>
          <a:p>
            <a:pPr lvl="1"/>
            <a:endParaRPr lang="en-US" dirty="0">
              <a:solidFill>
                <a:schemeClr val="accent6">
                  <a:lumMod val="40000"/>
                  <a:lumOff val="60000"/>
                </a:schemeClr>
              </a:solidFill>
            </a:endParaRPr>
          </a:p>
        </p:txBody>
      </p:sp>
      <p:grpSp>
        <p:nvGrpSpPr>
          <p:cNvPr id="12" name="Groupe 11"/>
          <p:cNvGrpSpPr/>
          <p:nvPr/>
        </p:nvGrpSpPr>
        <p:grpSpPr>
          <a:xfrm>
            <a:off x="683568" y="990356"/>
            <a:ext cx="2677853" cy="5169046"/>
            <a:chOff x="2833413" y="963142"/>
            <a:chExt cx="2677853" cy="5169046"/>
          </a:xfrm>
        </p:grpSpPr>
        <p:sp>
          <p:nvSpPr>
            <p:cNvPr id="5" name="Espace réservé du contenu 2"/>
            <p:cNvSpPr txBox="1">
              <a:spLocks/>
            </p:cNvSpPr>
            <p:nvPr/>
          </p:nvSpPr>
          <p:spPr bwMode="auto">
            <a:xfrm>
              <a:off x="3999960" y="1274438"/>
              <a:ext cx="1511306"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US" dirty="0" smtClean="0">
                  <a:solidFill>
                    <a:schemeClr val="accent6">
                      <a:lumMod val="40000"/>
                      <a:lumOff val="60000"/>
                    </a:schemeClr>
                  </a:solidFill>
                </a:rPr>
                <a:t>filter</a:t>
              </a:r>
            </a:p>
            <a:p>
              <a:pPr lvl="1"/>
              <a:r>
                <a:rPr lang="en-US" dirty="0" smtClean="0">
                  <a:solidFill>
                    <a:schemeClr val="accent6">
                      <a:lumMod val="40000"/>
                      <a:lumOff val="60000"/>
                    </a:schemeClr>
                  </a:solidFill>
                </a:rPr>
                <a:t>is</a:t>
              </a:r>
            </a:p>
            <a:p>
              <a:pPr lvl="1"/>
              <a:r>
                <a:rPr lang="en-US" dirty="0" smtClean="0">
                  <a:solidFill>
                    <a:schemeClr val="accent6">
                      <a:lumMod val="40000"/>
                      <a:lumOff val="60000"/>
                    </a:schemeClr>
                  </a:solidFill>
                </a:rPr>
                <a:t>master</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not</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on</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par</a:t>
              </a:r>
              <a:endParaRPr lang="en-US" dirty="0">
                <a:solidFill>
                  <a:schemeClr val="accent6">
                    <a:lumMod val="40000"/>
                    <a:lumOff val="60000"/>
                  </a:schemeClr>
                </a:solidFill>
              </a:endParaRPr>
            </a:p>
            <a:p>
              <a:pPr lvl="1"/>
              <a:r>
                <a:rPr lang="en-US" dirty="0">
                  <a:solidFill>
                    <a:schemeClr val="accent6">
                      <a:lumMod val="40000"/>
                      <a:lumOff val="60000"/>
                    </a:schemeClr>
                  </a:solidFill>
                </a:rPr>
                <a:t>periods</a:t>
              </a:r>
            </a:p>
            <a:p>
              <a:pPr lvl="1"/>
              <a:r>
                <a:rPr lang="en-US" dirty="0" smtClean="0">
                  <a:solidFill>
                    <a:schemeClr val="accent6">
                      <a:lumMod val="40000"/>
                      <a:lumOff val="60000"/>
                    </a:schemeClr>
                  </a:solidFill>
                </a:rPr>
                <a:t>pre</a:t>
              </a:r>
              <a:endParaRPr lang="en-US" dirty="0">
                <a:solidFill>
                  <a:schemeClr val="accent6">
                    <a:lumMod val="40000"/>
                    <a:lumOff val="60000"/>
                  </a:schemeClr>
                </a:solidFill>
              </a:endParaRPr>
            </a:p>
            <a:p>
              <a:pPr lvl="1"/>
              <a:r>
                <a:rPr lang="en-US" dirty="0" err="1" smtClean="0">
                  <a:solidFill>
                    <a:schemeClr val="accent6">
                      <a:lumMod val="40000"/>
                      <a:lumOff val="60000"/>
                    </a:schemeClr>
                  </a:solidFill>
                </a:rPr>
                <a:t>proj</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tick</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trim</a:t>
              </a:r>
            </a:p>
            <a:p>
              <a:pPr lvl="1"/>
              <a:r>
                <a:rPr lang="en-US" dirty="0" smtClean="0">
                  <a:solidFill>
                    <a:schemeClr val="accent6">
                      <a:lumMod val="40000"/>
                      <a:lumOff val="60000"/>
                    </a:schemeClr>
                  </a:solidFill>
                </a:rPr>
                <a:t>start</a:t>
              </a:r>
            </a:p>
            <a:p>
              <a:pPr lvl="1"/>
              <a:r>
                <a:rPr lang="en-US" dirty="0" smtClean="0">
                  <a:solidFill>
                    <a:schemeClr val="accent6">
                      <a:lumMod val="40000"/>
                      <a:lumOff val="60000"/>
                    </a:schemeClr>
                  </a:solidFill>
                </a:rPr>
                <a:t>sum</a:t>
              </a:r>
            </a:p>
            <a:p>
              <a:pPr lvl="1"/>
              <a:r>
                <a:rPr lang="en-US" dirty="0" smtClean="0">
                  <a:solidFill>
                    <a:schemeClr val="accent6">
                      <a:lumMod val="40000"/>
                      <a:lumOff val="60000"/>
                    </a:schemeClr>
                  </a:solidFill>
                </a:rPr>
                <a:t>with</a:t>
              </a:r>
            </a:p>
            <a:p>
              <a:pPr marL="179387" lvl="1" indent="0">
                <a:buNone/>
              </a:pPr>
              <a:endParaRPr lang="en-US" dirty="0" smtClean="0">
                <a:solidFill>
                  <a:schemeClr val="accent6">
                    <a:lumMod val="40000"/>
                    <a:lumOff val="60000"/>
                  </a:schemeClr>
                </a:solidFill>
              </a:endParaRPr>
            </a:p>
            <a:p>
              <a:pPr lvl="1"/>
              <a:endParaRPr lang="en-US" dirty="0">
                <a:solidFill>
                  <a:schemeClr val="accent6">
                    <a:lumMod val="40000"/>
                    <a:lumOff val="60000"/>
                  </a:schemeClr>
                </a:solidFill>
              </a:endParaRPr>
            </a:p>
          </p:txBody>
        </p:sp>
        <p:sp>
          <p:nvSpPr>
            <p:cNvPr id="10" name="Espace réservé du contenu 2"/>
            <p:cNvSpPr txBox="1">
              <a:spLocks/>
            </p:cNvSpPr>
            <p:nvPr/>
          </p:nvSpPr>
          <p:spPr bwMode="auto">
            <a:xfrm>
              <a:off x="2833413" y="963142"/>
              <a:ext cx="2016472" cy="485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accent6">
                      <a:lumMod val="40000"/>
                      <a:lumOff val="60000"/>
                    </a:schemeClr>
                  </a:solidFill>
                </a:rPr>
                <a:t>Operators</a:t>
              </a:r>
            </a:p>
            <a:p>
              <a:pPr lvl="1"/>
              <a:r>
                <a:rPr lang="en-US" dirty="0">
                  <a:solidFill>
                    <a:schemeClr val="accent6">
                      <a:lumMod val="40000"/>
                      <a:lumOff val="60000"/>
                    </a:schemeClr>
                  </a:solidFill>
                </a:rPr>
                <a:t>=</a:t>
              </a:r>
            </a:p>
            <a:p>
              <a:pPr lvl="1"/>
              <a:r>
                <a:rPr lang="en-US" dirty="0">
                  <a:solidFill>
                    <a:schemeClr val="accent6">
                      <a:lumMod val="40000"/>
                      <a:lumOff val="60000"/>
                    </a:schemeClr>
                  </a:solidFill>
                </a:rPr>
                <a:t>*</a:t>
              </a:r>
            </a:p>
            <a:p>
              <a:pPr lvl="1"/>
              <a:r>
                <a:rPr lang="en-US" dirty="0">
                  <a:solidFill>
                    <a:schemeClr val="accent6">
                      <a:lumMod val="40000"/>
                      <a:lumOff val="60000"/>
                    </a:schemeClr>
                  </a:solidFill>
                  <a:sym typeface="Symbol" panose="05050102010706020507" pitchFamily="18" charset="2"/>
                </a:rPr>
                <a:t></a:t>
              </a:r>
            </a:p>
            <a:p>
              <a:pPr lvl="1"/>
              <a:r>
                <a:rPr lang="en-US" dirty="0">
                  <a:solidFill>
                    <a:schemeClr val="accent6">
                      <a:lumMod val="40000"/>
                      <a:lumOff val="60000"/>
                    </a:schemeClr>
                  </a:solidFill>
                </a:rPr>
                <a:t>+</a:t>
              </a:r>
            </a:p>
            <a:p>
              <a:pPr lvl="1"/>
              <a:r>
                <a:rPr lang="en-US" dirty="0">
                  <a:solidFill>
                    <a:schemeClr val="accent6">
                      <a:lumMod val="40000"/>
                      <a:lumOff val="60000"/>
                    </a:schemeClr>
                  </a:solidFill>
                </a:rPr>
                <a:t>&lt;</a:t>
              </a:r>
            </a:p>
            <a:p>
              <a:pPr lvl="1"/>
              <a:r>
                <a:rPr lang="en-US" dirty="0">
                  <a:solidFill>
                    <a:schemeClr val="accent6">
                      <a:lumMod val="40000"/>
                      <a:lumOff val="60000"/>
                    </a:schemeClr>
                  </a:solidFill>
                </a:rPr>
                <a:t>&lt;=</a:t>
              </a:r>
            </a:p>
            <a:p>
              <a:pPr lvl="1"/>
              <a:r>
                <a:rPr lang="en-US" dirty="0">
                  <a:solidFill>
                    <a:schemeClr val="accent6">
                      <a:lumMod val="40000"/>
                      <a:lumOff val="60000"/>
                    </a:schemeClr>
                  </a:solidFill>
                </a:rPr>
                <a:t>&gt;</a:t>
              </a:r>
            </a:p>
            <a:p>
              <a:pPr lvl="1"/>
              <a:r>
                <a:rPr lang="en-US" dirty="0">
                  <a:solidFill>
                    <a:schemeClr val="accent6">
                      <a:lumMod val="40000"/>
                      <a:lumOff val="60000"/>
                    </a:schemeClr>
                  </a:solidFill>
                </a:rPr>
                <a:t>&gt;=</a:t>
              </a:r>
            </a:p>
            <a:p>
              <a:pPr lvl="1"/>
              <a:r>
                <a:rPr lang="en-US" dirty="0">
                  <a:solidFill>
                    <a:schemeClr val="accent6">
                      <a:lumMod val="40000"/>
                      <a:lumOff val="60000"/>
                    </a:schemeClr>
                  </a:solidFill>
                </a:rPr>
                <a:t>==</a:t>
              </a:r>
            </a:p>
            <a:p>
              <a:pPr lvl="1"/>
              <a:r>
                <a:rPr lang="fr-FR" dirty="0" smtClean="0">
                  <a:solidFill>
                    <a:schemeClr val="accent6">
                      <a:lumMod val="40000"/>
                      <a:lumOff val="60000"/>
                    </a:schemeClr>
                  </a:solidFill>
                </a:rPr>
                <a:t>and</a:t>
              </a:r>
            </a:p>
            <a:p>
              <a:pPr lvl="1"/>
              <a:r>
                <a:rPr lang="en-US" dirty="0">
                  <a:solidFill>
                    <a:schemeClr val="accent6">
                      <a:lumMod val="40000"/>
                      <a:lumOff val="60000"/>
                    </a:schemeClr>
                  </a:solidFill>
                </a:rPr>
                <a:t>at</a:t>
              </a:r>
            </a:p>
            <a:p>
              <a:pPr lvl="1"/>
              <a:r>
                <a:rPr lang="en-US" dirty="0" smtClean="0">
                  <a:solidFill>
                    <a:schemeClr val="accent6">
                      <a:lumMod val="40000"/>
                      <a:lumOff val="60000"/>
                    </a:schemeClr>
                  </a:solidFill>
                </a:rPr>
                <a:t>card</a:t>
              </a:r>
            </a:p>
            <a:p>
              <a:pPr lvl="1"/>
              <a:r>
                <a:rPr lang="en-US" dirty="0" smtClean="0">
                  <a:solidFill>
                    <a:schemeClr val="accent6">
                      <a:lumMod val="40000"/>
                      <a:lumOff val="60000"/>
                    </a:schemeClr>
                  </a:solidFill>
                </a:rPr>
                <a:t>condition</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duration</a:t>
              </a:r>
            </a:p>
            <a:p>
              <a:pPr lvl="1"/>
              <a:r>
                <a:rPr lang="en-US" dirty="0" smtClean="0">
                  <a:solidFill>
                    <a:schemeClr val="accent6">
                      <a:lumMod val="40000"/>
                      <a:lumOff val="60000"/>
                    </a:schemeClr>
                  </a:solidFill>
                </a:rPr>
                <a:t>end</a:t>
              </a:r>
              <a:endParaRPr lang="en-US" dirty="0">
                <a:solidFill>
                  <a:schemeClr val="accent6">
                    <a:lumMod val="40000"/>
                    <a:lumOff val="60000"/>
                  </a:schemeClr>
                </a:solidFill>
              </a:endParaRPr>
            </a:p>
          </p:txBody>
        </p:sp>
      </p:grpSp>
      <p:sp>
        <p:nvSpPr>
          <p:cNvPr id="11" name="Espace réservé du contenu 2"/>
          <p:cNvSpPr txBox="1">
            <a:spLocks/>
          </p:cNvSpPr>
          <p:nvPr/>
        </p:nvSpPr>
        <p:spPr bwMode="auto">
          <a:xfrm>
            <a:off x="3361421" y="3016174"/>
            <a:ext cx="2511243" cy="1780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accent6">
                    <a:lumMod val="40000"/>
                    <a:lumOff val="60000"/>
                  </a:schemeClr>
                </a:solidFill>
              </a:rPr>
              <a:t>Attributes on variables</a:t>
            </a:r>
          </a:p>
          <a:p>
            <a:pPr lvl="1"/>
            <a:r>
              <a:rPr lang="en-US" dirty="0" smtClean="0">
                <a:solidFill>
                  <a:schemeClr val="accent6">
                    <a:lumMod val="40000"/>
                    <a:lumOff val="60000"/>
                  </a:schemeClr>
                </a:solidFill>
              </a:rPr>
              <a:t>external</a:t>
            </a:r>
          </a:p>
          <a:p>
            <a:pPr lvl="1"/>
            <a:r>
              <a:rPr lang="en-US" dirty="0" smtClean="0">
                <a:solidFill>
                  <a:schemeClr val="accent6">
                    <a:lumMod val="40000"/>
                    <a:lumOff val="60000"/>
                  </a:schemeClr>
                </a:solidFill>
              </a:rPr>
              <a:t>fixed</a:t>
            </a:r>
          </a:p>
          <a:p>
            <a:pPr lvl="1"/>
            <a:r>
              <a:rPr lang="en-US" dirty="0" smtClean="0">
                <a:solidFill>
                  <a:schemeClr val="accent6">
                    <a:lumMod val="40000"/>
                    <a:lumOff val="60000"/>
                  </a:schemeClr>
                </a:solidFill>
              </a:rPr>
              <a:t>parameter</a:t>
            </a:r>
          </a:p>
          <a:p>
            <a:pPr lvl="1"/>
            <a:endParaRPr lang="fr-FR" dirty="0" smtClean="0">
              <a:solidFill>
                <a:schemeClr val="accent6">
                  <a:lumMod val="40000"/>
                  <a:lumOff val="60000"/>
                </a:schemeClr>
              </a:solidFill>
            </a:endParaRPr>
          </a:p>
          <a:p>
            <a:pPr lvl="1"/>
            <a:endParaRPr lang="fr-FR" dirty="0">
              <a:solidFill>
                <a:schemeClr val="accent6">
                  <a:lumMod val="40000"/>
                  <a:lumOff val="60000"/>
                </a:schemeClr>
              </a:solidFill>
            </a:endParaRPr>
          </a:p>
        </p:txBody>
      </p:sp>
      <p:sp>
        <p:nvSpPr>
          <p:cNvPr id="14" name="Espace réservé du contenu 2"/>
          <p:cNvSpPr txBox="1">
            <a:spLocks/>
          </p:cNvSpPr>
          <p:nvPr/>
        </p:nvSpPr>
        <p:spPr bwMode="auto">
          <a:xfrm>
            <a:off x="6335688" y="990356"/>
            <a:ext cx="2808312" cy="340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0" rIns="36000" bIns="0" numCol="1" anchor="t" anchorCtr="0" compatLnSpc="1">
            <a:prstTxWarp prst="textNoShape">
              <a:avLst/>
            </a:prstTxWarp>
          </a:bodyPr>
          <a:lstStyle>
            <a:lvl1pPr marL="179388" indent="-179388" algn="l" rtl="0" eaLnBrk="0" fontAlgn="base" hangingPunct="0">
              <a:spcBef>
                <a:spcPts val="1800"/>
              </a:spcBef>
              <a:spcAft>
                <a:spcPct val="0"/>
              </a:spcAft>
              <a:buClr>
                <a:schemeClr val="accent1"/>
              </a:buClr>
              <a:buFont typeface="Wingdings" panose="05000000000000000000" pitchFamily="2" charset="2"/>
              <a:buChar char=""/>
              <a:defRPr sz="1600" b="1" kern="1200">
                <a:solidFill>
                  <a:schemeClr val="tx1"/>
                </a:solidFill>
                <a:latin typeface="+mn-lt"/>
                <a:ea typeface="+mn-ea"/>
                <a:cs typeface="+mn-cs"/>
              </a:defRPr>
            </a:lvl1pPr>
            <a:lvl2pPr marL="358775" indent="-179388" algn="l" rtl="0" eaLnBrk="0" fontAlgn="base" hangingPunct="0">
              <a:spcBef>
                <a:spcPts val="600"/>
              </a:spcBef>
              <a:spcAft>
                <a:spcPct val="0"/>
              </a:spcAft>
              <a:buClr>
                <a:schemeClr val="accent1"/>
              </a:buClr>
              <a:buSzPct val="50000"/>
              <a:buFont typeface="Wingdings" panose="05000000000000000000" pitchFamily="2" charset="2"/>
              <a:buChar char=""/>
              <a:defRPr sz="1600" kern="1200">
                <a:solidFill>
                  <a:schemeClr val="tx1"/>
                </a:solidFill>
                <a:latin typeface="+mn-lt"/>
                <a:ea typeface="+mn-ea"/>
                <a:cs typeface="+mn-cs"/>
              </a:defRPr>
            </a:lvl2pPr>
            <a:lvl3pPr marL="539750" indent="-179388" algn="l" rtl="0" eaLnBrk="0" fontAlgn="base" hangingPunct="0">
              <a:spcBef>
                <a:spcPts val="300"/>
              </a:spcBef>
              <a:spcAft>
                <a:spcPct val="0"/>
              </a:spcAft>
              <a:buClr>
                <a:schemeClr val="accent1"/>
              </a:buClr>
              <a:buFont typeface="Arial" panose="020B0604020202020204" pitchFamily="34" charset="0"/>
              <a:buChar char="•"/>
              <a:defRPr sz="1400" kern="1200">
                <a:solidFill>
                  <a:schemeClr val="tx1"/>
                </a:solidFill>
                <a:latin typeface="+mn-lt"/>
                <a:ea typeface="+mn-ea"/>
                <a:cs typeface="+mn-cs"/>
              </a:defRPr>
            </a:lvl3pPr>
            <a:lvl4pPr marL="719138" indent="-142875" algn="l" rtl="0" eaLnBrk="0" fontAlgn="base" hangingPunct="0">
              <a:spcBef>
                <a:spcPct val="0"/>
              </a:spcBef>
              <a:spcAft>
                <a:spcPct val="0"/>
              </a:spcAft>
              <a:buFont typeface="Arial" panose="020B0604020202020204" pitchFamily="34" charset="0"/>
              <a:buChar char="–"/>
              <a:defRPr sz="1200" kern="1200">
                <a:solidFill>
                  <a:schemeClr val="tx1"/>
                </a:solidFill>
                <a:latin typeface="+mn-lt"/>
                <a:ea typeface="+mn-ea"/>
                <a:cs typeface="+mn-cs"/>
              </a:defRPr>
            </a:lvl4pPr>
            <a:lvl5pPr marL="863600" indent="-107950" algn="l" rtl="0" eaLnBrk="0" fontAlgn="base" hangingPunct="0">
              <a:spcBef>
                <a:spcPct val="0"/>
              </a:spcBef>
              <a:spcAft>
                <a:spcPct val="0"/>
              </a:spcAft>
              <a:buFont typeface="Arial" panose="020B0604020202020204"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accent6">
                    <a:lumMod val="40000"/>
                    <a:lumOff val="60000"/>
                  </a:schemeClr>
                </a:solidFill>
              </a:rPr>
              <a:t>Operators on objects</a:t>
            </a:r>
          </a:p>
          <a:p>
            <a:pPr lvl="1"/>
            <a:r>
              <a:rPr lang="en-US" dirty="0" smtClean="0">
                <a:solidFill>
                  <a:schemeClr val="accent6">
                    <a:lumMod val="40000"/>
                    <a:lumOff val="60000"/>
                  </a:schemeClr>
                </a:solidFill>
              </a:rPr>
              <a:t>alias</a:t>
            </a:r>
          </a:p>
          <a:p>
            <a:pPr lvl="1"/>
            <a:r>
              <a:rPr lang="en-US" dirty="0" smtClean="0">
                <a:solidFill>
                  <a:schemeClr val="accent6">
                    <a:lumMod val="40000"/>
                    <a:lumOff val="60000"/>
                  </a:schemeClr>
                </a:solidFill>
              </a:rPr>
              <a:t>Class</a:t>
            </a:r>
          </a:p>
          <a:p>
            <a:pPr lvl="1"/>
            <a:r>
              <a:rPr lang="en-US" dirty="0" smtClean="0">
                <a:solidFill>
                  <a:schemeClr val="accent6">
                    <a:lumMod val="40000"/>
                    <a:lumOff val="60000"/>
                  </a:schemeClr>
                </a:solidFill>
              </a:rPr>
              <a:t>Element</a:t>
            </a:r>
          </a:p>
          <a:p>
            <a:pPr lvl="1"/>
            <a:r>
              <a:rPr lang="en-US" dirty="0">
                <a:solidFill>
                  <a:schemeClr val="accent6">
                    <a:lumMod val="40000"/>
                    <a:lumOff val="60000"/>
                  </a:schemeClr>
                </a:solidFill>
              </a:rPr>
              <a:t>e</a:t>
            </a:r>
            <a:r>
              <a:rPr lang="en-US" dirty="0" smtClean="0">
                <a:solidFill>
                  <a:schemeClr val="accent6">
                    <a:lumMod val="40000"/>
                    <a:lumOff val="60000"/>
                  </a:schemeClr>
                </a:solidFill>
              </a:rPr>
              <a:t>xtends</a:t>
            </a:r>
          </a:p>
          <a:p>
            <a:pPr lvl="1"/>
            <a:r>
              <a:rPr lang="en-US" dirty="0" smtClean="0">
                <a:solidFill>
                  <a:schemeClr val="accent6">
                    <a:lumMod val="40000"/>
                    <a:lumOff val="60000"/>
                  </a:schemeClr>
                </a:solidFill>
              </a:rPr>
              <a:t>forbid</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of</a:t>
            </a:r>
          </a:p>
          <a:p>
            <a:pPr lvl="1"/>
            <a:r>
              <a:rPr lang="en-US" dirty="0" smtClean="0">
                <a:solidFill>
                  <a:schemeClr val="accent6">
                    <a:lumMod val="40000"/>
                    <a:lumOff val="60000"/>
                  </a:schemeClr>
                </a:solidFill>
              </a:rPr>
              <a:t>Set</a:t>
            </a:r>
          </a:p>
          <a:p>
            <a:pPr lvl="1"/>
            <a:r>
              <a:rPr lang="en-US" dirty="0" smtClean="0">
                <a:solidFill>
                  <a:schemeClr val="accent6">
                    <a:lumMod val="40000"/>
                    <a:lumOff val="60000"/>
                  </a:schemeClr>
                </a:solidFill>
              </a:rPr>
              <a:t>Type</a:t>
            </a:r>
          </a:p>
        </p:txBody>
      </p:sp>
    </p:spTree>
    <p:extLst>
      <p:ext uri="{BB962C8B-B14F-4D97-AF65-F5344CB8AC3E}">
        <p14:creationId xmlns:p14="http://schemas.microsoft.com/office/powerpoint/2010/main" val="160309052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Boolean</a:t>
            </a:r>
            <a:endParaRPr lang="en-US" dirty="0"/>
          </a:p>
        </p:txBody>
      </p:sp>
      <mc:AlternateContent xmlns:mc="http://schemas.openxmlformats.org/markup-compatibility/2006" xmlns:a14="http://schemas.microsoft.com/office/drawing/2010/main">
        <mc:Choice Requires="a14">
          <p:sp>
            <p:nvSpPr>
              <p:cNvPr id="3" name="Espace réservé du contenu 2"/>
              <p:cNvSpPr>
                <a:spLocks noGrp="1"/>
              </p:cNvSpPr>
              <p:nvPr>
                <p:ph idx="1"/>
              </p:nvPr>
            </p:nvSpPr>
            <p:spPr>
              <a:xfrm>
                <a:off x="395288" y="1268412"/>
                <a:ext cx="8353425" cy="5112915"/>
              </a:xfrm>
            </p:spPr>
            <p:txBody>
              <a:bodyPr/>
              <a:lstStyle/>
              <a:p>
                <a:r>
                  <a:rPr lang="en-US" b="0" dirty="0" smtClean="0"/>
                  <a:t>Types</a:t>
                </a:r>
              </a:p>
              <a:p>
                <a:pPr lvl="1"/>
                <a:r>
                  <a:rPr lang="en-US" dirty="0" smtClean="0">
                    <a:solidFill>
                      <a:schemeClr val="accent6">
                        <a:lumMod val="40000"/>
                        <a:lumOff val="60000"/>
                      </a:schemeClr>
                    </a:solidFill>
                  </a:rPr>
                  <a:t>Boolean</a:t>
                </a:r>
                <a:r>
                  <a:rPr lang="en-US" dirty="0" smtClean="0"/>
                  <a:t> b</a:t>
                </a:r>
              </a:p>
              <a:p>
                <a:pPr lvl="1"/>
                <a:r>
                  <a:rPr lang="en-US" dirty="0">
                    <a:solidFill>
                      <a:schemeClr val="accent6">
                        <a:lumMod val="40000"/>
                        <a:lumOff val="60000"/>
                      </a:schemeClr>
                    </a:solidFill>
                  </a:rPr>
                  <a:t>Events</a:t>
                </a:r>
                <a:r>
                  <a:rPr lang="en-US" dirty="0" smtClean="0"/>
                  <a:t> E</a:t>
                </a:r>
              </a:p>
              <a:p>
                <a:r>
                  <a:rPr lang="en-US" b="0" dirty="0" smtClean="0"/>
                  <a:t>Constructors</a:t>
                </a:r>
              </a:p>
              <a:p>
                <a:pPr lvl="1"/>
                <a:r>
                  <a:rPr lang="en-US" dirty="0" smtClean="0">
                    <a:sym typeface="Symbol" panose="05050102010706020507" pitchFamily="18" charset="2"/>
                  </a:rPr>
                  <a:t>Boolean:</a:t>
                </a:r>
                <a:r>
                  <a:rPr lang="en-US" dirty="0">
                    <a:sym typeface="Symbol" panose="05050102010706020507" pitchFamily="18" charset="2"/>
                  </a:rPr>
                  <a:t>		</a:t>
                </a:r>
                <a:r>
                  <a:rPr lang="en-US" dirty="0">
                    <a:solidFill>
                      <a:schemeClr val="accent6">
                        <a:lumMod val="40000"/>
                        <a:lumOff val="60000"/>
                      </a:schemeClr>
                    </a:solidFill>
                    <a:sym typeface="Symbol" panose="05050102010706020507" pitchFamily="18" charset="2"/>
                  </a:rPr>
                  <a:t>Boolean</a:t>
                </a:r>
                <a:r>
                  <a:rPr lang="en-US" dirty="0" smtClean="0">
                    <a:sym typeface="Symbol" panose="05050102010706020507" pitchFamily="18" charset="2"/>
                  </a:rPr>
                  <a:t> </a:t>
                </a:r>
                <a:r>
                  <a:rPr lang="en-US" dirty="0" smtClean="0"/>
                  <a:t>b </a:t>
                </a:r>
                <a:r>
                  <a:rPr lang="en-US" dirty="0">
                    <a:solidFill>
                      <a:schemeClr val="accent6">
                        <a:lumMod val="40000"/>
                        <a:lumOff val="60000"/>
                      </a:schemeClr>
                    </a:solidFill>
                  </a:rPr>
                  <a:t>is</a:t>
                </a:r>
                <a:r>
                  <a:rPr lang="en-US" dirty="0" smtClean="0"/>
                  <a:t> </a:t>
                </a:r>
                <a:r>
                  <a:rPr lang="en-US" dirty="0" err="1">
                    <a:solidFill>
                      <a:schemeClr val="accent2">
                        <a:lumMod val="75000"/>
                      </a:schemeClr>
                    </a:solidFill>
                  </a:rPr>
                  <a:t>Boolean_expr</a:t>
                </a:r>
                <a:endParaRPr lang="en-US" dirty="0">
                  <a:solidFill>
                    <a:schemeClr val="accent2">
                      <a:lumMod val="75000"/>
                    </a:schemeClr>
                  </a:solidFill>
                </a:endParaRPr>
              </a:p>
              <a:p>
                <a:pPr lvl="1"/>
                <a:r>
                  <a:rPr lang="en-US" dirty="0" smtClean="0">
                    <a:sym typeface="Symbol" panose="05050102010706020507" pitchFamily="18" charset="2"/>
                  </a:rPr>
                  <a:t>Boolean:		</a:t>
                </a:r>
                <a:r>
                  <a:rPr lang="en-US" dirty="0" smtClean="0">
                    <a:solidFill>
                      <a:schemeClr val="accent6">
                        <a:lumMod val="40000"/>
                        <a:lumOff val="60000"/>
                      </a:schemeClr>
                    </a:solidFill>
                    <a:sym typeface="Symbol" panose="05050102010706020507" pitchFamily="18" charset="2"/>
                  </a:rPr>
                  <a:t>Boolean </a:t>
                </a:r>
                <a:r>
                  <a:rPr lang="en-US" dirty="0" smtClean="0">
                    <a:solidFill>
                      <a:schemeClr val="bg2">
                        <a:lumMod val="50000"/>
                      </a:schemeClr>
                    </a:solidFill>
                    <a:sym typeface="Symbol" panose="05050102010706020507" pitchFamily="18" charset="2"/>
                  </a:rPr>
                  <a:t>b</a:t>
                </a:r>
                <a:r>
                  <a:rPr lang="en-US" i="1" dirty="0" smtClean="0">
                    <a:solidFill>
                      <a:schemeClr val="bg2">
                        <a:lumMod val="50000"/>
                      </a:schemeClr>
                    </a:solidFill>
                    <a:sym typeface="Symbol" panose="05050102010706020507" pitchFamily="18" charset="2"/>
                  </a:rPr>
                  <a:t> </a:t>
                </a:r>
                <a:r>
                  <a:rPr lang="en-US" dirty="0" smtClean="0">
                    <a:solidFill>
                      <a:schemeClr val="accent6">
                        <a:lumMod val="40000"/>
                        <a:lumOff val="60000"/>
                      </a:schemeClr>
                    </a:solidFill>
                    <a:sym typeface="Symbol" panose="05050102010706020507" pitchFamily="18" charset="2"/>
                  </a:rPr>
                  <a:t>is</a:t>
                </a:r>
                <a:r>
                  <a:rPr lang="en-US" dirty="0" smtClean="0">
                    <a:sym typeface="Symbol" panose="05050102010706020507" pitchFamily="18" charset="2"/>
                  </a:rPr>
                  <a:t> E := </a:t>
                </a:r>
                <a14:m>
                  <m:oMath xmlns:m="http://schemas.openxmlformats.org/officeDocument/2006/math">
                    <m:r>
                      <m:rPr>
                        <m:sty m:val="p"/>
                      </m:rPr>
                      <a:rPr lang="el-GR">
                        <a:latin typeface="Cambria Math" panose="02040503050406030204" pitchFamily="18" charset="0"/>
                        <a:ea typeface="Cambria Math" panose="02040503050406030204" pitchFamily="18" charset="0"/>
                        <a:sym typeface="Symbol" panose="05050102010706020507" pitchFamily="18" charset="2"/>
                      </a:rPr>
                      <m:t>Β</m:t>
                    </m:r>
                    <m:r>
                      <a:rPr lang="fr-FR" i="1">
                        <a:latin typeface="Cambria Math" panose="02040503050406030204" pitchFamily="18" charset="0"/>
                        <a:ea typeface="Cambria Math" panose="02040503050406030204" pitchFamily="18" charset="0"/>
                        <a:sym typeface="Symbol" panose="05050102010706020507" pitchFamily="18" charset="2"/>
                      </a:rPr>
                      <m:t>(</m:t>
                    </m:r>
                  </m:oMath>
                </a14:m>
                <a:r>
                  <a:rPr lang="en-US" dirty="0" smtClean="0">
                    <a:sym typeface="Symbol" panose="05050102010706020507" pitchFamily="18" charset="2"/>
                  </a:rPr>
                  <a:t>E) </a:t>
                </a:r>
                <a:endParaRPr lang="en-US" dirty="0">
                  <a:sym typeface="Symbol" panose="05050102010706020507" pitchFamily="18" charset="2"/>
                </a:endParaRPr>
              </a:p>
              <a:p>
                <a:r>
                  <a:rPr lang="en-US" b="0" dirty="0" smtClean="0">
                    <a:sym typeface="Symbol" panose="05050102010706020507" pitchFamily="18" charset="2"/>
                  </a:rPr>
                  <a:t>Predefined values </a:t>
                </a:r>
              </a:p>
              <a:p>
                <a:pPr lvl="1"/>
                <a:r>
                  <a:rPr lang="en-US" dirty="0">
                    <a:solidFill>
                      <a:schemeClr val="accent6">
                        <a:lumMod val="40000"/>
                        <a:lumOff val="60000"/>
                      </a:schemeClr>
                    </a:solidFill>
                    <a:sym typeface="Symbol" panose="05050102010706020507" pitchFamily="18" charset="2"/>
                  </a:rPr>
                  <a:t>true</a:t>
                </a:r>
              </a:p>
              <a:p>
                <a:pPr lvl="1"/>
                <a:r>
                  <a:rPr lang="en-US" dirty="0">
                    <a:solidFill>
                      <a:schemeClr val="accent6">
                        <a:lumMod val="40000"/>
                        <a:lumOff val="60000"/>
                      </a:schemeClr>
                    </a:solidFill>
                    <a:sym typeface="Symbol" panose="05050102010706020507" pitchFamily="18" charset="2"/>
                  </a:rPr>
                  <a:t>false</a:t>
                </a:r>
              </a:p>
              <a:p>
                <a:pPr lvl="1"/>
                <a:r>
                  <a:rPr lang="en-US" dirty="0">
                    <a:solidFill>
                      <a:schemeClr val="accent6">
                        <a:lumMod val="40000"/>
                        <a:lumOff val="60000"/>
                      </a:schemeClr>
                    </a:solidFill>
                    <a:sym typeface="Symbol" panose="05050102010706020507" pitchFamily="18" charset="2"/>
                  </a:rPr>
                  <a:t>undecided</a:t>
                </a:r>
              </a:p>
              <a:p>
                <a:pPr lvl="1"/>
                <a:r>
                  <a:rPr lang="en-US" dirty="0">
                    <a:solidFill>
                      <a:schemeClr val="accent6">
                        <a:lumMod val="40000"/>
                        <a:lumOff val="60000"/>
                      </a:schemeClr>
                    </a:solidFill>
                    <a:sym typeface="Symbol" panose="05050102010706020507" pitchFamily="18" charset="2"/>
                  </a:rPr>
                  <a:t>u</a:t>
                </a:r>
                <a:r>
                  <a:rPr lang="en-US" dirty="0" smtClean="0">
                    <a:solidFill>
                      <a:schemeClr val="accent6">
                        <a:lumMod val="40000"/>
                        <a:lumOff val="60000"/>
                      </a:schemeClr>
                    </a:solidFill>
                    <a:sym typeface="Symbol" panose="05050102010706020507" pitchFamily="18" charset="2"/>
                  </a:rPr>
                  <a:t>ndefined</a:t>
                </a:r>
              </a:p>
              <a:p>
                <a:r>
                  <a:rPr lang="en-US" b="0" dirty="0"/>
                  <a:t>Logical operators</a:t>
                </a:r>
              </a:p>
              <a:p>
                <a:pPr lvl="1"/>
                <a:r>
                  <a:rPr lang="en-US" dirty="0"/>
                  <a:t>Conjunction: 		</a:t>
                </a:r>
                <a:r>
                  <a:rPr lang="en-US" dirty="0" smtClean="0"/>
                  <a:t>b1 </a:t>
                </a:r>
                <a:r>
                  <a:rPr lang="en-US" dirty="0">
                    <a:solidFill>
                      <a:schemeClr val="accent6">
                        <a:lumMod val="40000"/>
                        <a:lumOff val="60000"/>
                      </a:schemeClr>
                    </a:solidFill>
                  </a:rPr>
                  <a:t>and</a:t>
                </a:r>
                <a:r>
                  <a:rPr lang="en-US" dirty="0"/>
                  <a:t> </a:t>
                </a:r>
                <a:r>
                  <a:rPr lang="en-US" dirty="0" smtClean="0"/>
                  <a:t>b2  </a:t>
                </a:r>
                <a:r>
                  <a:rPr lang="en-US" dirty="0"/>
                  <a:t>:=  </a:t>
                </a:r>
                <a:r>
                  <a:rPr lang="en-US" dirty="0" smtClean="0"/>
                  <a:t>b1 </a:t>
                </a:r>
                <a:r>
                  <a:rPr lang="en-US" dirty="0"/>
                  <a:t>ᴧ </a:t>
                </a:r>
                <a:r>
                  <a:rPr lang="en-US" dirty="0" smtClean="0"/>
                  <a:t>b2</a:t>
                </a:r>
                <a:r>
                  <a:rPr lang="en-US" dirty="0"/>
                  <a:t>	</a:t>
                </a:r>
                <a:r>
                  <a:rPr lang="en-US" dirty="0" smtClean="0"/>
                  <a:t>	</a:t>
                </a:r>
                <a:r>
                  <a:rPr lang="en-US" dirty="0" smtClean="0">
                    <a:sym typeface="Wingdings" panose="05000000000000000000" pitchFamily="2" charset="2"/>
                  </a:rPr>
                  <a:t>  </a:t>
                </a:r>
                <a:r>
                  <a:rPr lang="en-US" dirty="0">
                    <a:sym typeface="Wingdings" panose="05000000000000000000" pitchFamily="2" charset="2"/>
                  </a:rPr>
                  <a:t>Boolean</a:t>
                </a:r>
                <a:endParaRPr lang="en-US" dirty="0"/>
              </a:p>
              <a:p>
                <a:pPr lvl="1"/>
                <a:r>
                  <a:rPr lang="en-US" dirty="0"/>
                  <a:t>Negation: 		</a:t>
                </a:r>
                <a:r>
                  <a:rPr lang="en-US" dirty="0">
                    <a:solidFill>
                      <a:schemeClr val="accent6">
                        <a:lumMod val="40000"/>
                        <a:lumOff val="60000"/>
                      </a:schemeClr>
                    </a:solidFill>
                  </a:rPr>
                  <a:t>not</a:t>
                </a:r>
                <a:r>
                  <a:rPr lang="en-US" dirty="0"/>
                  <a:t> </a:t>
                </a:r>
                <a:r>
                  <a:rPr lang="en-US" dirty="0" smtClean="0"/>
                  <a:t>b  </a:t>
                </a:r>
                <a:r>
                  <a:rPr lang="en-US" dirty="0"/>
                  <a:t>:=  </a:t>
                </a:r>
                <a:r>
                  <a:rPr lang="en-US" dirty="0" smtClean="0"/>
                  <a:t>¬</a:t>
                </a:r>
                <a:r>
                  <a:rPr lang="en-US" dirty="0"/>
                  <a:t>b</a:t>
                </a:r>
                <a:r>
                  <a:rPr lang="en-US" dirty="0" smtClean="0"/>
                  <a:t> </a:t>
                </a:r>
                <a:r>
                  <a:rPr lang="en-US" dirty="0"/>
                  <a:t>			</a:t>
                </a:r>
                <a:r>
                  <a:rPr lang="en-US" dirty="0">
                    <a:sym typeface="Wingdings" panose="05000000000000000000" pitchFamily="2" charset="2"/>
                  </a:rPr>
                  <a:t>  Boolean</a:t>
                </a:r>
              </a:p>
              <a:p>
                <a:pPr lvl="1"/>
                <a:endParaRPr lang="en-US" dirty="0" smtClean="0">
                  <a:solidFill>
                    <a:schemeClr val="accent6">
                      <a:lumMod val="40000"/>
                      <a:lumOff val="60000"/>
                    </a:schemeClr>
                  </a:solidFill>
                  <a:sym typeface="Symbol" panose="05050102010706020507" pitchFamily="18" charset="2"/>
                </a:endParaRPr>
              </a:p>
              <a:p>
                <a:pPr lvl="1"/>
                <a:endParaRPr lang="en-US" dirty="0">
                  <a:solidFill>
                    <a:schemeClr val="accent6">
                      <a:lumMod val="40000"/>
                      <a:lumOff val="60000"/>
                    </a:schemeClr>
                  </a:solidFill>
                  <a:sym typeface="Symbol" panose="05050102010706020507" pitchFamily="18" charset="2"/>
                </a:endParaRPr>
              </a:p>
            </p:txBody>
          </p:sp>
        </mc:Choice>
        <mc:Fallback xmlns="">
          <p:sp>
            <p:nvSpPr>
              <p:cNvPr id="3" name="Espace réservé du contenu 2"/>
              <p:cNvSpPr>
                <a:spLocks noGrp="1" noRot="1" noChangeAspect="1" noMove="1" noResize="1" noEditPoints="1" noAdjustHandles="1" noChangeArrowheads="1" noChangeShapeType="1" noTextEdit="1"/>
              </p:cNvSpPr>
              <p:nvPr>
                <p:ph idx="1"/>
              </p:nvPr>
            </p:nvSpPr>
            <p:spPr>
              <a:xfrm>
                <a:off x="395288" y="1268412"/>
                <a:ext cx="8353425" cy="5112915"/>
              </a:xfrm>
              <a:blipFill rotWithShape="0">
                <a:blip r:embed="rId2"/>
                <a:stretch>
                  <a:fillRect l="-949" t="-1192"/>
                </a:stretch>
              </a:blipFill>
            </p:spPr>
            <p:txBody>
              <a:bodyPr/>
              <a:lstStyle/>
              <a:p>
                <a:r>
                  <a:rPr lang="fr-FR">
                    <a:noFill/>
                  </a:rPr>
                  <a:t> </a:t>
                </a:r>
              </a:p>
            </p:txBody>
          </p:sp>
        </mc:Fallback>
      </mc:AlternateContent>
    </p:spTree>
    <p:extLst>
      <p:ext uri="{BB962C8B-B14F-4D97-AF65-F5344CB8AC3E}">
        <p14:creationId xmlns:p14="http://schemas.microsoft.com/office/powerpoint/2010/main" val="142396403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Boolean</a:t>
            </a:r>
            <a:endParaRPr lang="en-US" dirty="0"/>
          </a:p>
        </p:txBody>
      </p:sp>
      <p:sp>
        <p:nvSpPr>
          <p:cNvPr id="3" name="Espace réservé du contenu 2"/>
          <p:cNvSpPr>
            <a:spLocks noGrp="1"/>
          </p:cNvSpPr>
          <p:nvPr>
            <p:ph idx="1"/>
          </p:nvPr>
        </p:nvSpPr>
        <p:spPr/>
        <p:txBody>
          <a:bodyPr/>
          <a:lstStyle/>
          <a:p>
            <a:r>
              <a:rPr lang="en-US" b="0" dirty="0"/>
              <a:t>Temporal operators</a:t>
            </a:r>
          </a:p>
          <a:p>
            <a:pPr lvl="1"/>
            <a:r>
              <a:rPr lang="en-US" dirty="0"/>
              <a:t>Previous: 		</a:t>
            </a:r>
            <a:r>
              <a:rPr lang="en-US" dirty="0">
                <a:solidFill>
                  <a:schemeClr val="accent6">
                    <a:lumMod val="40000"/>
                    <a:lumOff val="60000"/>
                  </a:schemeClr>
                </a:solidFill>
              </a:rPr>
              <a:t>pre</a:t>
            </a:r>
            <a:r>
              <a:rPr lang="en-US" dirty="0"/>
              <a:t> </a:t>
            </a:r>
            <a:r>
              <a:rPr lang="en-US" dirty="0" smtClean="0"/>
              <a:t>b  </a:t>
            </a:r>
            <a:r>
              <a:rPr lang="en-US" dirty="0"/>
              <a:t>:=  </a:t>
            </a:r>
            <a:r>
              <a:rPr lang="el-GR" dirty="0">
                <a:latin typeface="Calibri" panose="020F0502020204030204" pitchFamily="34" charset="0"/>
                <a:sym typeface="Symbol" panose="05050102010706020507" pitchFamily="18" charset="2"/>
              </a:rPr>
              <a:t></a:t>
            </a:r>
            <a:r>
              <a:rPr lang="fr-FR" dirty="0">
                <a:latin typeface="Calibri" panose="020F0502020204030204" pitchFamily="34" charset="0"/>
                <a:sym typeface="Symbol" panose="05050102010706020507" pitchFamily="18" charset="2"/>
              </a:rPr>
              <a:t> </a:t>
            </a:r>
            <a:r>
              <a:rPr lang="fr-FR" dirty="0" smtClean="0">
                <a:sym typeface="Symbol" panose="05050102010706020507" pitchFamily="18" charset="2"/>
              </a:rPr>
              <a:t>b </a:t>
            </a:r>
            <a:r>
              <a:rPr lang="fr-FR" dirty="0">
                <a:sym typeface="Symbol" panose="05050102010706020507" pitchFamily="18" charset="2"/>
              </a:rPr>
              <a:t>			</a:t>
            </a:r>
            <a:r>
              <a:rPr lang="en-US" dirty="0">
                <a:sym typeface="Wingdings" panose="05000000000000000000" pitchFamily="2" charset="2"/>
              </a:rPr>
              <a:t> </a:t>
            </a:r>
            <a:r>
              <a:rPr lang="en-US" dirty="0" smtClean="0">
                <a:sym typeface="Wingdings" panose="05000000000000000000" pitchFamily="2" charset="2"/>
              </a:rPr>
              <a:t>Boolean</a:t>
            </a:r>
            <a:endParaRPr lang="fr-FR" dirty="0">
              <a:sym typeface="Symbol" panose="05050102010706020507" pitchFamily="18" charset="2"/>
            </a:endParaRPr>
          </a:p>
          <a:p>
            <a:pPr lvl="1"/>
            <a:r>
              <a:rPr lang="en-US" dirty="0">
                <a:sym typeface="Symbol" panose="05050102010706020507" pitchFamily="18" charset="2"/>
              </a:rPr>
              <a:t>Filter</a:t>
            </a:r>
            <a:r>
              <a:rPr lang="fr-FR" dirty="0">
                <a:sym typeface="Symbol" panose="05050102010706020507" pitchFamily="18" charset="2"/>
              </a:rPr>
              <a:t>: 		</a:t>
            </a:r>
            <a:r>
              <a:rPr lang="fr-FR" dirty="0" smtClean="0">
                <a:sym typeface="Symbol" panose="05050102010706020507" pitchFamily="18" charset="2"/>
              </a:rPr>
              <a:t>b1 </a:t>
            </a:r>
            <a:r>
              <a:rPr lang="fr-FR" dirty="0">
                <a:solidFill>
                  <a:schemeClr val="accent6">
                    <a:lumMod val="40000"/>
                    <a:lumOff val="60000"/>
                  </a:schemeClr>
                </a:solidFill>
                <a:sym typeface="Symbol" panose="05050102010706020507" pitchFamily="18" charset="2"/>
              </a:rPr>
              <a:t>*</a:t>
            </a:r>
            <a:r>
              <a:rPr lang="fr-FR" dirty="0">
                <a:sym typeface="Symbol" panose="05050102010706020507" pitchFamily="18" charset="2"/>
              </a:rPr>
              <a:t> </a:t>
            </a:r>
            <a:r>
              <a:rPr lang="fr-FR" dirty="0" smtClean="0">
                <a:sym typeface="Symbol" panose="05050102010706020507" pitchFamily="18" charset="2"/>
              </a:rPr>
              <a:t>b2  </a:t>
            </a:r>
            <a:r>
              <a:rPr lang="fr-FR" dirty="0">
                <a:sym typeface="Symbol" panose="05050102010706020507" pitchFamily="18" charset="2"/>
              </a:rPr>
              <a:t>:=  </a:t>
            </a:r>
            <a:r>
              <a:rPr lang="fr-FR" dirty="0" smtClean="0">
                <a:sym typeface="Symbol" panose="05050102010706020507" pitchFamily="18" charset="2"/>
              </a:rPr>
              <a:t>b1 </a:t>
            </a:r>
            <a:r>
              <a:rPr lang="fr-FR" dirty="0">
                <a:sym typeface="Symbol" panose="05050102010706020507" pitchFamily="18" charset="2"/>
              </a:rPr>
              <a:t>x </a:t>
            </a:r>
            <a:r>
              <a:rPr lang="fr-FR" dirty="0" smtClean="0">
                <a:sym typeface="Symbol" panose="05050102010706020507" pitchFamily="18" charset="2"/>
              </a:rPr>
              <a:t>b2  </a:t>
            </a:r>
            <a:r>
              <a:rPr lang="fr-FR" dirty="0">
                <a:sym typeface="Symbol" panose="05050102010706020507" pitchFamily="18" charset="2"/>
              </a:rPr>
              <a:t>		</a:t>
            </a:r>
            <a:r>
              <a:rPr lang="en-US" dirty="0">
                <a:sym typeface="Wingdings" panose="05000000000000000000" pitchFamily="2" charset="2"/>
              </a:rPr>
              <a:t> Boolean</a:t>
            </a:r>
            <a:endParaRPr lang="fr-FR" dirty="0">
              <a:sym typeface="Symbol" panose="05050102010706020507" pitchFamily="18" charset="2"/>
            </a:endParaRPr>
          </a:p>
          <a:p>
            <a:pPr lvl="1"/>
            <a:r>
              <a:rPr lang="en-US" dirty="0">
                <a:sym typeface="Symbol" panose="05050102010706020507" pitchFamily="18" charset="2"/>
              </a:rPr>
              <a:t>Difference</a:t>
            </a:r>
            <a:r>
              <a:rPr lang="fr-FR" dirty="0">
                <a:sym typeface="Symbol" panose="05050102010706020507" pitchFamily="18" charset="2"/>
              </a:rPr>
              <a:t>:		</a:t>
            </a:r>
            <a:r>
              <a:rPr lang="fr-FR" dirty="0" smtClean="0">
                <a:sym typeface="Symbol" panose="05050102010706020507" pitchFamily="18" charset="2"/>
              </a:rPr>
              <a:t>b1 </a:t>
            </a:r>
            <a:r>
              <a:rPr lang="fr-FR" dirty="0">
                <a:solidFill>
                  <a:schemeClr val="accent6">
                    <a:lumMod val="40000"/>
                    <a:lumOff val="60000"/>
                  </a:schemeClr>
                </a:solidFill>
                <a:sym typeface="Symbol" panose="05050102010706020507" pitchFamily="18" charset="2"/>
              </a:rPr>
              <a:t></a:t>
            </a:r>
            <a:r>
              <a:rPr lang="fr-FR" dirty="0">
                <a:sym typeface="Symbol" panose="05050102010706020507" pitchFamily="18" charset="2"/>
              </a:rPr>
              <a:t> </a:t>
            </a:r>
            <a:r>
              <a:rPr lang="fr-FR" dirty="0" smtClean="0">
                <a:sym typeface="Symbol" panose="05050102010706020507" pitchFamily="18" charset="2"/>
              </a:rPr>
              <a:t>b2  </a:t>
            </a:r>
            <a:r>
              <a:rPr lang="fr-FR" dirty="0">
                <a:sym typeface="Symbol" panose="05050102010706020507" pitchFamily="18" charset="2"/>
              </a:rPr>
              <a:t>:=  </a:t>
            </a:r>
            <a:r>
              <a:rPr lang="fr-FR" dirty="0" smtClean="0">
                <a:sym typeface="Symbol" panose="05050102010706020507" pitchFamily="18" charset="2"/>
              </a:rPr>
              <a:t>b1 </a:t>
            </a:r>
            <a:r>
              <a:rPr lang="fr-FR" dirty="0">
                <a:sym typeface="Symbol" panose="05050102010706020507" pitchFamily="18" charset="2"/>
              </a:rPr>
              <a:t> </a:t>
            </a:r>
            <a:r>
              <a:rPr lang="fr-FR" dirty="0" smtClean="0">
                <a:sym typeface="Symbol" panose="05050102010706020507" pitchFamily="18" charset="2"/>
              </a:rPr>
              <a:t>b2  </a:t>
            </a:r>
            <a:r>
              <a:rPr lang="fr-FR" dirty="0">
                <a:sym typeface="Symbol" panose="05050102010706020507" pitchFamily="18" charset="2"/>
              </a:rPr>
              <a:t>		</a:t>
            </a:r>
            <a:r>
              <a:rPr lang="en-US" dirty="0">
                <a:sym typeface="Wingdings" panose="05000000000000000000" pitchFamily="2" charset="2"/>
              </a:rPr>
              <a:t> Boolean</a:t>
            </a:r>
            <a:endParaRPr lang="fr-FR" dirty="0">
              <a:sym typeface="Symbol" panose="05050102010706020507" pitchFamily="18" charset="2"/>
            </a:endParaRPr>
          </a:p>
          <a:p>
            <a:pPr lvl="1"/>
            <a:r>
              <a:rPr lang="fr-FR" dirty="0">
                <a:sym typeface="Symbol" panose="05050102010706020507" pitchFamily="18" charset="2"/>
              </a:rPr>
              <a:t>Accumulation:		</a:t>
            </a:r>
            <a:r>
              <a:rPr lang="fr-FR" dirty="0" smtClean="0">
                <a:sym typeface="Symbol" panose="05050102010706020507" pitchFamily="18" charset="2"/>
              </a:rPr>
              <a:t>b1 </a:t>
            </a:r>
            <a:r>
              <a:rPr lang="fr-FR" dirty="0">
                <a:solidFill>
                  <a:schemeClr val="accent6">
                    <a:lumMod val="40000"/>
                    <a:lumOff val="60000"/>
                  </a:schemeClr>
                </a:solidFill>
                <a:sym typeface="Symbol" panose="05050102010706020507" pitchFamily="18" charset="2"/>
              </a:rPr>
              <a:t>+</a:t>
            </a:r>
            <a:r>
              <a:rPr lang="fr-FR" dirty="0">
                <a:sym typeface="Symbol" panose="05050102010706020507" pitchFamily="18" charset="2"/>
              </a:rPr>
              <a:t> </a:t>
            </a:r>
            <a:r>
              <a:rPr lang="fr-FR" dirty="0" smtClean="0">
                <a:sym typeface="Symbol" panose="05050102010706020507" pitchFamily="18" charset="2"/>
              </a:rPr>
              <a:t>b2  </a:t>
            </a:r>
            <a:r>
              <a:rPr lang="fr-FR" dirty="0">
                <a:sym typeface="Symbol" panose="05050102010706020507" pitchFamily="18" charset="2"/>
              </a:rPr>
              <a:t>:=  </a:t>
            </a:r>
            <a:r>
              <a:rPr lang="fr-FR" dirty="0" smtClean="0">
                <a:sym typeface="Symbol" panose="05050102010706020507" pitchFamily="18" charset="2"/>
              </a:rPr>
              <a:t>b1 </a:t>
            </a:r>
            <a:r>
              <a:rPr lang="fr-FR" dirty="0">
                <a:sym typeface="Symbol" panose="05050102010706020507" pitchFamily="18" charset="2"/>
              </a:rPr>
              <a:t>+ </a:t>
            </a:r>
            <a:r>
              <a:rPr lang="fr-FR" dirty="0" smtClean="0">
                <a:sym typeface="Symbol" panose="05050102010706020507" pitchFamily="18" charset="2"/>
              </a:rPr>
              <a:t>b2 </a:t>
            </a:r>
            <a:r>
              <a:rPr lang="fr-FR" dirty="0">
                <a:sym typeface="Symbol" panose="05050102010706020507" pitchFamily="18" charset="2"/>
              </a:rPr>
              <a:t>		</a:t>
            </a:r>
            <a:r>
              <a:rPr lang="en-US" dirty="0">
                <a:sym typeface="Wingdings" panose="05000000000000000000" pitchFamily="2" charset="2"/>
              </a:rPr>
              <a:t> Boolean</a:t>
            </a:r>
          </a:p>
          <a:p>
            <a:pPr lvl="1"/>
            <a:r>
              <a:rPr lang="en-US" dirty="0">
                <a:sym typeface="Wingdings" panose="05000000000000000000" pitchFamily="2" charset="2"/>
              </a:rPr>
              <a:t>Trim:			</a:t>
            </a:r>
            <a:r>
              <a:rPr lang="en-US" dirty="0">
                <a:solidFill>
                  <a:schemeClr val="accent6">
                    <a:lumMod val="40000"/>
                    <a:lumOff val="60000"/>
                  </a:schemeClr>
                </a:solidFill>
                <a:sym typeface="Wingdings" panose="05000000000000000000" pitchFamily="2" charset="2"/>
              </a:rPr>
              <a:t>trim</a:t>
            </a:r>
            <a:r>
              <a:rPr lang="en-US" dirty="0">
                <a:sym typeface="Wingdings" panose="05000000000000000000" pitchFamily="2" charset="2"/>
              </a:rPr>
              <a:t> </a:t>
            </a:r>
            <a:r>
              <a:rPr lang="en-US" dirty="0" smtClean="0">
                <a:sym typeface="Wingdings" panose="05000000000000000000" pitchFamily="2" charset="2"/>
              </a:rPr>
              <a:t>b </a:t>
            </a:r>
            <a:r>
              <a:rPr lang="en-US" dirty="0">
                <a:solidFill>
                  <a:schemeClr val="accent6">
                    <a:lumMod val="40000"/>
                    <a:lumOff val="60000"/>
                  </a:schemeClr>
                </a:solidFill>
                <a:sym typeface="Wingdings" panose="05000000000000000000" pitchFamily="2" charset="2"/>
              </a:rPr>
              <a:t>on</a:t>
            </a:r>
            <a:r>
              <a:rPr lang="en-US" dirty="0">
                <a:sym typeface="Wingdings" panose="05000000000000000000" pitchFamily="2" charset="2"/>
              </a:rPr>
              <a:t> P  :=  </a:t>
            </a:r>
            <a:r>
              <a:rPr lang="en-US" dirty="0" smtClean="0">
                <a:sym typeface="Wingdings" panose="05000000000000000000" pitchFamily="2" charset="2"/>
              </a:rPr>
              <a:t>trim(b, </a:t>
            </a:r>
            <a:r>
              <a:rPr lang="en-US" dirty="0">
                <a:sym typeface="Wingdings" panose="05000000000000000000" pitchFamily="2" charset="2"/>
              </a:rPr>
              <a:t>P)		 Boolean</a:t>
            </a:r>
          </a:p>
          <a:p>
            <a:pPr lvl="1"/>
            <a:r>
              <a:rPr lang="en-US" dirty="0">
                <a:sym typeface="Wingdings" panose="05000000000000000000" pitchFamily="2" charset="2"/>
              </a:rPr>
              <a:t>Sum:			</a:t>
            </a:r>
            <a:r>
              <a:rPr lang="en-US" dirty="0">
                <a:solidFill>
                  <a:schemeClr val="accent6">
                    <a:lumMod val="40000"/>
                    <a:lumOff val="60000"/>
                  </a:schemeClr>
                </a:solidFill>
                <a:sym typeface="Wingdings" panose="05000000000000000000" pitchFamily="2" charset="2"/>
              </a:rPr>
              <a:t>sum</a:t>
            </a:r>
            <a:r>
              <a:rPr lang="en-US" dirty="0">
                <a:sym typeface="Wingdings" panose="05000000000000000000" pitchFamily="2" charset="2"/>
              </a:rPr>
              <a:t> </a:t>
            </a:r>
            <a:r>
              <a:rPr lang="en-US" dirty="0" smtClean="0">
                <a:sym typeface="Wingdings" panose="05000000000000000000" pitchFamily="2" charset="2"/>
              </a:rPr>
              <a:t>b  </a:t>
            </a:r>
            <a:r>
              <a:rPr lang="en-US" dirty="0">
                <a:sym typeface="Wingdings" panose="05000000000000000000" pitchFamily="2" charset="2"/>
              </a:rPr>
              <a:t>:=  </a:t>
            </a:r>
            <a:r>
              <a:rPr lang="en-US" dirty="0">
                <a:sym typeface="Symbol" panose="05050102010706020507" pitchFamily="18" charset="2"/>
              </a:rPr>
              <a:t> </a:t>
            </a:r>
            <a:r>
              <a:rPr lang="en-US" dirty="0" smtClean="0">
                <a:sym typeface="Symbol" panose="05050102010706020507" pitchFamily="18" charset="2"/>
              </a:rPr>
              <a:t>b</a:t>
            </a:r>
            <a:r>
              <a:rPr lang="en-US" dirty="0">
                <a:sym typeface="Symbol" panose="05050102010706020507" pitchFamily="18" charset="2"/>
              </a:rPr>
              <a:t>			</a:t>
            </a:r>
            <a:r>
              <a:rPr lang="en-US" dirty="0">
                <a:sym typeface="Wingdings" panose="05000000000000000000" pitchFamily="2" charset="2"/>
              </a:rPr>
              <a:t> </a:t>
            </a:r>
            <a:r>
              <a:rPr lang="en-US" dirty="0" smtClean="0">
                <a:sym typeface="Wingdings" panose="05000000000000000000" pitchFamily="2" charset="2"/>
              </a:rPr>
              <a:t>Boolean</a:t>
            </a:r>
          </a:p>
          <a:p>
            <a:pPr lvl="1"/>
            <a:r>
              <a:rPr lang="en-US" dirty="0" smtClean="0">
                <a:sym typeface="Wingdings" panose="05000000000000000000" pitchFamily="2" charset="2"/>
              </a:rPr>
              <a:t>Duration:		</a:t>
            </a:r>
            <a:r>
              <a:rPr lang="en-US" dirty="0">
                <a:solidFill>
                  <a:schemeClr val="accent6">
                    <a:lumMod val="40000"/>
                    <a:lumOff val="60000"/>
                  </a:schemeClr>
                </a:solidFill>
                <a:sym typeface="Wingdings" panose="05000000000000000000" pitchFamily="2" charset="2"/>
              </a:rPr>
              <a:t>duration</a:t>
            </a:r>
            <a:r>
              <a:rPr lang="en-US" dirty="0" smtClean="0">
                <a:sym typeface="Wingdings" panose="05000000000000000000" pitchFamily="2" charset="2"/>
              </a:rPr>
              <a:t> b </a:t>
            </a:r>
            <a:r>
              <a:rPr lang="en-US" dirty="0">
                <a:solidFill>
                  <a:schemeClr val="accent6">
                    <a:lumMod val="40000"/>
                    <a:lumOff val="60000"/>
                  </a:schemeClr>
                </a:solidFill>
                <a:sym typeface="Wingdings" panose="05000000000000000000" pitchFamily="2" charset="2"/>
              </a:rPr>
              <a:t>on</a:t>
            </a:r>
            <a:r>
              <a:rPr lang="en-US" dirty="0" smtClean="0">
                <a:sym typeface="Wingdings" panose="05000000000000000000" pitchFamily="2" charset="2"/>
              </a:rPr>
              <a:t> P  :=  duration(b, P)	 Real</a:t>
            </a:r>
          </a:p>
          <a:p>
            <a:pPr lvl="1"/>
            <a:endParaRPr lang="en-US" dirty="0"/>
          </a:p>
        </p:txBody>
      </p:sp>
    </p:spTree>
    <p:extLst>
      <p:ext uri="{BB962C8B-B14F-4D97-AF65-F5344CB8AC3E}">
        <p14:creationId xmlns:p14="http://schemas.microsoft.com/office/powerpoint/2010/main" val="46679433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288" y="274638"/>
            <a:ext cx="8497192" cy="850900"/>
          </a:xfrm>
        </p:spPr>
        <p:txBody>
          <a:bodyPr/>
          <a:lstStyle/>
          <a:p>
            <a:r>
              <a:rPr lang="en-US" dirty="0" smtClean="0"/>
              <a:t>Type: requirement</a:t>
            </a:r>
            <a:endParaRPr lang="en-US" dirty="0"/>
          </a:p>
        </p:txBody>
      </p:sp>
      <p:sp>
        <p:nvSpPr>
          <p:cNvPr id="3" name="Espace réservé du contenu 2"/>
          <p:cNvSpPr>
            <a:spLocks noGrp="1"/>
          </p:cNvSpPr>
          <p:nvPr>
            <p:ph idx="1"/>
          </p:nvPr>
        </p:nvSpPr>
        <p:spPr>
          <a:xfrm>
            <a:off x="395288" y="1268412"/>
            <a:ext cx="8353425" cy="5112915"/>
          </a:xfrm>
        </p:spPr>
        <p:txBody>
          <a:bodyPr/>
          <a:lstStyle/>
          <a:p>
            <a:r>
              <a:rPr lang="en-US" b="0" dirty="0" smtClean="0"/>
              <a:t>Types</a:t>
            </a:r>
          </a:p>
          <a:p>
            <a:pPr lvl="1"/>
            <a:r>
              <a:rPr lang="en-US" b="0" dirty="0" smtClean="0">
                <a:solidFill>
                  <a:schemeClr val="accent6">
                    <a:lumMod val="40000"/>
                    <a:lumOff val="60000"/>
                  </a:schemeClr>
                </a:solidFill>
              </a:rPr>
              <a:t>Requirement </a:t>
            </a:r>
            <a:r>
              <a:rPr lang="en-US" b="0" dirty="0" smtClean="0"/>
              <a:t>R</a:t>
            </a:r>
          </a:p>
          <a:p>
            <a:pPr lvl="1"/>
            <a:r>
              <a:rPr lang="en-US" dirty="0">
                <a:solidFill>
                  <a:schemeClr val="accent6">
                    <a:lumMod val="40000"/>
                    <a:lumOff val="60000"/>
                  </a:schemeClr>
                </a:solidFill>
              </a:rPr>
              <a:t>Boolean</a:t>
            </a:r>
            <a:r>
              <a:rPr lang="en-US" dirty="0"/>
              <a:t> b</a:t>
            </a:r>
          </a:p>
          <a:p>
            <a:pPr lvl="1"/>
            <a:r>
              <a:rPr lang="en-US" dirty="0" smtClean="0">
                <a:solidFill>
                  <a:schemeClr val="accent6">
                    <a:lumMod val="40000"/>
                    <a:lumOff val="60000"/>
                  </a:schemeClr>
                </a:solidFill>
              </a:rPr>
              <a:t>Periods</a:t>
            </a:r>
            <a:r>
              <a:rPr lang="en-US" dirty="0" smtClean="0"/>
              <a:t> </a:t>
            </a:r>
            <a:r>
              <a:rPr lang="en-US" dirty="0"/>
              <a:t>P</a:t>
            </a:r>
          </a:p>
          <a:p>
            <a:r>
              <a:rPr lang="en-US" b="0" dirty="0" smtClean="0"/>
              <a:t>Constructor</a:t>
            </a:r>
          </a:p>
          <a:p>
            <a:pPr lvl="1"/>
            <a:r>
              <a:rPr lang="en-US" dirty="0" smtClean="0">
                <a:sym typeface="Symbol" panose="05050102010706020507" pitchFamily="18" charset="2"/>
              </a:rPr>
              <a:t>Requirement:</a:t>
            </a:r>
            <a:r>
              <a:rPr lang="en-US" dirty="0">
                <a:sym typeface="Symbol" panose="05050102010706020507" pitchFamily="18" charset="2"/>
              </a:rPr>
              <a:t>		</a:t>
            </a:r>
            <a:r>
              <a:rPr lang="en-US" dirty="0" smtClean="0">
                <a:solidFill>
                  <a:schemeClr val="accent6">
                    <a:lumMod val="40000"/>
                    <a:lumOff val="60000"/>
                  </a:schemeClr>
                </a:solidFill>
              </a:rPr>
              <a:t>Requirement</a:t>
            </a:r>
            <a:r>
              <a:rPr lang="en-US" dirty="0" smtClean="0"/>
              <a:t> R </a:t>
            </a:r>
            <a:r>
              <a:rPr lang="en-US" dirty="0">
                <a:solidFill>
                  <a:schemeClr val="accent6">
                    <a:lumMod val="40000"/>
                    <a:lumOff val="60000"/>
                  </a:schemeClr>
                </a:solidFill>
              </a:rPr>
              <a:t>is</a:t>
            </a:r>
            <a:r>
              <a:rPr lang="en-US" dirty="0" smtClean="0"/>
              <a:t> b </a:t>
            </a:r>
            <a:r>
              <a:rPr lang="en-US" dirty="0">
                <a:solidFill>
                  <a:schemeClr val="accent6">
                    <a:lumMod val="40000"/>
                    <a:lumOff val="60000"/>
                  </a:schemeClr>
                </a:solidFill>
              </a:rPr>
              <a:t>on</a:t>
            </a:r>
            <a:r>
              <a:rPr lang="en-US" dirty="0"/>
              <a:t> </a:t>
            </a:r>
            <a:r>
              <a:rPr lang="en-US" dirty="0" smtClean="0"/>
              <a:t>P  </a:t>
            </a:r>
            <a:r>
              <a:rPr lang="en-US" dirty="0"/>
              <a:t>:=  </a:t>
            </a:r>
            <a:r>
              <a:rPr lang="en-US" dirty="0" err="1"/>
              <a:t>b</a:t>
            </a:r>
            <a:r>
              <a:rPr lang="en-US" dirty="0" err="1" smtClean="0">
                <a:sym typeface="Symbol" panose="05050102010706020507" pitchFamily="18" charset="2"/>
              </a:rPr>
              <a:t>P</a:t>
            </a:r>
            <a:endParaRPr lang="en-US" dirty="0">
              <a:sym typeface="Symbol" panose="05050102010706020507" pitchFamily="18" charset="2"/>
            </a:endParaRPr>
          </a:p>
          <a:p>
            <a:r>
              <a:rPr lang="en-US" b="0" dirty="0" smtClean="0"/>
              <a:t>Logical </a:t>
            </a:r>
            <a:r>
              <a:rPr lang="en-US" b="0" dirty="0"/>
              <a:t>operators</a:t>
            </a:r>
          </a:p>
          <a:p>
            <a:pPr lvl="1"/>
            <a:r>
              <a:rPr lang="en-US" dirty="0" smtClean="0"/>
              <a:t>Condition:		</a:t>
            </a:r>
            <a:r>
              <a:rPr lang="en-US" dirty="0">
                <a:solidFill>
                  <a:schemeClr val="accent6">
                    <a:lumMod val="40000"/>
                    <a:lumOff val="60000"/>
                  </a:schemeClr>
                </a:solidFill>
              </a:rPr>
              <a:t>condition</a:t>
            </a:r>
            <a:r>
              <a:rPr lang="en-US" dirty="0" smtClean="0"/>
              <a:t> R := </a:t>
            </a:r>
            <a:r>
              <a:rPr lang="en-US" dirty="0" smtClean="0">
                <a:sym typeface="Symbol" panose="05050102010706020507" pitchFamily="18" charset="2"/>
              </a:rPr>
              <a:t>R			</a:t>
            </a:r>
            <a:r>
              <a:rPr lang="en-US" dirty="0" smtClean="0">
                <a:sym typeface="Wingdings" panose="05000000000000000000" pitchFamily="2" charset="2"/>
              </a:rPr>
              <a:t>  Boolean</a:t>
            </a:r>
            <a:endParaRPr lang="en-US" dirty="0" smtClean="0"/>
          </a:p>
          <a:p>
            <a:pPr lvl="1"/>
            <a:r>
              <a:rPr lang="en-US" dirty="0" smtClean="0"/>
              <a:t>Conjunction</a:t>
            </a:r>
            <a:r>
              <a:rPr lang="en-US" dirty="0"/>
              <a:t>: 		R</a:t>
            </a:r>
            <a:r>
              <a:rPr lang="en-US" dirty="0" smtClean="0"/>
              <a:t>1 </a:t>
            </a:r>
            <a:r>
              <a:rPr lang="en-US" dirty="0">
                <a:solidFill>
                  <a:schemeClr val="accent6">
                    <a:lumMod val="40000"/>
                    <a:lumOff val="60000"/>
                  </a:schemeClr>
                </a:solidFill>
              </a:rPr>
              <a:t>and</a:t>
            </a:r>
            <a:r>
              <a:rPr lang="en-US" dirty="0"/>
              <a:t> R</a:t>
            </a:r>
            <a:r>
              <a:rPr lang="en-US" dirty="0" smtClean="0"/>
              <a:t>2  </a:t>
            </a:r>
            <a:r>
              <a:rPr lang="en-US" dirty="0"/>
              <a:t>:=  </a:t>
            </a:r>
            <a:r>
              <a:rPr lang="en-US" dirty="0" err="1" smtClean="0"/>
              <a:t>val</a:t>
            </a:r>
            <a:r>
              <a:rPr lang="en-US" dirty="0" smtClean="0"/>
              <a:t>(R1</a:t>
            </a:r>
            <a:r>
              <a:rPr lang="en-US" dirty="0"/>
              <a:t>) ᴧ </a:t>
            </a:r>
            <a:r>
              <a:rPr lang="en-US" dirty="0" err="1" smtClean="0"/>
              <a:t>val</a:t>
            </a:r>
            <a:r>
              <a:rPr lang="en-US" dirty="0" smtClean="0"/>
              <a:t>(R2</a:t>
            </a:r>
            <a:r>
              <a:rPr lang="en-US" dirty="0"/>
              <a:t>)	</a:t>
            </a:r>
            <a:r>
              <a:rPr lang="en-US" dirty="0">
                <a:sym typeface="Wingdings" panose="05000000000000000000" pitchFamily="2" charset="2"/>
              </a:rPr>
              <a:t>  Boolean</a:t>
            </a:r>
            <a:endParaRPr lang="en-US" dirty="0"/>
          </a:p>
          <a:p>
            <a:pPr lvl="1"/>
            <a:r>
              <a:rPr lang="en-US" dirty="0"/>
              <a:t>Negation: 		</a:t>
            </a:r>
            <a:r>
              <a:rPr lang="en-US" dirty="0">
                <a:solidFill>
                  <a:schemeClr val="accent6">
                    <a:lumMod val="40000"/>
                    <a:lumOff val="60000"/>
                  </a:schemeClr>
                </a:solidFill>
              </a:rPr>
              <a:t>not</a:t>
            </a:r>
            <a:r>
              <a:rPr lang="en-US" dirty="0"/>
              <a:t> R</a:t>
            </a:r>
            <a:r>
              <a:rPr lang="en-US" dirty="0" smtClean="0"/>
              <a:t>  </a:t>
            </a:r>
            <a:r>
              <a:rPr lang="en-US" dirty="0"/>
              <a:t>:=  ¬</a:t>
            </a:r>
            <a:r>
              <a:rPr lang="en-US" dirty="0" err="1" smtClean="0"/>
              <a:t>val</a:t>
            </a:r>
            <a:r>
              <a:rPr lang="en-US" dirty="0" smtClean="0"/>
              <a:t>(R) </a:t>
            </a:r>
            <a:r>
              <a:rPr lang="en-US" dirty="0"/>
              <a:t>			</a:t>
            </a:r>
            <a:r>
              <a:rPr lang="en-US" dirty="0">
                <a:sym typeface="Wingdings" panose="05000000000000000000" pitchFamily="2" charset="2"/>
              </a:rPr>
              <a:t>  Boolean</a:t>
            </a:r>
          </a:p>
          <a:p>
            <a:r>
              <a:rPr lang="en-US" b="0" dirty="0"/>
              <a:t>Temporal </a:t>
            </a:r>
            <a:r>
              <a:rPr lang="en-US" b="0" dirty="0" smtClean="0"/>
              <a:t>operators</a:t>
            </a:r>
          </a:p>
          <a:p>
            <a:pPr lvl="1"/>
            <a:r>
              <a:rPr lang="en-US" dirty="0">
                <a:sym typeface="Wingdings" panose="05000000000000000000" pitchFamily="2" charset="2"/>
              </a:rPr>
              <a:t>Periods:		</a:t>
            </a:r>
            <a:r>
              <a:rPr lang="en-US" dirty="0">
                <a:solidFill>
                  <a:schemeClr val="accent6">
                    <a:lumMod val="40000"/>
                    <a:lumOff val="60000"/>
                  </a:schemeClr>
                </a:solidFill>
                <a:sym typeface="Wingdings" panose="05000000000000000000" pitchFamily="2" charset="2"/>
              </a:rPr>
              <a:t>periods</a:t>
            </a:r>
            <a:r>
              <a:rPr lang="en-US" dirty="0">
                <a:sym typeface="Wingdings" panose="05000000000000000000" pitchFamily="2" charset="2"/>
              </a:rPr>
              <a:t> R  := </a:t>
            </a:r>
            <a:r>
              <a:rPr lang="en-US" dirty="0">
                <a:sym typeface="Symbol" panose="05050102010706020507" pitchFamily="18" charset="2"/>
              </a:rPr>
              <a:t>R			</a:t>
            </a:r>
            <a:r>
              <a:rPr lang="en-US" dirty="0">
                <a:sym typeface="Wingdings" panose="05000000000000000000" pitchFamily="2" charset="2"/>
              </a:rPr>
              <a:t> Periods</a:t>
            </a:r>
            <a:endParaRPr lang="en-US" dirty="0"/>
          </a:p>
          <a:p>
            <a:endParaRPr lang="en-US" b="0" dirty="0"/>
          </a:p>
          <a:p>
            <a:pPr lvl="1"/>
            <a:endParaRPr lang="en-US" dirty="0">
              <a:sym typeface="Symbol" panose="05050102010706020507" pitchFamily="18" charset="2"/>
            </a:endParaRPr>
          </a:p>
          <a:p>
            <a:pPr lvl="1"/>
            <a:endParaRPr lang="en-US" b="0" dirty="0" smtClean="0">
              <a:sym typeface="Symbol" panose="05050102010706020507" pitchFamily="18" charset="2"/>
            </a:endParaRPr>
          </a:p>
        </p:txBody>
      </p:sp>
    </p:spTree>
    <p:extLst>
      <p:ext uri="{BB962C8B-B14F-4D97-AF65-F5344CB8AC3E}">
        <p14:creationId xmlns:p14="http://schemas.microsoft.com/office/powerpoint/2010/main" val="425171948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288" y="274638"/>
            <a:ext cx="8748712" cy="850900"/>
          </a:xfrm>
        </p:spPr>
        <p:txBody>
          <a:bodyPr/>
          <a:lstStyle/>
          <a:p>
            <a:r>
              <a:rPr lang="en-US" dirty="0" smtClean="0"/>
              <a:t>Type: requirements (set of requirements)</a:t>
            </a:r>
            <a:endParaRPr lang="en-US" dirty="0"/>
          </a:p>
        </p:txBody>
      </p:sp>
      <p:sp>
        <p:nvSpPr>
          <p:cNvPr id="3" name="Espace réservé du contenu 2"/>
          <p:cNvSpPr>
            <a:spLocks noGrp="1"/>
          </p:cNvSpPr>
          <p:nvPr>
            <p:ph idx="1"/>
          </p:nvPr>
        </p:nvSpPr>
        <p:spPr>
          <a:xfrm>
            <a:off x="395288" y="1268412"/>
            <a:ext cx="8353425" cy="5112915"/>
          </a:xfrm>
        </p:spPr>
        <p:txBody>
          <a:bodyPr/>
          <a:lstStyle/>
          <a:p>
            <a:r>
              <a:rPr lang="en-US" b="0" dirty="0" smtClean="0"/>
              <a:t>Types</a:t>
            </a:r>
          </a:p>
          <a:p>
            <a:pPr lvl="1"/>
            <a:r>
              <a:rPr lang="en-US" dirty="0" smtClean="0">
                <a:solidFill>
                  <a:schemeClr val="accent6">
                    <a:lumMod val="40000"/>
                    <a:lumOff val="60000"/>
                  </a:schemeClr>
                </a:solidFill>
              </a:rPr>
              <a:t>Requirement </a:t>
            </a:r>
            <a:r>
              <a:rPr lang="en-US" dirty="0"/>
              <a:t>R</a:t>
            </a:r>
          </a:p>
          <a:p>
            <a:pPr lvl="1"/>
            <a:r>
              <a:rPr lang="en-US" dirty="0" smtClean="0">
                <a:solidFill>
                  <a:schemeClr val="accent6">
                    <a:lumMod val="40000"/>
                    <a:lumOff val="60000"/>
                  </a:schemeClr>
                </a:solidFill>
              </a:rPr>
              <a:t>Requirements </a:t>
            </a:r>
            <a:r>
              <a:rPr lang="en-US" dirty="0" smtClean="0"/>
              <a:t>S </a:t>
            </a:r>
          </a:p>
          <a:p>
            <a:r>
              <a:rPr lang="en-US" b="0" dirty="0" smtClean="0"/>
              <a:t>Constructors</a:t>
            </a:r>
          </a:p>
          <a:p>
            <a:pPr lvl="1"/>
            <a:r>
              <a:rPr lang="en-US" dirty="0" smtClean="0"/>
              <a:t>Requirements:		</a:t>
            </a:r>
            <a:r>
              <a:rPr lang="en-US" dirty="0" smtClean="0">
                <a:solidFill>
                  <a:schemeClr val="accent6">
                    <a:lumMod val="40000"/>
                    <a:lumOff val="60000"/>
                  </a:schemeClr>
                </a:solidFill>
              </a:rPr>
              <a:t>Requirements</a:t>
            </a:r>
            <a:r>
              <a:rPr lang="en-US" dirty="0" smtClean="0"/>
              <a:t> </a:t>
            </a:r>
            <a:r>
              <a:rPr lang="en-US" dirty="0"/>
              <a:t>S </a:t>
            </a:r>
            <a:r>
              <a:rPr lang="en-US" dirty="0">
                <a:solidFill>
                  <a:schemeClr val="accent6">
                    <a:lumMod val="40000"/>
                    <a:lumOff val="60000"/>
                  </a:schemeClr>
                </a:solidFill>
              </a:rPr>
              <a:t>is</a:t>
            </a:r>
            <a:r>
              <a:rPr lang="en-US" dirty="0"/>
              <a:t> { R1, </a:t>
            </a:r>
            <a:r>
              <a:rPr lang="en-US" dirty="0" smtClean="0">
                <a:sym typeface="Symbol" panose="05050102010706020507" pitchFamily="18" charset="2"/>
              </a:rPr>
              <a:t>R2, R3, R4 } := </a:t>
            </a:r>
            <a:r>
              <a:rPr lang="en-US" dirty="0"/>
              <a:t>{ R1, </a:t>
            </a:r>
            <a:r>
              <a:rPr lang="en-US" dirty="0" smtClean="0">
                <a:sym typeface="Symbol" panose="05050102010706020507" pitchFamily="18" charset="2"/>
              </a:rPr>
              <a:t>R2, R3, R4 </a:t>
            </a:r>
            <a:r>
              <a:rPr lang="en-US" dirty="0">
                <a:sym typeface="Symbol" panose="05050102010706020507" pitchFamily="18" charset="2"/>
              </a:rPr>
              <a:t>}</a:t>
            </a:r>
            <a:r>
              <a:rPr lang="en-US" dirty="0"/>
              <a:t> </a:t>
            </a:r>
            <a:endParaRPr lang="en-US" dirty="0" smtClean="0"/>
          </a:p>
          <a:p>
            <a:pPr lvl="1"/>
            <a:r>
              <a:rPr lang="en-US" dirty="0" smtClean="0"/>
              <a:t>Requirements:</a:t>
            </a:r>
            <a:r>
              <a:rPr lang="en-US" dirty="0"/>
              <a:t>		</a:t>
            </a:r>
            <a:r>
              <a:rPr lang="en-US" dirty="0" smtClean="0">
                <a:solidFill>
                  <a:schemeClr val="accent6">
                    <a:lumMod val="40000"/>
                    <a:lumOff val="60000"/>
                  </a:schemeClr>
                </a:solidFill>
              </a:rPr>
              <a:t>Requirements</a:t>
            </a:r>
            <a:r>
              <a:rPr lang="en-US" dirty="0" smtClean="0"/>
              <a:t> S </a:t>
            </a:r>
            <a:r>
              <a:rPr lang="en-US" dirty="0">
                <a:solidFill>
                  <a:schemeClr val="accent6">
                    <a:lumMod val="40000"/>
                    <a:lumOff val="60000"/>
                  </a:schemeClr>
                </a:solidFill>
              </a:rPr>
              <a:t>is</a:t>
            </a:r>
            <a:r>
              <a:rPr lang="en-US" dirty="0" smtClean="0"/>
              <a:t> R1 </a:t>
            </a:r>
            <a:r>
              <a:rPr lang="en-US" dirty="0" smtClean="0">
                <a:solidFill>
                  <a:schemeClr val="accent6">
                    <a:lumMod val="40000"/>
                    <a:lumOff val="60000"/>
                  </a:schemeClr>
                </a:solidFill>
              </a:rPr>
              <a:t>with</a:t>
            </a:r>
            <a:r>
              <a:rPr lang="en-US" dirty="0" smtClean="0"/>
              <a:t> R2  :=  { R1, </a:t>
            </a:r>
            <a:r>
              <a:rPr lang="en-US" dirty="0" smtClean="0">
                <a:sym typeface="Symbol" panose="05050102010706020507" pitchFamily="18" charset="2"/>
              </a:rPr>
              <a:t>R2 }</a:t>
            </a:r>
            <a:r>
              <a:rPr lang="en-US" dirty="0" smtClean="0"/>
              <a:t> </a:t>
            </a:r>
            <a:endParaRPr lang="en-US" dirty="0">
              <a:sym typeface="Symbol" panose="05050102010706020507" pitchFamily="18" charset="2"/>
            </a:endParaRPr>
          </a:p>
          <a:p>
            <a:pPr lvl="1"/>
            <a:r>
              <a:rPr lang="en-US" dirty="0" smtClean="0"/>
              <a:t>Requirements:</a:t>
            </a:r>
            <a:r>
              <a:rPr lang="en-US" dirty="0"/>
              <a:t>		</a:t>
            </a:r>
            <a:r>
              <a:rPr lang="en-US" dirty="0" smtClean="0">
                <a:solidFill>
                  <a:schemeClr val="accent6">
                    <a:lumMod val="40000"/>
                    <a:lumOff val="60000"/>
                  </a:schemeClr>
                </a:solidFill>
              </a:rPr>
              <a:t>Requirements</a:t>
            </a:r>
            <a:r>
              <a:rPr lang="en-US" dirty="0" smtClean="0"/>
              <a:t> S </a:t>
            </a:r>
            <a:r>
              <a:rPr lang="en-US" dirty="0">
                <a:solidFill>
                  <a:schemeClr val="accent6">
                    <a:lumMod val="40000"/>
                    <a:lumOff val="60000"/>
                  </a:schemeClr>
                </a:solidFill>
              </a:rPr>
              <a:t>is</a:t>
            </a:r>
            <a:r>
              <a:rPr lang="en-US" dirty="0" smtClean="0"/>
              <a:t> S1 </a:t>
            </a:r>
            <a:r>
              <a:rPr lang="en-US" dirty="0">
                <a:solidFill>
                  <a:schemeClr val="accent6">
                    <a:lumMod val="40000"/>
                    <a:lumOff val="60000"/>
                  </a:schemeClr>
                </a:solidFill>
              </a:rPr>
              <a:t>with</a:t>
            </a:r>
            <a:r>
              <a:rPr lang="en-US" dirty="0"/>
              <a:t> R  :=  S </a:t>
            </a:r>
            <a:r>
              <a:rPr lang="en-US" dirty="0" smtClean="0">
                <a:sym typeface="Symbol" panose="05050102010706020507" pitchFamily="18" charset="2"/>
              </a:rPr>
              <a:t> { R }</a:t>
            </a:r>
            <a:r>
              <a:rPr lang="en-US" dirty="0" smtClean="0"/>
              <a:t> </a:t>
            </a:r>
            <a:endParaRPr lang="en-US" dirty="0">
              <a:sym typeface="Symbol" panose="05050102010706020507" pitchFamily="18" charset="2"/>
            </a:endParaRPr>
          </a:p>
          <a:p>
            <a:pPr lvl="1"/>
            <a:r>
              <a:rPr lang="en-US" dirty="0" smtClean="0"/>
              <a:t>Requirements:	</a:t>
            </a:r>
            <a:r>
              <a:rPr lang="en-US" dirty="0"/>
              <a:t>	</a:t>
            </a:r>
            <a:r>
              <a:rPr lang="en-US" dirty="0" smtClean="0">
                <a:solidFill>
                  <a:schemeClr val="accent6">
                    <a:lumMod val="40000"/>
                    <a:lumOff val="60000"/>
                  </a:schemeClr>
                </a:solidFill>
              </a:rPr>
              <a:t>Requirements</a:t>
            </a:r>
            <a:r>
              <a:rPr lang="en-US" dirty="0" smtClean="0"/>
              <a:t> S </a:t>
            </a:r>
            <a:r>
              <a:rPr lang="en-US" dirty="0">
                <a:solidFill>
                  <a:schemeClr val="accent6">
                    <a:lumMod val="40000"/>
                    <a:lumOff val="60000"/>
                  </a:schemeClr>
                </a:solidFill>
              </a:rPr>
              <a:t>is</a:t>
            </a:r>
            <a:r>
              <a:rPr lang="en-US" dirty="0" smtClean="0"/>
              <a:t> R </a:t>
            </a:r>
            <a:r>
              <a:rPr lang="en-US" dirty="0">
                <a:solidFill>
                  <a:schemeClr val="accent6">
                    <a:lumMod val="40000"/>
                    <a:lumOff val="60000"/>
                  </a:schemeClr>
                </a:solidFill>
              </a:rPr>
              <a:t>with</a:t>
            </a:r>
            <a:r>
              <a:rPr lang="en-US" dirty="0"/>
              <a:t> </a:t>
            </a:r>
            <a:r>
              <a:rPr lang="en-US" dirty="0" smtClean="0"/>
              <a:t>S1  </a:t>
            </a:r>
            <a:r>
              <a:rPr lang="en-US" dirty="0"/>
              <a:t>:=  </a:t>
            </a:r>
            <a:r>
              <a:rPr lang="en-US" dirty="0" smtClean="0"/>
              <a:t>{ R } </a:t>
            </a:r>
            <a:r>
              <a:rPr lang="en-US" dirty="0" smtClean="0">
                <a:sym typeface="Symbol" panose="05050102010706020507" pitchFamily="18" charset="2"/>
              </a:rPr>
              <a:t> S</a:t>
            </a:r>
            <a:r>
              <a:rPr lang="en-US" dirty="0" smtClean="0"/>
              <a:t> </a:t>
            </a:r>
            <a:endParaRPr lang="en-US" dirty="0">
              <a:sym typeface="Symbol" panose="05050102010706020507" pitchFamily="18" charset="2"/>
            </a:endParaRPr>
          </a:p>
          <a:p>
            <a:pPr lvl="1"/>
            <a:r>
              <a:rPr lang="en-US" dirty="0" smtClean="0">
                <a:sym typeface="Symbol" panose="05050102010706020507" pitchFamily="18" charset="2"/>
              </a:rPr>
              <a:t>Requirements:</a:t>
            </a:r>
            <a:r>
              <a:rPr lang="en-US" dirty="0">
                <a:sym typeface="Symbol" panose="05050102010706020507" pitchFamily="18" charset="2"/>
              </a:rPr>
              <a:t>		</a:t>
            </a:r>
            <a:r>
              <a:rPr lang="en-US" dirty="0" smtClean="0">
                <a:solidFill>
                  <a:schemeClr val="accent6">
                    <a:lumMod val="40000"/>
                    <a:lumOff val="60000"/>
                  </a:schemeClr>
                </a:solidFill>
              </a:rPr>
              <a:t>Requirements</a:t>
            </a:r>
            <a:r>
              <a:rPr lang="en-US" dirty="0" smtClean="0"/>
              <a:t> S </a:t>
            </a:r>
            <a:r>
              <a:rPr lang="en-US" dirty="0">
                <a:solidFill>
                  <a:schemeClr val="accent6">
                    <a:lumMod val="40000"/>
                    <a:lumOff val="60000"/>
                  </a:schemeClr>
                </a:solidFill>
              </a:rPr>
              <a:t>is</a:t>
            </a:r>
            <a:r>
              <a:rPr lang="en-US" dirty="0" smtClean="0"/>
              <a:t> S1 </a:t>
            </a:r>
            <a:r>
              <a:rPr lang="en-US" dirty="0">
                <a:solidFill>
                  <a:schemeClr val="accent6">
                    <a:lumMod val="40000"/>
                    <a:lumOff val="60000"/>
                  </a:schemeClr>
                </a:solidFill>
              </a:rPr>
              <a:t>with</a:t>
            </a:r>
            <a:r>
              <a:rPr lang="en-US" dirty="0" smtClean="0"/>
              <a:t> S2  :=  S1 </a:t>
            </a:r>
            <a:r>
              <a:rPr lang="en-US" dirty="0" smtClean="0">
                <a:sym typeface="Symbol" panose="05050102010706020507" pitchFamily="18" charset="2"/>
              </a:rPr>
              <a:t> S2</a:t>
            </a:r>
            <a:r>
              <a:rPr lang="en-US" dirty="0" smtClean="0"/>
              <a:t> </a:t>
            </a:r>
          </a:p>
          <a:p>
            <a:r>
              <a:rPr lang="en-US" b="0" dirty="0"/>
              <a:t>Logical operators</a:t>
            </a:r>
          </a:p>
          <a:p>
            <a:pPr lvl="1"/>
            <a:r>
              <a:rPr lang="en-US" dirty="0"/>
              <a:t>Conjunction: 		</a:t>
            </a:r>
            <a:r>
              <a:rPr lang="en-US" dirty="0">
                <a:solidFill>
                  <a:schemeClr val="accent6">
                    <a:lumMod val="40000"/>
                    <a:lumOff val="60000"/>
                  </a:schemeClr>
                </a:solidFill>
              </a:rPr>
              <a:t>and</a:t>
            </a:r>
            <a:r>
              <a:rPr lang="en-US" dirty="0"/>
              <a:t> S  :=  ᴧ S  			</a:t>
            </a:r>
            <a:r>
              <a:rPr lang="en-US" dirty="0">
                <a:sym typeface="Wingdings" panose="05000000000000000000" pitchFamily="2" charset="2"/>
              </a:rPr>
              <a:t>  </a:t>
            </a:r>
            <a:r>
              <a:rPr lang="en-US" dirty="0" smtClean="0">
                <a:sym typeface="Wingdings" panose="05000000000000000000" pitchFamily="2" charset="2"/>
              </a:rPr>
              <a:t>Boolean</a:t>
            </a:r>
            <a:endParaRPr lang="en-US" dirty="0"/>
          </a:p>
          <a:p>
            <a:pPr lvl="1"/>
            <a:r>
              <a:rPr lang="en-US" dirty="0"/>
              <a:t>Negation: 		</a:t>
            </a:r>
            <a:r>
              <a:rPr lang="en-US" dirty="0">
                <a:solidFill>
                  <a:schemeClr val="accent6">
                    <a:lumMod val="40000"/>
                    <a:lumOff val="60000"/>
                  </a:schemeClr>
                </a:solidFill>
              </a:rPr>
              <a:t>not</a:t>
            </a:r>
            <a:r>
              <a:rPr lang="en-US" dirty="0"/>
              <a:t> S  :=  ¬S 			</a:t>
            </a:r>
            <a:r>
              <a:rPr lang="en-US" dirty="0">
                <a:sym typeface="Wingdings" panose="05000000000000000000" pitchFamily="2" charset="2"/>
              </a:rPr>
              <a:t>  Requirements</a:t>
            </a:r>
          </a:p>
          <a:p>
            <a:pPr lvl="1"/>
            <a:endParaRPr lang="en-US" dirty="0">
              <a:sym typeface="Symbol" panose="05050102010706020507" pitchFamily="18" charset="2"/>
            </a:endParaRPr>
          </a:p>
          <a:p>
            <a:pPr lvl="1"/>
            <a:endParaRPr lang="en-US" dirty="0" smtClean="0"/>
          </a:p>
          <a:p>
            <a:pPr lvl="1"/>
            <a:endParaRPr lang="en-US" b="0" dirty="0" smtClean="0">
              <a:sym typeface="Symbol" panose="05050102010706020507" pitchFamily="18" charset="2"/>
            </a:endParaRPr>
          </a:p>
        </p:txBody>
      </p:sp>
    </p:spTree>
    <p:extLst>
      <p:ext uri="{BB962C8B-B14F-4D97-AF65-F5344CB8AC3E}">
        <p14:creationId xmlns:p14="http://schemas.microsoft.com/office/powerpoint/2010/main" val="71078325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Event</a:t>
            </a:r>
            <a:endParaRPr lang="fr-FR" dirty="0"/>
          </a:p>
        </p:txBody>
      </p:sp>
      <p:sp>
        <p:nvSpPr>
          <p:cNvPr id="3" name="Espace réservé du contenu 2"/>
          <p:cNvSpPr>
            <a:spLocks noGrp="1"/>
          </p:cNvSpPr>
          <p:nvPr>
            <p:ph idx="1"/>
          </p:nvPr>
        </p:nvSpPr>
        <p:spPr>
          <a:xfrm>
            <a:off x="395288" y="1268412"/>
            <a:ext cx="8353425" cy="5256931"/>
          </a:xfrm>
        </p:spPr>
        <p:txBody>
          <a:bodyPr/>
          <a:lstStyle/>
          <a:p>
            <a:r>
              <a:rPr lang="en-US" b="0" dirty="0" smtClean="0"/>
              <a:t>Types</a:t>
            </a:r>
          </a:p>
          <a:p>
            <a:pPr lvl="1"/>
            <a:r>
              <a:rPr lang="en-US" dirty="0" smtClean="0">
                <a:solidFill>
                  <a:schemeClr val="accent6">
                    <a:lumMod val="40000"/>
                    <a:lumOff val="60000"/>
                  </a:schemeClr>
                </a:solidFill>
              </a:rPr>
              <a:t>Boolean </a:t>
            </a:r>
            <a:r>
              <a:rPr lang="en-US" dirty="0"/>
              <a:t>b</a:t>
            </a:r>
          </a:p>
          <a:p>
            <a:pPr lvl="1"/>
            <a:r>
              <a:rPr lang="en-US" dirty="0">
                <a:solidFill>
                  <a:schemeClr val="accent6">
                    <a:lumMod val="40000"/>
                    <a:lumOff val="60000"/>
                  </a:schemeClr>
                </a:solidFill>
              </a:rPr>
              <a:t>Event</a:t>
            </a:r>
            <a:r>
              <a:rPr lang="en-US" b="0" dirty="0" smtClean="0"/>
              <a:t> E</a:t>
            </a:r>
          </a:p>
          <a:p>
            <a:pPr lvl="1"/>
            <a:r>
              <a:rPr lang="en-US" dirty="0">
                <a:solidFill>
                  <a:schemeClr val="accent6">
                    <a:lumMod val="40000"/>
                    <a:lumOff val="60000"/>
                  </a:schemeClr>
                </a:solidFill>
              </a:rPr>
              <a:t>Clock</a:t>
            </a:r>
            <a:r>
              <a:rPr lang="en-US" dirty="0" smtClean="0"/>
              <a:t> C</a:t>
            </a:r>
            <a:endParaRPr lang="en-US" b="0" dirty="0" smtClean="0"/>
          </a:p>
          <a:p>
            <a:pPr lvl="1"/>
            <a:r>
              <a:rPr lang="en-US" dirty="0">
                <a:solidFill>
                  <a:schemeClr val="accent6">
                    <a:lumMod val="40000"/>
                    <a:lumOff val="60000"/>
                  </a:schemeClr>
                </a:solidFill>
              </a:rPr>
              <a:t>Real</a:t>
            </a:r>
            <a:r>
              <a:rPr lang="en-US" b="0" dirty="0" smtClean="0"/>
              <a:t> d</a:t>
            </a:r>
          </a:p>
          <a:p>
            <a:pPr lvl="1"/>
            <a:r>
              <a:rPr lang="en-US" dirty="0">
                <a:solidFill>
                  <a:schemeClr val="accent6">
                    <a:lumMod val="40000"/>
                    <a:lumOff val="60000"/>
                  </a:schemeClr>
                </a:solidFill>
              </a:rPr>
              <a:t>Integer</a:t>
            </a:r>
            <a:r>
              <a:rPr lang="en-US" b="0" dirty="0" smtClean="0"/>
              <a:t> n</a:t>
            </a:r>
          </a:p>
          <a:p>
            <a:r>
              <a:rPr lang="en-US" b="0" dirty="0" smtClean="0"/>
              <a:t>Constructor</a:t>
            </a:r>
          </a:p>
          <a:p>
            <a:pPr lvl="1"/>
            <a:r>
              <a:rPr lang="en-US" b="0" dirty="0" smtClean="0"/>
              <a:t>Event:	</a:t>
            </a:r>
            <a:r>
              <a:rPr lang="en-US" dirty="0" smtClean="0">
                <a:solidFill>
                  <a:schemeClr val="accent6">
                    <a:lumMod val="40000"/>
                    <a:lumOff val="60000"/>
                  </a:schemeClr>
                </a:solidFill>
              </a:rPr>
              <a:t>Event </a:t>
            </a:r>
            <a:r>
              <a:rPr lang="en-US" dirty="0"/>
              <a:t>E</a:t>
            </a:r>
            <a:r>
              <a:rPr lang="en-US" dirty="0" smtClean="0">
                <a:solidFill>
                  <a:schemeClr val="accent6">
                    <a:lumMod val="40000"/>
                    <a:lumOff val="60000"/>
                  </a:schemeClr>
                </a:solidFill>
              </a:rPr>
              <a:t> is</a:t>
            </a:r>
            <a:r>
              <a:rPr lang="en-US" b="0" dirty="0" smtClean="0"/>
              <a:t> b := b</a:t>
            </a:r>
            <a:r>
              <a:rPr lang="en-US" b="0" dirty="0" smtClean="0">
                <a:sym typeface="Symbol" panose="05050102010706020507" pitchFamily="18" charset="2"/>
              </a:rPr>
              <a:t> (first occurrence of b becoming true)</a:t>
            </a:r>
            <a:endParaRPr lang="en-US" b="0" dirty="0" smtClean="0"/>
          </a:p>
          <a:p>
            <a:r>
              <a:rPr lang="en-US" b="0" dirty="0" smtClean="0"/>
              <a:t>Temporal operators</a:t>
            </a:r>
          </a:p>
          <a:p>
            <a:pPr lvl="1"/>
            <a:r>
              <a:rPr lang="en-US" dirty="0" smtClean="0">
                <a:sym typeface="Symbol" panose="05050102010706020507" pitchFamily="18" charset="2"/>
              </a:rPr>
              <a:t>Projection: 	E </a:t>
            </a:r>
            <a:r>
              <a:rPr lang="en-US" dirty="0" err="1">
                <a:solidFill>
                  <a:schemeClr val="accent6">
                    <a:lumMod val="40000"/>
                    <a:lumOff val="60000"/>
                  </a:schemeClr>
                </a:solidFill>
                <a:sym typeface="Symbol" panose="05050102010706020507" pitchFamily="18" charset="2"/>
              </a:rPr>
              <a:t>proj</a:t>
            </a:r>
            <a:r>
              <a:rPr lang="en-US" dirty="0">
                <a:sym typeface="Symbol" panose="05050102010706020507" pitchFamily="18" charset="2"/>
              </a:rPr>
              <a:t> C  :=  E/C </a:t>
            </a:r>
            <a:r>
              <a:rPr lang="en-US" dirty="0" smtClean="0">
                <a:sym typeface="Symbol" panose="05050102010706020507" pitchFamily="18" charset="2"/>
              </a:rPr>
              <a:t>  				</a:t>
            </a:r>
            <a:r>
              <a:rPr lang="en-US" dirty="0" smtClean="0">
                <a:sym typeface="Wingdings" panose="05000000000000000000" pitchFamily="2" charset="2"/>
              </a:rPr>
              <a:t>  Event</a:t>
            </a:r>
            <a:endParaRPr lang="en-US" dirty="0">
              <a:sym typeface="Symbol" panose="05050102010706020507" pitchFamily="18" charset="2"/>
            </a:endParaRPr>
          </a:p>
          <a:p>
            <a:pPr lvl="1"/>
            <a:r>
              <a:rPr lang="en-US" dirty="0" smtClean="0">
                <a:sym typeface="Symbol" panose="05050102010706020507" pitchFamily="18" charset="2"/>
              </a:rPr>
              <a:t>Projection:	E </a:t>
            </a:r>
            <a:r>
              <a:rPr lang="en-US" dirty="0" err="1">
                <a:solidFill>
                  <a:schemeClr val="accent6">
                    <a:lumMod val="40000"/>
                    <a:lumOff val="60000"/>
                  </a:schemeClr>
                </a:solidFill>
                <a:sym typeface="Symbol" panose="05050102010706020507" pitchFamily="18" charset="2"/>
              </a:rPr>
              <a:t>proj</a:t>
            </a:r>
            <a:r>
              <a:rPr lang="en-US" dirty="0">
                <a:solidFill>
                  <a:schemeClr val="accent6">
                    <a:lumMod val="40000"/>
                    <a:lumOff val="60000"/>
                  </a:schemeClr>
                </a:solidFill>
                <a:sym typeface="Symbol" panose="05050102010706020507" pitchFamily="18" charset="2"/>
              </a:rPr>
              <a:t>(</a:t>
            </a:r>
            <a:r>
              <a:rPr lang="en-US" dirty="0">
                <a:sym typeface="Symbol" panose="05050102010706020507" pitchFamily="18" charset="2"/>
              </a:rPr>
              <a:t>d</a:t>
            </a:r>
            <a:r>
              <a:rPr lang="en-US" dirty="0">
                <a:solidFill>
                  <a:schemeClr val="accent6">
                    <a:lumMod val="40000"/>
                    <a:lumOff val="60000"/>
                  </a:schemeClr>
                </a:solidFill>
                <a:sym typeface="Symbol" panose="05050102010706020507" pitchFamily="18" charset="2"/>
              </a:rPr>
              <a:t>)</a:t>
            </a:r>
            <a:r>
              <a:rPr lang="en-US" dirty="0">
                <a:sym typeface="Symbol" panose="05050102010706020507" pitchFamily="18" charset="2"/>
              </a:rPr>
              <a:t> C  :=  </a:t>
            </a:r>
            <a:r>
              <a:rPr lang="en-US" dirty="0" smtClean="0">
                <a:sym typeface="Symbol" panose="05050102010706020507" pitchFamily="18" charset="2"/>
              </a:rPr>
              <a:t>E/</a:t>
            </a:r>
            <a:r>
              <a:rPr lang="en-US" baseline="30000" dirty="0" err="1" smtClean="0">
                <a:sym typeface="Symbol" panose="05050102010706020507" pitchFamily="18" charset="2"/>
              </a:rPr>
              <a:t>d</a:t>
            </a:r>
            <a:r>
              <a:rPr lang="en-US" dirty="0" err="1" smtClean="0">
                <a:sym typeface="Symbol" panose="05050102010706020507" pitchFamily="18" charset="2"/>
              </a:rPr>
              <a:t>C</a:t>
            </a:r>
            <a:r>
              <a:rPr lang="en-US" dirty="0" smtClean="0">
                <a:sym typeface="Symbol" panose="05050102010706020507" pitchFamily="18" charset="2"/>
              </a:rPr>
              <a:t>  			</a:t>
            </a:r>
            <a:r>
              <a:rPr lang="en-US" dirty="0" smtClean="0">
                <a:sym typeface="Wingdings" panose="05000000000000000000" pitchFamily="2" charset="2"/>
              </a:rPr>
              <a:t>  Event</a:t>
            </a:r>
            <a:endParaRPr lang="en-US" dirty="0"/>
          </a:p>
          <a:p>
            <a:pPr lvl="1"/>
            <a:r>
              <a:rPr lang="en-US" dirty="0" smtClean="0"/>
              <a:t>Delay:	E </a:t>
            </a:r>
            <a:r>
              <a:rPr lang="en-US" dirty="0">
                <a:solidFill>
                  <a:schemeClr val="accent6">
                    <a:lumMod val="40000"/>
                    <a:lumOff val="60000"/>
                  </a:schemeClr>
                </a:solidFill>
              </a:rPr>
              <a:t>+</a:t>
            </a:r>
            <a:r>
              <a:rPr lang="en-US" dirty="0" smtClean="0"/>
              <a:t> d  :=  E + d  				</a:t>
            </a:r>
            <a:r>
              <a:rPr lang="en-US" dirty="0" smtClean="0">
                <a:sym typeface="Wingdings" panose="05000000000000000000" pitchFamily="2" charset="2"/>
              </a:rPr>
              <a:t>  Event</a:t>
            </a:r>
            <a:endParaRPr lang="en-US" dirty="0" smtClean="0"/>
          </a:p>
          <a:p>
            <a:pPr lvl="1"/>
            <a:r>
              <a:rPr lang="en-US" dirty="0" smtClean="0">
                <a:sym typeface="Symbol" panose="05050102010706020507" pitchFamily="18" charset="2"/>
              </a:rPr>
              <a:t>Delay:	E </a:t>
            </a:r>
            <a:r>
              <a:rPr lang="en-US" dirty="0" err="1">
                <a:solidFill>
                  <a:schemeClr val="accent6">
                    <a:lumMod val="40000"/>
                    <a:lumOff val="60000"/>
                  </a:schemeClr>
                </a:solidFill>
                <a:sym typeface="Symbol" panose="05050102010706020507" pitchFamily="18" charset="2"/>
              </a:rPr>
              <a:t>proj</a:t>
            </a:r>
            <a:r>
              <a:rPr lang="en-US" dirty="0">
                <a:sym typeface="Symbol" panose="05050102010706020507" pitchFamily="18" charset="2"/>
              </a:rPr>
              <a:t> C</a:t>
            </a:r>
            <a:r>
              <a:rPr lang="en-US" b="0" dirty="0" smtClean="0"/>
              <a:t> </a:t>
            </a:r>
            <a:r>
              <a:rPr lang="en-US" dirty="0">
                <a:solidFill>
                  <a:schemeClr val="accent6">
                    <a:lumMod val="40000"/>
                    <a:lumOff val="60000"/>
                  </a:schemeClr>
                </a:solidFill>
              </a:rPr>
              <a:t>+</a:t>
            </a:r>
            <a:r>
              <a:rPr lang="en-US" b="0" dirty="0" smtClean="0"/>
              <a:t> n  :=  </a:t>
            </a:r>
            <a:r>
              <a:rPr lang="en-US" dirty="0" smtClean="0">
                <a:sym typeface="Symbol" panose="05050102010706020507" pitchFamily="18" charset="2"/>
              </a:rPr>
              <a:t>E/C</a:t>
            </a:r>
            <a:r>
              <a:rPr lang="en-US" b="0" dirty="0" smtClean="0"/>
              <a:t> + n  			</a:t>
            </a:r>
            <a:r>
              <a:rPr lang="en-US" b="0" dirty="0" smtClean="0">
                <a:sym typeface="Wingdings" panose="05000000000000000000" pitchFamily="2" charset="2"/>
              </a:rPr>
              <a:t>  Event</a:t>
            </a:r>
            <a:endParaRPr lang="en-US" b="0" dirty="0" smtClean="0"/>
          </a:p>
          <a:p>
            <a:pPr lvl="1"/>
            <a:r>
              <a:rPr lang="en-US" dirty="0" smtClean="0"/>
              <a:t>Elapsed time:	E1 </a:t>
            </a:r>
            <a:r>
              <a:rPr lang="en-US" dirty="0">
                <a:solidFill>
                  <a:schemeClr val="accent6">
                    <a:lumMod val="40000"/>
                    <a:lumOff val="60000"/>
                  </a:schemeClr>
                </a:solidFill>
                <a:sym typeface="Symbol" panose="05050102010706020507" pitchFamily="18" charset="2"/>
              </a:rPr>
              <a:t></a:t>
            </a:r>
            <a:r>
              <a:rPr lang="en-US" dirty="0" smtClean="0">
                <a:sym typeface="Symbol" panose="05050102010706020507" pitchFamily="18" charset="2"/>
              </a:rPr>
              <a:t> E2  :=  </a:t>
            </a:r>
            <a:r>
              <a:rPr lang="en-US" dirty="0" smtClean="0"/>
              <a:t>E1 </a:t>
            </a:r>
            <a:r>
              <a:rPr lang="en-US" dirty="0">
                <a:sym typeface="Symbol" panose="05050102010706020507" pitchFamily="18" charset="2"/>
              </a:rPr>
              <a:t> </a:t>
            </a:r>
            <a:r>
              <a:rPr lang="en-US" dirty="0" smtClean="0">
                <a:sym typeface="Symbol" panose="05050102010706020507" pitchFamily="18" charset="2"/>
              </a:rPr>
              <a:t>E2  			</a:t>
            </a:r>
            <a:r>
              <a:rPr lang="en-US" dirty="0" smtClean="0">
                <a:sym typeface="Wingdings" panose="05000000000000000000" pitchFamily="2" charset="2"/>
              </a:rPr>
              <a:t>  Real</a:t>
            </a:r>
            <a:endParaRPr lang="en-US" dirty="0" smtClean="0">
              <a:sym typeface="Symbol" panose="05050102010706020507" pitchFamily="18" charset="2"/>
            </a:endParaRPr>
          </a:p>
          <a:p>
            <a:pPr lvl="1"/>
            <a:r>
              <a:rPr lang="en-US" dirty="0" smtClean="0"/>
              <a:t>Elapsed time:	E1 </a:t>
            </a:r>
            <a:r>
              <a:rPr lang="en-US" dirty="0" err="1">
                <a:solidFill>
                  <a:schemeClr val="accent6">
                    <a:lumMod val="40000"/>
                    <a:lumOff val="60000"/>
                  </a:schemeClr>
                </a:solidFill>
              </a:rPr>
              <a:t>proj</a:t>
            </a:r>
            <a:r>
              <a:rPr lang="en-US" dirty="0" smtClean="0"/>
              <a:t> C </a:t>
            </a:r>
            <a:r>
              <a:rPr lang="en-US" dirty="0">
                <a:solidFill>
                  <a:schemeClr val="accent6">
                    <a:lumMod val="40000"/>
                    <a:lumOff val="60000"/>
                  </a:schemeClr>
                </a:solidFill>
                <a:sym typeface="Symbol" panose="05050102010706020507" pitchFamily="18" charset="2"/>
              </a:rPr>
              <a:t></a:t>
            </a:r>
            <a:r>
              <a:rPr lang="en-US" dirty="0">
                <a:sym typeface="Symbol" panose="05050102010706020507" pitchFamily="18" charset="2"/>
              </a:rPr>
              <a:t> E2 </a:t>
            </a:r>
            <a:r>
              <a:rPr lang="en-US" dirty="0" err="1">
                <a:solidFill>
                  <a:schemeClr val="accent6">
                    <a:lumMod val="40000"/>
                    <a:lumOff val="60000"/>
                  </a:schemeClr>
                </a:solidFill>
                <a:sym typeface="Symbol" panose="05050102010706020507" pitchFamily="18" charset="2"/>
              </a:rPr>
              <a:t>proj</a:t>
            </a:r>
            <a:r>
              <a:rPr lang="en-US" dirty="0" smtClean="0">
                <a:sym typeface="Symbol" panose="05050102010706020507" pitchFamily="18" charset="2"/>
              </a:rPr>
              <a:t> C </a:t>
            </a:r>
            <a:r>
              <a:rPr lang="en-US" dirty="0">
                <a:sym typeface="Symbol" panose="05050102010706020507" pitchFamily="18" charset="2"/>
              </a:rPr>
              <a:t>:=  </a:t>
            </a:r>
            <a:r>
              <a:rPr lang="en-US" dirty="0" smtClean="0"/>
              <a:t>E1/C </a:t>
            </a:r>
            <a:r>
              <a:rPr lang="en-US" dirty="0">
                <a:sym typeface="Symbol" panose="05050102010706020507" pitchFamily="18" charset="2"/>
              </a:rPr>
              <a:t> </a:t>
            </a:r>
            <a:r>
              <a:rPr lang="en-US" dirty="0" smtClean="0">
                <a:sym typeface="Symbol" panose="05050102010706020507" pitchFamily="18" charset="2"/>
              </a:rPr>
              <a:t>E2/C  		</a:t>
            </a:r>
            <a:r>
              <a:rPr lang="en-US" dirty="0" smtClean="0">
                <a:sym typeface="Wingdings" panose="05000000000000000000" pitchFamily="2" charset="2"/>
              </a:rPr>
              <a:t>  Integer</a:t>
            </a:r>
            <a:endParaRPr lang="en-US" dirty="0">
              <a:sym typeface="Symbol" panose="05050102010706020507" pitchFamily="18" charset="2"/>
            </a:endParaRPr>
          </a:p>
          <a:p>
            <a:pPr lvl="1"/>
            <a:endParaRPr lang="en-US" b="0" dirty="0" smtClean="0"/>
          </a:p>
          <a:p>
            <a:endParaRPr lang="en-US" b="0" dirty="0" smtClean="0"/>
          </a:p>
        </p:txBody>
      </p:sp>
    </p:spTree>
    <p:extLst>
      <p:ext uri="{BB962C8B-B14F-4D97-AF65-F5344CB8AC3E}">
        <p14:creationId xmlns:p14="http://schemas.microsoft.com/office/powerpoint/2010/main" val="91482518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Event</a:t>
            </a:r>
            <a:endParaRPr lang="fr-FR" dirty="0"/>
          </a:p>
        </p:txBody>
      </p:sp>
      <p:sp>
        <p:nvSpPr>
          <p:cNvPr id="3" name="Espace réservé du contenu 2"/>
          <p:cNvSpPr>
            <a:spLocks noGrp="1"/>
          </p:cNvSpPr>
          <p:nvPr>
            <p:ph idx="1"/>
          </p:nvPr>
        </p:nvSpPr>
        <p:spPr>
          <a:xfrm>
            <a:off x="395288" y="1268412"/>
            <a:ext cx="8353425" cy="5256931"/>
          </a:xfrm>
        </p:spPr>
        <p:txBody>
          <a:bodyPr/>
          <a:lstStyle/>
          <a:p>
            <a:r>
              <a:rPr lang="en-US" b="0" dirty="0" smtClean="0"/>
              <a:t>Temporal operators</a:t>
            </a:r>
          </a:p>
          <a:p>
            <a:pPr lvl="1"/>
            <a:r>
              <a:rPr lang="en-US" dirty="0" smtClean="0">
                <a:sym typeface="Wingdings" panose="05000000000000000000" pitchFamily="2" charset="2"/>
              </a:rPr>
              <a:t>Before</a:t>
            </a:r>
            <a:r>
              <a:rPr lang="en-US" dirty="0">
                <a:sym typeface="Wingdings" panose="05000000000000000000" pitchFamily="2" charset="2"/>
              </a:rPr>
              <a:t>:	</a:t>
            </a:r>
            <a:r>
              <a:rPr lang="en-US" dirty="0" smtClean="0">
                <a:sym typeface="Wingdings" panose="05000000000000000000" pitchFamily="2" charset="2"/>
              </a:rPr>
              <a:t>	E1 </a:t>
            </a:r>
            <a:r>
              <a:rPr lang="en-US" dirty="0">
                <a:solidFill>
                  <a:schemeClr val="accent6">
                    <a:lumMod val="40000"/>
                    <a:lumOff val="60000"/>
                  </a:schemeClr>
                </a:solidFill>
                <a:sym typeface="Wingdings" panose="05000000000000000000" pitchFamily="2" charset="2"/>
              </a:rPr>
              <a:t>&lt;=</a:t>
            </a:r>
            <a:r>
              <a:rPr lang="en-US" dirty="0">
                <a:sym typeface="Wingdings" panose="05000000000000000000" pitchFamily="2" charset="2"/>
              </a:rPr>
              <a:t> </a:t>
            </a:r>
            <a:r>
              <a:rPr lang="en-US" dirty="0" smtClean="0">
                <a:sym typeface="Wingdings" panose="05000000000000000000" pitchFamily="2" charset="2"/>
              </a:rPr>
              <a:t>E2  :=  E1 </a:t>
            </a:r>
            <a:r>
              <a:rPr lang="en-US" dirty="0">
                <a:sym typeface="Symbol" panose="05050102010706020507" pitchFamily="18" charset="2"/>
              </a:rPr>
              <a:t> </a:t>
            </a:r>
            <a:r>
              <a:rPr lang="en-US" dirty="0" smtClean="0">
                <a:sym typeface="Symbol" panose="05050102010706020507" pitchFamily="18" charset="2"/>
              </a:rPr>
              <a:t>E2 </a:t>
            </a:r>
            <a:r>
              <a:rPr lang="en-US" dirty="0">
                <a:sym typeface="Symbol" panose="05050102010706020507" pitchFamily="18" charset="2"/>
              </a:rPr>
              <a:t>	</a:t>
            </a:r>
            <a:r>
              <a:rPr lang="en-US" dirty="0" smtClean="0">
                <a:sym typeface="Symbol" panose="05050102010706020507" pitchFamily="18" charset="2"/>
              </a:rPr>
              <a:t>	</a:t>
            </a:r>
            <a:r>
              <a:rPr lang="en-US" dirty="0" smtClean="0">
                <a:sym typeface="Wingdings" panose="05000000000000000000" pitchFamily="2" charset="2"/>
              </a:rPr>
              <a:t> Boolean</a:t>
            </a:r>
            <a:endParaRPr lang="en-US" dirty="0">
              <a:sym typeface="Wingdings" panose="05000000000000000000" pitchFamily="2" charset="2"/>
            </a:endParaRPr>
          </a:p>
          <a:p>
            <a:pPr lvl="1"/>
            <a:r>
              <a:rPr lang="en-US" dirty="0" smtClean="0">
                <a:sym typeface="Wingdings" panose="05000000000000000000" pitchFamily="2" charset="2"/>
              </a:rPr>
              <a:t>After</a:t>
            </a:r>
            <a:r>
              <a:rPr lang="en-US" dirty="0">
                <a:sym typeface="Wingdings" panose="05000000000000000000" pitchFamily="2" charset="2"/>
              </a:rPr>
              <a:t>:		</a:t>
            </a:r>
            <a:r>
              <a:rPr lang="en-US" dirty="0" smtClean="0">
                <a:sym typeface="Wingdings" panose="05000000000000000000" pitchFamily="2" charset="2"/>
              </a:rPr>
              <a:t>	E1 </a:t>
            </a:r>
            <a:r>
              <a:rPr lang="en-US" dirty="0">
                <a:solidFill>
                  <a:schemeClr val="accent6">
                    <a:lumMod val="40000"/>
                    <a:lumOff val="60000"/>
                  </a:schemeClr>
                </a:solidFill>
                <a:sym typeface="Wingdings" panose="05000000000000000000" pitchFamily="2" charset="2"/>
              </a:rPr>
              <a:t>&gt;=</a:t>
            </a:r>
            <a:r>
              <a:rPr lang="en-US" dirty="0">
                <a:sym typeface="Wingdings" panose="05000000000000000000" pitchFamily="2" charset="2"/>
              </a:rPr>
              <a:t> </a:t>
            </a:r>
            <a:r>
              <a:rPr lang="en-US" dirty="0" smtClean="0">
                <a:sym typeface="Wingdings" panose="05000000000000000000" pitchFamily="2" charset="2"/>
              </a:rPr>
              <a:t>E2  </a:t>
            </a:r>
            <a:r>
              <a:rPr lang="en-US" dirty="0">
                <a:sym typeface="Wingdings" panose="05000000000000000000" pitchFamily="2" charset="2"/>
              </a:rPr>
              <a:t>:= </a:t>
            </a:r>
            <a:r>
              <a:rPr lang="en-US" dirty="0" smtClean="0">
                <a:sym typeface="Wingdings" panose="05000000000000000000" pitchFamily="2" charset="2"/>
              </a:rPr>
              <a:t> E1 </a:t>
            </a:r>
            <a:r>
              <a:rPr lang="en-US" dirty="0">
                <a:sym typeface="Symbol" panose="05050102010706020507" pitchFamily="18" charset="2"/>
              </a:rPr>
              <a:t> </a:t>
            </a:r>
            <a:r>
              <a:rPr lang="en-US" dirty="0" smtClean="0">
                <a:sym typeface="Symbol" panose="05050102010706020507" pitchFamily="18" charset="2"/>
              </a:rPr>
              <a:t>E2 </a:t>
            </a:r>
            <a:r>
              <a:rPr lang="en-US" dirty="0">
                <a:sym typeface="Symbol" panose="05050102010706020507" pitchFamily="18" charset="2"/>
              </a:rPr>
              <a:t>	</a:t>
            </a:r>
            <a:r>
              <a:rPr lang="en-US" dirty="0" smtClean="0">
                <a:sym typeface="Symbol" panose="05050102010706020507" pitchFamily="18" charset="2"/>
              </a:rPr>
              <a:t>	</a:t>
            </a:r>
            <a:r>
              <a:rPr lang="en-US" dirty="0" smtClean="0">
                <a:sym typeface="Wingdings" panose="05000000000000000000" pitchFamily="2" charset="2"/>
              </a:rPr>
              <a:t> </a:t>
            </a:r>
            <a:r>
              <a:rPr lang="en-US" dirty="0">
                <a:sym typeface="Wingdings" panose="05000000000000000000" pitchFamily="2" charset="2"/>
              </a:rPr>
              <a:t>Boolean</a:t>
            </a:r>
            <a:endParaRPr lang="en-US" dirty="0">
              <a:sym typeface="Symbol" panose="05050102010706020507" pitchFamily="18" charset="2"/>
            </a:endParaRPr>
          </a:p>
          <a:p>
            <a:pPr lvl="1"/>
            <a:r>
              <a:rPr lang="en-US" dirty="0">
                <a:sym typeface="Wingdings" panose="05000000000000000000" pitchFamily="2" charset="2"/>
              </a:rPr>
              <a:t>S</a:t>
            </a:r>
            <a:r>
              <a:rPr lang="en-US" dirty="0" smtClean="0">
                <a:sym typeface="Wingdings" panose="05000000000000000000" pitchFamily="2" charset="2"/>
              </a:rPr>
              <a:t>trictly </a:t>
            </a:r>
            <a:r>
              <a:rPr lang="en-US" dirty="0" smtClean="0">
                <a:sym typeface="Symbol" panose="05050102010706020507" pitchFamily="18" charset="2"/>
              </a:rPr>
              <a:t>before: 		E1 </a:t>
            </a:r>
            <a:r>
              <a:rPr lang="en-US" dirty="0">
                <a:solidFill>
                  <a:schemeClr val="accent6">
                    <a:lumMod val="40000"/>
                    <a:lumOff val="60000"/>
                  </a:schemeClr>
                </a:solidFill>
                <a:sym typeface="Symbol" panose="05050102010706020507" pitchFamily="18" charset="2"/>
              </a:rPr>
              <a:t>&lt;</a:t>
            </a:r>
            <a:r>
              <a:rPr lang="en-US" dirty="0" smtClean="0">
                <a:sym typeface="Symbol" panose="05050102010706020507" pitchFamily="18" charset="2"/>
              </a:rPr>
              <a:t> E2  :=  E1  E2   		</a:t>
            </a:r>
            <a:r>
              <a:rPr lang="en-US" dirty="0" smtClean="0">
                <a:sym typeface="Wingdings" panose="05000000000000000000" pitchFamily="2" charset="2"/>
              </a:rPr>
              <a:t> </a:t>
            </a:r>
            <a:r>
              <a:rPr lang="en-US" dirty="0">
                <a:sym typeface="Wingdings" panose="05000000000000000000" pitchFamily="2" charset="2"/>
              </a:rPr>
              <a:t>Boolean</a:t>
            </a:r>
            <a:endParaRPr lang="en-US" dirty="0" smtClean="0">
              <a:sym typeface="Wingdings" panose="05000000000000000000" pitchFamily="2" charset="2"/>
            </a:endParaRPr>
          </a:p>
          <a:p>
            <a:pPr lvl="1"/>
            <a:r>
              <a:rPr lang="en-US" dirty="0" smtClean="0">
                <a:sym typeface="Wingdings" panose="05000000000000000000" pitchFamily="2" charset="2"/>
              </a:rPr>
              <a:t>Strictly after:		E1 </a:t>
            </a:r>
            <a:r>
              <a:rPr lang="en-US" dirty="0">
                <a:solidFill>
                  <a:schemeClr val="accent6">
                    <a:lumMod val="40000"/>
                    <a:lumOff val="60000"/>
                  </a:schemeClr>
                </a:solidFill>
                <a:sym typeface="Wingdings" panose="05000000000000000000" pitchFamily="2" charset="2"/>
              </a:rPr>
              <a:t>&gt;</a:t>
            </a:r>
            <a:r>
              <a:rPr lang="en-US" dirty="0" smtClean="0">
                <a:sym typeface="Wingdings" panose="05000000000000000000" pitchFamily="2" charset="2"/>
              </a:rPr>
              <a:t> E2  :=  E1 </a:t>
            </a:r>
            <a:r>
              <a:rPr lang="en-US" dirty="0" smtClean="0">
                <a:sym typeface="Symbol" panose="05050102010706020507" pitchFamily="18" charset="2"/>
              </a:rPr>
              <a:t> E2 		</a:t>
            </a:r>
            <a:r>
              <a:rPr lang="en-US" dirty="0" smtClean="0">
                <a:sym typeface="Wingdings" panose="05000000000000000000" pitchFamily="2" charset="2"/>
              </a:rPr>
              <a:t> Boolean</a:t>
            </a:r>
          </a:p>
          <a:p>
            <a:pPr lvl="1"/>
            <a:r>
              <a:rPr lang="en-US" dirty="0">
                <a:sym typeface="Wingdings" panose="05000000000000000000" pitchFamily="2" charset="2"/>
              </a:rPr>
              <a:t>Equality:		</a:t>
            </a:r>
            <a:r>
              <a:rPr lang="en-US" dirty="0" smtClean="0">
                <a:sym typeface="Wingdings" panose="05000000000000000000" pitchFamily="2" charset="2"/>
              </a:rPr>
              <a:t>(b1 </a:t>
            </a:r>
            <a:r>
              <a:rPr lang="en-US" dirty="0">
                <a:solidFill>
                  <a:schemeClr val="accent6">
                    <a:lumMod val="40000"/>
                    <a:lumOff val="60000"/>
                  </a:schemeClr>
                </a:solidFill>
                <a:sym typeface="Wingdings" panose="05000000000000000000" pitchFamily="2" charset="2"/>
              </a:rPr>
              <a:t>==</a:t>
            </a:r>
            <a:r>
              <a:rPr lang="en-US" dirty="0">
                <a:sym typeface="Wingdings" panose="05000000000000000000" pitchFamily="2" charset="2"/>
              </a:rPr>
              <a:t> </a:t>
            </a:r>
            <a:r>
              <a:rPr lang="en-US" dirty="0" smtClean="0">
                <a:sym typeface="Wingdings" panose="05000000000000000000" pitchFamily="2" charset="2"/>
              </a:rPr>
              <a:t>b2</a:t>
            </a:r>
            <a:r>
              <a:rPr lang="en-US" dirty="0">
                <a:sym typeface="Wingdings" panose="05000000000000000000" pitchFamily="2" charset="2"/>
              </a:rPr>
              <a:t>) </a:t>
            </a:r>
            <a:r>
              <a:rPr lang="en-US" dirty="0">
                <a:solidFill>
                  <a:schemeClr val="accent6">
                    <a:lumMod val="40000"/>
                    <a:lumOff val="60000"/>
                  </a:schemeClr>
                </a:solidFill>
                <a:sym typeface="Wingdings" panose="05000000000000000000" pitchFamily="2" charset="2"/>
              </a:rPr>
              <a:t>at</a:t>
            </a:r>
            <a:r>
              <a:rPr lang="en-US" dirty="0">
                <a:sym typeface="Wingdings" panose="05000000000000000000" pitchFamily="2" charset="2"/>
              </a:rPr>
              <a:t> E  :=  </a:t>
            </a:r>
            <a:r>
              <a:rPr lang="en-US" dirty="0" smtClean="0">
                <a:sym typeface="Wingdings" panose="05000000000000000000" pitchFamily="2" charset="2"/>
              </a:rPr>
              <a:t>(b1 </a:t>
            </a:r>
            <a:r>
              <a:rPr lang="en-US" dirty="0">
                <a:sym typeface="Wingdings" panose="05000000000000000000" pitchFamily="2" charset="2"/>
              </a:rPr>
              <a:t>= </a:t>
            </a:r>
            <a:r>
              <a:rPr lang="en-US" dirty="0" smtClean="0">
                <a:sym typeface="Wingdings" panose="05000000000000000000" pitchFamily="2" charset="2"/>
              </a:rPr>
              <a:t>b2</a:t>
            </a:r>
            <a:r>
              <a:rPr lang="en-US" dirty="0">
                <a:sym typeface="Wingdings" panose="05000000000000000000" pitchFamily="2" charset="2"/>
              </a:rPr>
              <a:t>)</a:t>
            </a:r>
            <a:r>
              <a:rPr lang="en-US" dirty="0">
                <a:sym typeface="Symbol" panose="05050102010706020507" pitchFamily="18" charset="2"/>
              </a:rPr>
              <a:t>E</a:t>
            </a:r>
            <a:r>
              <a:rPr lang="en-US" dirty="0">
                <a:sym typeface="Wingdings" panose="05000000000000000000" pitchFamily="2" charset="2"/>
              </a:rPr>
              <a:t>	 Boolean</a:t>
            </a:r>
          </a:p>
          <a:p>
            <a:pPr lvl="1"/>
            <a:endParaRPr lang="en-US" dirty="0" smtClean="0">
              <a:sym typeface="Wingdings" panose="05000000000000000000" pitchFamily="2" charset="2"/>
            </a:endParaRPr>
          </a:p>
          <a:p>
            <a:r>
              <a:rPr lang="en-US" b="0" dirty="0" smtClean="0">
                <a:sym typeface="Wingdings" panose="05000000000000000000" pitchFamily="2" charset="2"/>
              </a:rPr>
              <a:t>Logical operators</a:t>
            </a:r>
          </a:p>
          <a:p>
            <a:pPr lvl="1"/>
            <a:r>
              <a:rPr lang="en-US" altLang="fr-FR" dirty="0">
                <a:sym typeface="Wingdings" panose="05000000000000000000" pitchFamily="2" charset="2"/>
              </a:rPr>
              <a:t>Union:	</a:t>
            </a:r>
            <a:r>
              <a:rPr lang="en-US" altLang="fr-FR" dirty="0" smtClean="0">
                <a:sym typeface="Wingdings" panose="05000000000000000000" pitchFamily="2" charset="2"/>
              </a:rPr>
              <a:t>	E1 </a:t>
            </a:r>
            <a:r>
              <a:rPr lang="en-US" altLang="fr-FR" dirty="0">
                <a:solidFill>
                  <a:schemeClr val="accent6">
                    <a:lumMod val="40000"/>
                    <a:lumOff val="60000"/>
                  </a:schemeClr>
                </a:solidFill>
                <a:sym typeface="Wingdings" panose="05000000000000000000" pitchFamily="2" charset="2"/>
              </a:rPr>
              <a:t>or</a:t>
            </a:r>
            <a:r>
              <a:rPr lang="en-US" altLang="fr-FR" dirty="0">
                <a:sym typeface="Wingdings" panose="05000000000000000000" pitchFamily="2" charset="2"/>
              </a:rPr>
              <a:t> E2  :=  E1 </a:t>
            </a:r>
            <a:r>
              <a:rPr lang="en-US" altLang="fr-FR" dirty="0">
                <a:latin typeface="Calibri" panose="020F0502020204030204" pitchFamily="34" charset="0"/>
              </a:rPr>
              <a:t>ᴠ </a:t>
            </a:r>
            <a:r>
              <a:rPr lang="en-US" altLang="fr-FR" dirty="0"/>
              <a:t>E2		</a:t>
            </a:r>
            <a:r>
              <a:rPr lang="en-US" altLang="fr-FR" dirty="0" smtClean="0">
                <a:sym typeface="Wingdings" panose="05000000000000000000" pitchFamily="2" charset="2"/>
              </a:rPr>
              <a:t> </a:t>
            </a:r>
            <a:r>
              <a:rPr lang="en-US" altLang="fr-FR" dirty="0">
                <a:sym typeface="Wingdings" panose="05000000000000000000" pitchFamily="2" charset="2"/>
              </a:rPr>
              <a:t>Clock</a:t>
            </a:r>
            <a:endParaRPr lang="en-US" dirty="0">
              <a:sym typeface="Wingdings" panose="05000000000000000000" pitchFamily="2" charset="2"/>
            </a:endParaRPr>
          </a:p>
          <a:p>
            <a:pPr lvl="1"/>
            <a:endParaRPr lang="en-US" dirty="0" smtClean="0">
              <a:sym typeface="Wingdings" panose="05000000000000000000" pitchFamily="2" charset="2"/>
            </a:endParaRPr>
          </a:p>
          <a:p>
            <a:endParaRPr lang="en-US" b="0" dirty="0" smtClean="0"/>
          </a:p>
        </p:txBody>
      </p:sp>
    </p:spTree>
    <p:extLst>
      <p:ext uri="{BB962C8B-B14F-4D97-AF65-F5344CB8AC3E}">
        <p14:creationId xmlns:p14="http://schemas.microsoft.com/office/powerpoint/2010/main" val="419796205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Clock or EVENTS (set of events)</a:t>
            </a:r>
            <a:endParaRPr lang="fr-FR" dirty="0"/>
          </a:p>
        </p:txBody>
      </p:sp>
      <p:sp>
        <p:nvSpPr>
          <p:cNvPr id="3" name="Espace réservé du contenu 2"/>
          <p:cNvSpPr>
            <a:spLocks noGrp="1"/>
          </p:cNvSpPr>
          <p:nvPr>
            <p:ph idx="1"/>
          </p:nvPr>
        </p:nvSpPr>
        <p:spPr>
          <a:xfrm>
            <a:off x="395288" y="1268412"/>
            <a:ext cx="8353425" cy="5184923"/>
          </a:xfrm>
        </p:spPr>
        <p:txBody>
          <a:bodyPr/>
          <a:lstStyle/>
          <a:p>
            <a:r>
              <a:rPr lang="en-US" b="0" dirty="0" smtClean="0"/>
              <a:t>Types</a:t>
            </a:r>
          </a:p>
          <a:p>
            <a:pPr lvl="1"/>
            <a:r>
              <a:rPr lang="en-US" dirty="0" smtClean="0">
                <a:solidFill>
                  <a:schemeClr val="accent6">
                    <a:lumMod val="40000"/>
                    <a:lumOff val="60000"/>
                  </a:schemeClr>
                </a:solidFill>
              </a:rPr>
              <a:t>Boolean </a:t>
            </a:r>
            <a:r>
              <a:rPr lang="en-US" dirty="0" smtClean="0"/>
              <a:t>b</a:t>
            </a:r>
          </a:p>
          <a:p>
            <a:pPr lvl="1"/>
            <a:r>
              <a:rPr lang="en-US" dirty="0">
                <a:solidFill>
                  <a:schemeClr val="accent6">
                    <a:lumMod val="40000"/>
                    <a:lumOff val="60000"/>
                  </a:schemeClr>
                </a:solidFill>
              </a:rPr>
              <a:t>Clock</a:t>
            </a:r>
            <a:r>
              <a:rPr lang="en-US" dirty="0" smtClean="0"/>
              <a:t> C</a:t>
            </a:r>
          </a:p>
          <a:p>
            <a:pPr lvl="1"/>
            <a:r>
              <a:rPr lang="en-US" dirty="0">
                <a:solidFill>
                  <a:schemeClr val="accent6">
                    <a:lumMod val="40000"/>
                    <a:lumOff val="60000"/>
                  </a:schemeClr>
                </a:solidFill>
              </a:rPr>
              <a:t>Real</a:t>
            </a:r>
            <a:r>
              <a:rPr lang="en-US" dirty="0" smtClean="0"/>
              <a:t> d</a:t>
            </a:r>
          </a:p>
          <a:p>
            <a:pPr lvl="1"/>
            <a:r>
              <a:rPr lang="en-US" dirty="0">
                <a:solidFill>
                  <a:schemeClr val="accent6">
                    <a:lumMod val="40000"/>
                    <a:lumOff val="60000"/>
                  </a:schemeClr>
                </a:solidFill>
              </a:rPr>
              <a:t>Integer</a:t>
            </a:r>
            <a:r>
              <a:rPr lang="en-US" dirty="0" smtClean="0"/>
              <a:t> n</a:t>
            </a:r>
          </a:p>
          <a:p>
            <a:pPr lvl="1"/>
            <a:r>
              <a:rPr lang="en-US" dirty="0">
                <a:solidFill>
                  <a:schemeClr val="accent6">
                    <a:lumMod val="40000"/>
                    <a:lumOff val="60000"/>
                  </a:schemeClr>
                </a:solidFill>
              </a:rPr>
              <a:t>Event</a:t>
            </a:r>
            <a:r>
              <a:rPr lang="en-US" dirty="0" smtClean="0"/>
              <a:t> E</a:t>
            </a:r>
          </a:p>
          <a:p>
            <a:r>
              <a:rPr lang="en-US" b="0" dirty="0" smtClean="0"/>
              <a:t>Constructor</a:t>
            </a:r>
          </a:p>
          <a:p>
            <a:pPr lvl="1"/>
            <a:r>
              <a:rPr lang="en-US" dirty="0" smtClean="0"/>
              <a:t>Clock: 	</a:t>
            </a:r>
            <a:r>
              <a:rPr lang="en-US" dirty="0" smtClean="0">
                <a:solidFill>
                  <a:schemeClr val="accent6">
                    <a:lumMod val="40000"/>
                    <a:lumOff val="60000"/>
                  </a:schemeClr>
                </a:solidFill>
              </a:rPr>
              <a:t>Clock</a:t>
            </a:r>
            <a:r>
              <a:rPr lang="en-US" dirty="0" smtClean="0"/>
              <a:t> C </a:t>
            </a:r>
            <a:r>
              <a:rPr lang="en-US" dirty="0">
                <a:solidFill>
                  <a:schemeClr val="accent6">
                    <a:lumMod val="40000"/>
                    <a:lumOff val="60000"/>
                  </a:schemeClr>
                </a:solidFill>
              </a:rPr>
              <a:t>is</a:t>
            </a:r>
            <a:r>
              <a:rPr lang="en-US" dirty="0" smtClean="0"/>
              <a:t> b  :=  C(b)</a:t>
            </a:r>
            <a:endParaRPr lang="en-US" b="0" dirty="0" smtClean="0"/>
          </a:p>
          <a:p>
            <a:r>
              <a:rPr lang="en-US" b="0" dirty="0" smtClean="0"/>
              <a:t>Temporal operators</a:t>
            </a:r>
          </a:p>
          <a:p>
            <a:pPr lvl="1"/>
            <a:r>
              <a:rPr lang="en-US" dirty="0" smtClean="0"/>
              <a:t>Delay: 	C </a:t>
            </a:r>
            <a:r>
              <a:rPr lang="en-US" dirty="0">
                <a:solidFill>
                  <a:schemeClr val="accent6">
                    <a:lumMod val="40000"/>
                    <a:lumOff val="60000"/>
                  </a:schemeClr>
                </a:solidFill>
              </a:rPr>
              <a:t>+</a:t>
            </a:r>
            <a:r>
              <a:rPr lang="en-US" dirty="0" smtClean="0"/>
              <a:t> d  :=  C + d				</a:t>
            </a:r>
            <a:r>
              <a:rPr lang="en-US" dirty="0" smtClean="0">
                <a:sym typeface="Wingdings" panose="05000000000000000000" pitchFamily="2" charset="2"/>
              </a:rPr>
              <a:t> Clock</a:t>
            </a:r>
          </a:p>
          <a:p>
            <a:pPr lvl="1"/>
            <a:r>
              <a:rPr lang="en-US" dirty="0" smtClean="0">
                <a:sym typeface="Wingdings" panose="05000000000000000000" pitchFamily="2" charset="2"/>
              </a:rPr>
              <a:t>Projection:	C1 </a:t>
            </a:r>
            <a:r>
              <a:rPr lang="en-US" dirty="0" err="1">
                <a:solidFill>
                  <a:schemeClr val="accent6">
                    <a:lumMod val="40000"/>
                    <a:lumOff val="60000"/>
                  </a:schemeClr>
                </a:solidFill>
                <a:sym typeface="Wingdings" panose="05000000000000000000" pitchFamily="2" charset="2"/>
              </a:rPr>
              <a:t>proj</a:t>
            </a:r>
            <a:r>
              <a:rPr lang="en-US" dirty="0" smtClean="0">
                <a:sym typeface="Wingdings" panose="05000000000000000000" pitchFamily="2" charset="2"/>
              </a:rPr>
              <a:t> C2  :=  C1/C2			 Clock</a:t>
            </a:r>
          </a:p>
          <a:p>
            <a:pPr lvl="1"/>
            <a:r>
              <a:rPr lang="en-US" dirty="0" smtClean="0">
                <a:cs typeface="Calibri" panose="020F0502020204030204" pitchFamily="34" charset="0"/>
                <a:sym typeface="Wingdings" panose="05000000000000000000" pitchFamily="2" charset="2"/>
              </a:rPr>
              <a:t>Tick filter: 	C </a:t>
            </a:r>
            <a:r>
              <a:rPr lang="en-US" dirty="0" smtClean="0">
                <a:solidFill>
                  <a:schemeClr val="accent6">
                    <a:lumMod val="40000"/>
                    <a:lumOff val="60000"/>
                  </a:schemeClr>
                </a:solidFill>
                <a:sym typeface="Wingdings" panose="05000000000000000000" pitchFamily="2" charset="2"/>
              </a:rPr>
              <a:t>filter </a:t>
            </a:r>
            <a:r>
              <a:rPr lang="en-US" dirty="0" err="1" smtClean="0">
                <a:solidFill>
                  <a:schemeClr val="accent2">
                    <a:lumMod val="75000"/>
                  </a:schemeClr>
                </a:solidFill>
                <a:sym typeface="Wingdings" panose="05000000000000000000" pitchFamily="2" charset="2"/>
              </a:rPr>
              <a:t>Boolean_expr</a:t>
            </a:r>
            <a:r>
              <a:rPr lang="en-US" dirty="0" smtClean="0">
                <a:solidFill>
                  <a:schemeClr val="accent2">
                    <a:lumMod val="75000"/>
                  </a:schemeClr>
                </a:solidFill>
                <a:sym typeface="Wingdings" panose="05000000000000000000" pitchFamily="2" charset="2"/>
              </a:rPr>
              <a:t> (</a:t>
            </a:r>
            <a:r>
              <a:rPr lang="en-US" dirty="0" smtClean="0">
                <a:solidFill>
                  <a:schemeClr val="accent6">
                    <a:lumMod val="40000"/>
                    <a:lumOff val="60000"/>
                  </a:schemeClr>
                </a:solidFill>
                <a:sym typeface="Wingdings" panose="05000000000000000000" pitchFamily="2" charset="2"/>
              </a:rPr>
              <a:t>tick</a:t>
            </a:r>
            <a:r>
              <a:rPr lang="en-US" dirty="0" smtClean="0">
                <a:solidFill>
                  <a:schemeClr val="accent2">
                    <a:lumMod val="75000"/>
                  </a:schemeClr>
                </a:solidFill>
                <a:sym typeface="Wingdings" panose="05000000000000000000" pitchFamily="2" charset="2"/>
              </a:rPr>
              <a:t>)</a:t>
            </a:r>
            <a:r>
              <a:rPr lang="en-US" dirty="0" smtClean="0">
                <a:cs typeface="Calibri" panose="020F0502020204030204" pitchFamily="34" charset="0"/>
                <a:sym typeface="Wingdings" panose="05000000000000000000" pitchFamily="2" charset="2"/>
              </a:rPr>
              <a:t> :=  </a:t>
            </a:r>
            <a:r>
              <a:rPr lang="en-US" dirty="0">
                <a:sym typeface="Wingdings" panose="05000000000000000000" pitchFamily="2" charset="2"/>
              </a:rPr>
              <a:t>C(</a:t>
            </a:r>
            <a:r>
              <a:rPr lang="en-US" dirty="0" err="1">
                <a:sym typeface="Wingdings" panose="05000000000000000000" pitchFamily="2" charset="2"/>
              </a:rPr>
              <a:t>cond</a:t>
            </a:r>
            <a:r>
              <a:rPr lang="en-US" dirty="0" smtClean="0">
                <a:solidFill>
                  <a:schemeClr val="accent2">
                    <a:lumMod val="75000"/>
                  </a:schemeClr>
                </a:solidFill>
                <a:sym typeface="Wingdings" panose="05000000000000000000" pitchFamily="2" charset="2"/>
              </a:rPr>
              <a:t> </a:t>
            </a:r>
            <a:r>
              <a:rPr lang="en-US" dirty="0" smtClean="0">
                <a:sym typeface="Symbol" panose="05050102010706020507" pitchFamily="18" charset="2"/>
              </a:rPr>
              <a:t>)		</a:t>
            </a:r>
            <a:r>
              <a:rPr lang="en-US" dirty="0" smtClean="0">
                <a:sym typeface="Wingdings" panose="05000000000000000000" pitchFamily="2" charset="2"/>
              </a:rPr>
              <a:t> Clock</a:t>
            </a:r>
          </a:p>
        </p:txBody>
      </p:sp>
      <p:grpSp>
        <p:nvGrpSpPr>
          <p:cNvPr id="6" name="Groupe 5"/>
          <p:cNvGrpSpPr/>
          <p:nvPr/>
        </p:nvGrpSpPr>
        <p:grpSpPr>
          <a:xfrm>
            <a:off x="3779912" y="1916832"/>
            <a:ext cx="3816424" cy="720080"/>
            <a:chOff x="4283968" y="1700808"/>
            <a:chExt cx="3816424" cy="720080"/>
          </a:xfrm>
        </p:grpSpPr>
        <p:sp>
          <p:nvSpPr>
            <p:cNvPr id="4" name="ZoneTexte 3"/>
            <p:cNvSpPr txBox="1"/>
            <p:nvPr/>
          </p:nvSpPr>
          <p:spPr>
            <a:xfrm>
              <a:off x="4283968" y="1916832"/>
              <a:ext cx="3816424" cy="246221"/>
            </a:xfrm>
            <a:prstGeom prst="rect">
              <a:avLst/>
            </a:prstGeom>
            <a:noFill/>
          </p:spPr>
          <p:txBody>
            <a:bodyPr wrap="square" lIns="36000" tIns="0" rIns="36000" bIns="0" rtlCol="0">
              <a:spAutoFit/>
            </a:bodyPr>
            <a:lstStyle/>
            <a:p>
              <a:pPr algn="ctr"/>
              <a:r>
                <a:rPr lang="en-US" sz="1600" dirty="0">
                  <a:solidFill>
                    <a:schemeClr val="accent6">
                      <a:lumMod val="40000"/>
                      <a:lumOff val="60000"/>
                    </a:schemeClr>
                  </a:solidFill>
                  <a:latin typeface="+mn-lt"/>
                </a:rPr>
                <a:t>Events</a:t>
              </a:r>
              <a:r>
                <a:rPr lang="en-US" sz="1600" dirty="0" smtClean="0"/>
                <a:t> is synonymous to </a:t>
              </a:r>
              <a:r>
                <a:rPr lang="en-US" sz="1600" dirty="0">
                  <a:solidFill>
                    <a:schemeClr val="accent6">
                      <a:lumMod val="40000"/>
                      <a:lumOff val="60000"/>
                    </a:schemeClr>
                  </a:solidFill>
                  <a:latin typeface="+mn-lt"/>
                </a:rPr>
                <a:t>Clock </a:t>
              </a:r>
            </a:p>
          </p:txBody>
        </p:sp>
        <p:sp>
          <p:nvSpPr>
            <p:cNvPr id="5" name="Rectangle 4"/>
            <p:cNvSpPr/>
            <p:nvPr/>
          </p:nvSpPr>
          <p:spPr>
            <a:xfrm>
              <a:off x="4572000" y="1700808"/>
              <a:ext cx="3312368" cy="7200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fr-FR" sz="1600" smtClean="0"/>
            </a:p>
          </p:txBody>
        </p:sp>
      </p:grpSp>
    </p:spTree>
    <p:extLst>
      <p:ext uri="{BB962C8B-B14F-4D97-AF65-F5344CB8AC3E}">
        <p14:creationId xmlns:p14="http://schemas.microsoft.com/office/powerpoint/2010/main" val="292546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Clock or events (set of events)</a:t>
            </a:r>
            <a:endParaRPr lang="fr-FR" dirty="0"/>
          </a:p>
        </p:txBody>
      </p:sp>
      <p:sp>
        <p:nvSpPr>
          <p:cNvPr id="3" name="Espace réservé du contenu 2"/>
          <p:cNvSpPr>
            <a:spLocks noGrp="1"/>
          </p:cNvSpPr>
          <p:nvPr>
            <p:ph idx="1"/>
          </p:nvPr>
        </p:nvSpPr>
        <p:spPr/>
        <p:txBody>
          <a:bodyPr/>
          <a:lstStyle/>
          <a:p>
            <a:r>
              <a:rPr lang="en-US" b="0" dirty="0" smtClean="0">
                <a:sym typeface="Wingdings" panose="05000000000000000000" pitchFamily="2" charset="2"/>
              </a:rPr>
              <a:t>Temporal operators</a:t>
            </a:r>
          </a:p>
          <a:p>
            <a:pPr lvl="1"/>
            <a:r>
              <a:rPr lang="en-US" dirty="0">
                <a:sym typeface="Wingdings" panose="05000000000000000000" pitchFamily="2" charset="2"/>
              </a:rPr>
              <a:t>Union:	C1 </a:t>
            </a:r>
            <a:r>
              <a:rPr lang="en-US" dirty="0">
                <a:solidFill>
                  <a:schemeClr val="accent6">
                    <a:lumMod val="40000"/>
                    <a:lumOff val="60000"/>
                  </a:schemeClr>
                </a:solidFill>
                <a:sym typeface="Wingdings" panose="05000000000000000000" pitchFamily="2" charset="2"/>
              </a:rPr>
              <a:t>or</a:t>
            </a:r>
            <a:r>
              <a:rPr lang="en-US" dirty="0">
                <a:sym typeface="Wingdings" panose="05000000000000000000" pitchFamily="2" charset="2"/>
              </a:rPr>
              <a:t> C2  :=  C1 </a:t>
            </a:r>
            <a:r>
              <a:rPr lang="en-US" altLang="fr-FR" dirty="0">
                <a:latin typeface="Calibri" panose="020F0502020204030204" pitchFamily="34" charset="0"/>
              </a:rPr>
              <a:t>ᴠ C2			</a:t>
            </a:r>
            <a:r>
              <a:rPr lang="en-US" altLang="fr-FR" dirty="0">
                <a:latin typeface="Calibri" panose="020F0502020204030204" pitchFamily="34" charset="0"/>
                <a:sym typeface="Wingdings" panose="05000000000000000000" pitchFamily="2" charset="2"/>
              </a:rPr>
              <a:t> </a:t>
            </a:r>
            <a:r>
              <a:rPr lang="en-US" altLang="fr-FR" dirty="0">
                <a:sym typeface="Wingdings" panose="05000000000000000000" pitchFamily="2" charset="2"/>
              </a:rPr>
              <a:t>Clock</a:t>
            </a:r>
          </a:p>
          <a:p>
            <a:pPr lvl="1"/>
            <a:r>
              <a:rPr lang="en-US" altLang="fr-FR" dirty="0">
                <a:sym typeface="Wingdings" panose="05000000000000000000" pitchFamily="2" charset="2"/>
              </a:rPr>
              <a:t>Union:	C </a:t>
            </a:r>
            <a:r>
              <a:rPr lang="en-US" altLang="fr-FR" dirty="0">
                <a:solidFill>
                  <a:schemeClr val="accent6">
                    <a:lumMod val="40000"/>
                    <a:lumOff val="60000"/>
                  </a:schemeClr>
                </a:solidFill>
                <a:sym typeface="Wingdings" panose="05000000000000000000" pitchFamily="2" charset="2"/>
              </a:rPr>
              <a:t>or</a:t>
            </a:r>
            <a:r>
              <a:rPr lang="en-US" altLang="fr-FR" dirty="0">
                <a:sym typeface="Wingdings" panose="05000000000000000000" pitchFamily="2" charset="2"/>
              </a:rPr>
              <a:t> E  :=  C </a:t>
            </a:r>
            <a:r>
              <a:rPr lang="en-US" altLang="fr-FR" dirty="0">
                <a:latin typeface="Calibri" panose="020F0502020204030204" pitchFamily="34" charset="0"/>
              </a:rPr>
              <a:t>ᴠ </a:t>
            </a:r>
            <a:r>
              <a:rPr lang="en-US" altLang="fr-FR" dirty="0"/>
              <a:t>E				</a:t>
            </a:r>
            <a:r>
              <a:rPr lang="en-US" altLang="fr-FR" dirty="0">
                <a:sym typeface="Wingdings" panose="05000000000000000000" pitchFamily="2" charset="2"/>
              </a:rPr>
              <a:t> Clock</a:t>
            </a:r>
          </a:p>
          <a:p>
            <a:pPr lvl="1"/>
            <a:r>
              <a:rPr lang="en-US" altLang="fr-FR" dirty="0">
                <a:sym typeface="Wingdings" panose="05000000000000000000" pitchFamily="2" charset="2"/>
              </a:rPr>
              <a:t>Union:	E </a:t>
            </a:r>
            <a:r>
              <a:rPr lang="en-US" altLang="fr-FR" dirty="0">
                <a:solidFill>
                  <a:schemeClr val="accent6">
                    <a:lumMod val="40000"/>
                    <a:lumOff val="60000"/>
                  </a:schemeClr>
                </a:solidFill>
                <a:sym typeface="Wingdings" panose="05000000000000000000" pitchFamily="2" charset="2"/>
              </a:rPr>
              <a:t>or</a:t>
            </a:r>
            <a:r>
              <a:rPr lang="en-US" altLang="fr-FR" dirty="0">
                <a:sym typeface="Wingdings" panose="05000000000000000000" pitchFamily="2" charset="2"/>
              </a:rPr>
              <a:t> C  :=  E </a:t>
            </a:r>
            <a:r>
              <a:rPr lang="en-US" altLang="fr-FR" dirty="0">
                <a:latin typeface="Calibri" panose="020F0502020204030204" pitchFamily="34" charset="0"/>
              </a:rPr>
              <a:t>ᴠ </a:t>
            </a:r>
            <a:r>
              <a:rPr lang="en-US" altLang="fr-FR" dirty="0"/>
              <a:t>C				</a:t>
            </a:r>
            <a:r>
              <a:rPr lang="en-US" altLang="fr-FR" dirty="0">
                <a:sym typeface="Wingdings" panose="05000000000000000000" pitchFamily="2" charset="2"/>
              </a:rPr>
              <a:t> Clock</a:t>
            </a:r>
          </a:p>
          <a:p>
            <a:r>
              <a:rPr lang="en-US" b="0" dirty="0" smtClean="0">
                <a:sym typeface="Wingdings" panose="05000000000000000000" pitchFamily="2" charset="2"/>
              </a:rPr>
              <a:t>Set </a:t>
            </a:r>
            <a:r>
              <a:rPr lang="en-US" b="0" dirty="0">
                <a:sym typeface="Wingdings" panose="05000000000000000000" pitchFamily="2" charset="2"/>
              </a:rPr>
              <a:t>operator</a:t>
            </a:r>
          </a:p>
          <a:p>
            <a:pPr lvl="1"/>
            <a:r>
              <a:rPr lang="en-US" dirty="0" smtClean="0">
                <a:sym typeface="Wingdings" panose="05000000000000000000" pitchFamily="2" charset="2"/>
              </a:rPr>
              <a:t>Card:		</a:t>
            </a:r>
            <a:r>
              <a:rPr lang="en-US" dirty="0" smtClean="0">
                <a:solidFill>
                  <a:schemeClr val="accent6">
                    <a:lumMod val="40000"/>
                    <a:lumOff val="60000"/>
                  </a:schemeClr>
                </a:solidFill>
                <a:sym typeface="Wingdings" panose="05000000000000000000" pitchFamily="2" charset="2"/>
              </a:rPr>
              <a:t>card</a:t>
            </a:r>
            <a:r>
              <a:rPr lang="en-US" dirty="0" smtClean="0">
                <a:sym typeface="Wingdings" panose="05000000000000000000" pitchFamily="2" charset="2"/>
              </a:rPr>
              <a:t> C  :=  </a:t>
            </a:r>
            <a:r>
              <a:rPr lang="en-US" dirty="0" smtClean="0">
                <a:sym typeface="Symbol" panose="05050102010706020507" pitchFamily="18" charset="2"/>
              </a:rPr>
              <a:t>card(C) 				</a:t>
            </a:r>
            <a:r>
              <a:rPr lang="en-US" dirty="0" smtClean="0">
                <a:sym typeface="Wingdings" panose="05000000000000000000" pitchFamily="2" charset="2"/>
              </a:rPr>
              <a:t> Integer</a:t>
            </a:r>
          </a:p>
          <a:p>
            <a:pPr lvl="1"/>
            <a:endParaRPr lang="en-US" dirty="0"/>
          </a:p>
        </p:txBody>
      </p:sp>
    </p:spTree>
    <p:extLst>
      <p:ext uri="{BB962C8B-B14F-4D97-AF65-F5344CB8AC3E}">
        <p14:creationId xmlns:p14="http://schemas.microsoft.com/office/powerpoint/2010/main" val="655195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4-valued logical Equality operator</a:t>
            </a:r>
            <a:endParaRPr lang="en-US" dirty="0"/>
          </a:p>
        </p:txBody>
      </p:sp>
      <p:sp>
        <p:nvSpPr>
          <p:cNvPr id="12" name="ZoneTexte 11"/>
          <p:cNvSpPr txBox="1"/>
          <p:nvPr/>
        </p:nvSpPr>
        <p:spPr>
          <a:xfrm>
            <a:off x="125262" y="1125538"/>
            <a:ext cx="8551194" cy="276999"/>
          </a:xfrm>
          <a:prstGeom prst="rect">
            <a:avLst/>
          </a:prstGeom>
          <a:noFill/>
        </p:spPr>
        <p:txBody>
          <a:bodyPr wrap="square" lIns="36000" tIns="0" rIns="36000" bIns="0" rtlCol="0">
            <a:spAutoFit/>
          </a:bodyPr>
          <a:lstStyle/>
          <a:p>
            <a:pPr marL="285750" indent="-285750">
              <a:buClr>
                <a:schemeClr val="accent1"/>
              </a:buClr>
              <a:buFont typeface="Wingdings" panose="05000000000000000000" pitchFamily="2" charset="2"/>
              <a:buChar char="§"/>
            </a:pPr>
            <a:r>
              <a:rPr lang="en-US" dirty="0" smtClean="0"/>
              <a:t>The equality of Boolean </a:t>
            </a:r>
            <a:r>
              <a:rPr lang="el-GR" dirty="0" smtClean="0">
                <a:latin typeface="Calibri" panose="020F0502020204030204" pitchFamily="34" charset="0"/>
                <a:cs typeface="Calibri" panose="020F0502020204030204" pitchFamily="34" charset="0"/>
              </a:rPr>
              <a:t>ϕ</a:t>
            </a:r>
            <a:r>
              <a:rPr lang="en-US" baseline="-25000" dirty="0" smtClean="0"/>
              <a:t>1</a:t>
            </a:r>
            <a:r>
              <a:rPr lang="en-US" dirty="0" smtClean="0"/>
              <a:t> with Boolean </a:t>
            </a:r>
            <a:r>
              <a:rPr lang="el-GR" dirty="0" smtClean="0">
                <a:latin typeface="Calibri" panose="020F0502020204030204" pitchFamily="34" charset="0"/>
                <a:cs typeface="Calibri" panose="020F0502020204030204" pitchFamily="34" charset="0"/>
              </a:rPr>
              <a:t>ϕ</a:t>
            </a:r>
            <a:r>
              <a:rPr lang="en-US" baseline="-25000" dirty="0" smtClean="0"/>
              <a:t>2</a:t>
            </a:r>
            <a:r>
              <a:rPr lang="en-US" dirty="0" smtClean="0"/>
              <a:t> when event E</a:t>
            </a:r>
            <a:r>
              <a:rPr lang="en-US" dirty="0" smtClean="0">
                <a:sym typeface="Symbol" panose="05050102010706020507" pitchFamily="18" charset="2"/>
              </a:rPr>
              <a:t></a:t>
            </a:r>
            <a:r>
              <a:rPr lang="en-US" dirty="0" smtClean="0"/>
              <a:t> occurs is</a:t>
            </a:r>
          </a:p>
        </p:txBody>
      </p:sp>
      <p:cxnSp>
        <p:nvCxnSpPr>
          <p:cNvPr id="4" name="Connecteur droit avec flèche 3"/>
          <p:cNvCxnSpPr/>
          <p:nvPr/>
        </p:nvCxnSpPr>
        <p:spPr>
          <a:xfrm>
            <a:off x="971600" y="6165304"/>
            <a:ext cx="6408712"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a:off x="971600" y="4665901"/>
            <a:ext cx="108012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1" name="Connecteur droit 30"/>
          <p:cNvCxnSpPr/>
          <p:nvPr/>
        </p:nvCxnSpPr>
        <p:spPr>
          <a:xfrm flipV="1">
            <a:off x="2051720" y="4305861"/>
            <a:ext cx="0" cy="36004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51720" y="4305861"/>
            <a:ext cx="79208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V="1">
            <a:off x="2843808" y="3945821"/>
            <a:ext cx="0" cy="36004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a:off x="2843808" y="3945821"/>
            <a:ext cx="172819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p:nvPr/>
        </p:nvCxnSpPr>
        <p:spPr>
          <a:xfrm flipV="1">
            <a:off x="4572000" y="3945821"/>
            <a:ext cx="0" cy="36004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a:off x="4572000" y="4305861"/>
            <a:ext cx="280831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a:off x="971600" y="5097949"/>
            <a:ext cx="187220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V="1">
            <a:off x="2843808" y="4737909"/>
            <a:ext cx="0" cy="36004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Connecteur droit 46"/>
          <p:cNvCxnSpPr/>
          <p:nvPr/>
        </p:nvCxnSpPr>
        <p:spPr>
          <a:xfrm>
            <a:off x="2843808" y="4737909"/>
            <a:ext cx="1728192"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8" name="Connecteur droit 47"/>
          <p:cNvCxnSpPr/>
          <p:nvPr/>
        </p:nvCxnSpPr>
        <p:spPr>
          <a:xfrm flipV="1">
            <a:off x="4572000" y="4737909"/>
            <a:ext cx="0" cy="36004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4572000" y="5097949"/>
            <a:ext cx="140415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Connecteur droit 52"/>
          <p:cNvCxnSpPr/>
          <p:nvPr/>
        </p:nvCxnSpPr>
        <p:spPr>
          <a:xfrm flipV="1">
            <a:off x="5976156" y="5097949"/>
            <a:ext cx="0" cy="36004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a:off x="5976156" y="5457989"/>
            <a:ext cx="1404156"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Connecteur droit 57"/>
          <p:cNvCxnSpPr/>
          <p:nvPr/>
        </p:nvCxnSpPr>
        <p:spPr>
          <a:xfrm>
            <a:off x="3973969" y="3585781"/>
            <a:ext cx="0" cy="2579523"/>
          </a:xfrm>
          <a:prstGeom prst="line">
            <a:avLst/>
          </a:prstGeom>
          <a:ln>
            <a:solidFill>
              <a:schemeClr val="tx2"/>
            </a:solidFill>
            <a:prstDash val="dash"/>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3755910" y="6215254"/>
            <a:ext cx="463588" cy="400110"/>
          </a:xfrm>
          <a:prstGeom prst="rect">
            <a:avLst/>
          </a:prstGeom>
        </p:spPr>
        <p:txBody>
          <a:bodyPr wrap="none">
            <a:spAutoFit/>
          </a:bodyPr>
          <a:lstStyle/>
          <a:p>
            <a:r>
              <a:rPr lang="en-US" sz="2000" dirty="0">
                <a:solidFill>
                  <a:schemeClr val="accent1"/>
                </a:solidFill>
                <a:latin typeface="Calibri" panose="020F0502020204030204" pitchFamily="34" charset="0"/>
              </a:rPr>
              <a:t>E</a:t>
            </a:r>
            <a:r>
              <a:rPr lang="en-US" sz="2000" dirty="0">
                <a:solidFill>
                  <a:schemeClr val="accent1"/>
                </a:solidFill>
                <a:latin typeface="Calibri" panose="020F0502020204030204" pitchFamily="34" charset="0"/>
                <a:sym typeface="Symbol" panose="05050102010706020507" pitchFamily="18" charset="2"/>
              </a:rPr>
              <a:t></a:t>
            </a:r>
            <a:endParaRPr lang="fr-FR" sz="2000" dirty="0">
              <a:solidFill>
                <a:schemeClr val="accent1"/>
              </a:solidFill>
              <a:latin typeface="Calibri" panose="020F0502020204030204" pitchFamily="34" charset="0"/>
            </a:endParaRPr>
          </a:p>
        </p:txBody>
      </p:sp>
      <p:sp>
        <p:nvSpPr>
          <p:cNvPr id="60" name="Rectangle 59"/>
          <p:cNvSpPr/>
          <p:nvPr/>
        </p:nvSpPr>
        <p:spPr>
          <a:xfrm>
            <a:off x="919671" y="4275933"/>
            <a:ext cx="420308" cy="369332"/>
          </a:xfrm>
          <a:prstGeom prst="rect">
            <a:avLst/>
          </a:prstGeom>
        </p:spPr>
        <p:txBody>
          <a:bodyPr wrap="none">
            <a:spAutoFit/>
          </a:bodyPr>
          <a:lstStyle/>
          <a:p>
            <a:r>
              <a:rPr lang="el-GR" dirty="0" smtClean="0">
                <a:latin typeface="Calibri" panose="020F0502020204030204" pitchFamily="34" charset="0"/>
                <a:cs typeface="Calibri" panose="020F0502020204030204" pitchFamily="34" charset="0"/>
              </a:rPr>
              <a:t>ϕ</a:t>
            </a:r>
            <a:r>
              <a:rPr lang="en-US" altLang="fr-FR" baseline="-25000" dirty="0" smtClean="0"/>
              <a:t>1</a:t>
            </a:r>
            <a:endParaRPr lang="fr-FR" dirty="0"/>
          </a:p>
        </p:txBody>
      </p:sp>
      <p:sp>
        <p:nvSpPr>
          <p:cNvPr id="61" name="Rectangle 60"/>
          <p:cNvSpPr/>
          <p:nvPr/>
        </p:nvSpPr>
        <p:spPr>
          <a:xfrm>
            <a:off x="919671" y="4725144"/>
            <a:ext cx="420308" cy="369332"/>
          </a:xfrm>
          <a:prstGeom prst="rect">
            <a:avLst/>
          </a:prstGeom>
        </p:spPr>
        <p:txBody>
          <a:bodyPr wrap="none">
            <a:spAutoFit/>
          </a:bodyPr>
          <a:lstStyle/>
          <a:p>
            <a:r>
              <a:rPr lang="el-GR" dirty="0" smtClean="0">
                <a:latin typeface="Calibri" panose="020F0502020204030204" pitchFamily="34" charset="0"/>
                <a:cs typeface="Calibri" panose="020F0502020204030204" pitchFamily="34" charset="0"/>
              </a:rPr>
              <a:t>ϕ</a:t>
            </a:r>
            <a:r>
              <a:rPr lang="en-US" altLang="fr-FR" baseline="-25000" dirty="0" smtClean="0">
                <a:sym typeface="Symbol" panose="05050102010706020507" pitchFamily="18" charset="2"/>
              </a:rPr>
              <a:t>2</a:t>
            </a:r>
            <a:endParaRPr lang="fr-FR" dirty="0"/>
          </a:p>
        </p:txBody>
      </p:sp>
      <p:grpSp>
        <p:nvGrpSpPr>
          <p:cNvPr id="14" name="Groupe 13"/>
          <p:cNvGrpSpPr/>
          <p:nvPr/>
        </p:nvGrpSpPr>
        <p:grpSpPr>
          <a:xfrm>
            <a:off x="925719" y="1527243"/>
            <a:ext cx="6198748" cy="1190746"/>
            <a:chOff x="925719" y="1527243"/>
            <a:chExt cx="6198748" cy="1190746"/>
          </a:xfrm>
        </p:grpSpPr>
        <p:sp>
          <p:nvSpPr>
            <p:cNvPr id="27" name="Rectangle 5"/>
            <p:cNvSpPr>
              <a:spLocks noChangeArrowheads="1"/>
            </p:cNvSpPr>
            <p:nvPr/>
          </p:nvSpPr>
          <p:spPr bwMode="auto">
            <a:xfrm>
              <a:off x="925719" y="1904860"/>
              <a:ext cx="18827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defRPr>
              </a:lvl1pPr>
              <a:lvl2pPr marL="742950" indent="-285750">
                <a:defRPr b="1">
                  <a:solidFill>
                    <a:schemeClr val="tx1"/>
                  </a:solidFill>
                  <a:latin typeface="Arial" panose="020B0604020202020204" pitchFamily="34" charset="0"/>
                </a:defRPr>
              </a:lvl2pPr>
              <a:lvl3pPr marL="1143000" indent="-228600">
                <a:defRPr b="1">
                  <a:solidFill>
                    <a:schemeClr val="tx1"/>
                  </a:solidFill>
                  <a:latin typeface="Arial" panose="020B0604020202020204" pitchFamily="34" charset="0"/>
                </a:defRPr>
              </a:lvl3pPr>
              <a:lvl4pPr marL="1600200" indent="-228600">
                <a:defRPr b="1">
                  <a:solidFill>
                    <a:schemeClr val="tx1"/>
                  </a:solidFill>
                  <a:latin typeface="Arial" panose="020B0604020202020204" pitchFamily="34" charset="0"/>
                </a:defRPr>
              </a:lvl4pPr>
              <a:lvl5pPr marL="2057400" indent="-228600">
                <a:defRPr b="1">
                  <a:solidFill>
                    <a:schemeClr val="tx1"/>
                  </a:solidFill>
                  <a:latin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defRPr>
              </a:lvl9pPr>
            </a:lstStyle>
            <a:p>
              <a:r>
                <a:rPr lang="en-US" altLang="fr-FR" sz="2000" b="0" dirty="0" smtClean="0">
                  <a:latin typeface="Calibri" panose="020F0502020204030204" pitchFamily="34" charset="0"/>
                </a:rPr>
                <a:t>(</a:t>
              </a:r>
              <a:r>
                <a:rPr lang="el-GR" sz="2000" b="0" dirty="0" smtClean="0">
                  <a:latin typeface="Calibri" panose="020F0502020204030204" pitchFamily="34" charset="0"/>
                  <a:cs typeface="Calibri" panose="020F0502020204030204" pitchFamily="34" charset="0"/>
                </a:rPr>
                <a:t>ϕ</a:t>
              </a:r>
              <a:r>
                <a:rPr lang="en-US" altLang="fr-FR" b="0" baseline="-25000" dirty="0" smtClean="0"/>
                <a:t>1</a:t>
              </a:r>
              <a:r>
                <a:rPr lang="en-US" altLang="fr-FR" sz="2000" b="0" dirty="0" smtClean="0">
                  <a:latin typeface="Calibri" panose="020F0502020204030204" pitchFamily="34" charset="0"/>
                </a:rPr>
                <a:t> = </a:t>
              </a:r>
              <a:r>
                <a:rPr lang="el-GR" sz="2000" b="0" dirty="0" smtClean="0">
                  <a:latin typeface="Calibri" panose="020F0502020204030204" pitchFamily="34" charset="0"/>
                  <a:cs typeface="Calibri" panose="020F0502020204030204" pitchFamily="34" charset="0"/>
                </a:rPr>
                <a:t>ϕ</a:t>
              </a:r>
              <a:r>
                <a:rPr lang="en-US" altLang="fr-FR" b="0" baseline="-25000" dirty="0" smtClean="0"/>
                <a:t>2</a:t>
              </a:r>
              <a:r>
                <a:rPr lang="en-US" altLang="fr-FR" sz="2000" b="0" dirty="0" smtClean="0">
                  <a:latin typeface="Calibri" panose="020F0502020204030204" pitchFamily="34" charset="0"/>
                </a:rPr>
                <a:t>)</a:t>
              </a:r>
              <a:r>
                <a:rPr lang="en-US" altLang="fr-FR" sz="2000" b="0" dirty="0" smtClean="0">
                  <a:latin typeface="Calibri" panose="020F0502020204030204" pitchFamily="34" charset="0"/>
                  <a:sym typeface="Symbol" panose="05050102010706020507" pitchFamily="18" charset="2"/>
                </a:rPr>
                <a:t>E :=</a:t>
              </a:r>
              <a:endParaRPr lang="en-US" altLang="fr-FR" sz="2000" b="0" dirty="0">
                <a:latin typeface="Calibri" panose="020F0502020204030204" pitchFamily="34" charset="0"/>
              </a:endParaRPr>
            </a:p>
          </p:txBody>
        </p:sp>
        <p:sp>
          <p:nvSpPr>
            <p:cNvPr id="62" name="Accolade ouvrante 61"/>
            <p:cNvSpPr/>
            <p:nvPr/>
          </p:nvSpPr>
          <p:spPr>
            <a:xfrm>
              <a:off x="2720997" y="1527243"/>
              <a:ext cx="288032" cy="1190746"/>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3" name="Rectangle 62"/>
            <p:cNvSpPr/>
            <p:nvPr/>
          </p:nvSpPr>
          <p:spPr>
            <a:xfrm>
              <a:off x="2893720" y="1725254"/>
              <a:ext cx="1812548"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 </a:t>
              </a:r>
              <a:r>
                <a:rPr lang="en-US" altLang="fr-FR" dirty="0" smtClean="0">
                  <a:latin typeface="Calibri" panose="020F0502020204030204" pitchFamily="34" charset="0"/>
                  <a:sym typeface="Symbol" panose="05050102010706020507" pitchFamily="18" charset="2"/>
                </a:rPr>
                <a:t>[ E, </a:t>
              </a:r>
              <a:r>
                <a:rPr lang="en-US" altLang="fr-FR" dirty="0">
                  <a:latin typeface="Calibri" panose="020F0502020204030204" pitchFamily="34" charset="0"/>
                  <a:sym typeface="Symbol" panose="05050102010706020507" pitchFamily="18" charset="2"/>
                </a:rPr>
                <a:t>E</a:t>
              </a:r>
              <a:r>
                <a:rPr lang="en-US" altLang="fr-FR" dirty="0" smtClean="0">
                  <a:latin typeface="Calibri" panose="020F0502020204030204" pitchFamily="34" charset="0"/>
                  <a:sym typeface="Symbol" panose="05050102010706020507" pitchFamily="18" charset="2"/>
                </a:rPr>
                <a:t> ]</a:t>
              </a:r>
              <a:endParaRPr lang="fr-FR" dirty="0"/>
            </a:p>
          </p:txBody>
        </p:sp>
        <p:sp>
          <p:nvSpPr>
            <p:cNvPr id="64" name="Rectangle 63"/>
            <p:cNvSpPr/>
            <p:nvPr/>
          </p:nvSpPr>
          <p:spPr>
            <a:xfrm>
              <a:off x="5032228" y="1537367"/>
              <a:ext cx="2053767" cy="369332"/>
            </a:xfrm>
            <a:prstGeom prst="rect">
              <a:avLst/>
            </a:prstGeom>
          </p:spPr>
          <p:txBody>
            <a:bodyPr wrap="none">
              <a:spAutoFit/>
            </a:bodyPr>
            <a:lstStyle/>
            <a:p>
              <a:r>
                <a:rPr lang="en-US" altLang="fr-FR" dirty="0">
                  <a:latin typeface="Calibri" panose="020F0502020204030204" pitchFamily="34" charset="0"/>
                  <a:sym typeface="Symbol" panose="05050102010706020507" pitchFamily="18" charset="2"/>
                </a:rPr>
                <a:t>true </a:t>
              </a:r>
              <a:r>
                <a:rPr lang="en-US" altLang="fr-FR" dirty="0" smtClean="0">
                  <a:latin typeface="Calibri" panose="020F0502020204030204" pitchFamily="34" charset="0"/>
                  <a:sym typeface="Symbol" panose="05050102010706020507" pitchFamily="18" charset="2"/>
                </a:rPr>
                <a:t>if </a:t>
              </a:r>
              <a:r>
                <a:rPr lang="el-GR" dirty="0" smtClean="0">
                  <a:latin typeface="Calibri" panose="020F0502020204030204" pitchFamily="34" charset="0"/>
                  <a:cs typeface="Calibri" panose="020F0502020204030204" pitchFamily="34" charset="0"/>
                </a:rPr>
                <a:t>ϕ</a:t>
              </a:r>
              <a:r>
                <a:rPr lang="en-US" altLang="fr-FR" baseline="-25000" dirty="0" smtClean="0">
                  <a:sym typeface="Symbol" panose="05050102010706020507" pitchFamily="18" charset="2"/>
                </a:rPr>
                <a:t>1</a:t>
              </a:r>
              <a:r>
                <a:rPr lang="en-US" altLang="fr-FR" dirty="0" smtClean="0">
                  <a:latin typeface="Calibri" panose="020F0502020204030204" pitchFamily="34" charset="0"/>
                  <a:sym typeface="Symbol" panose="05050102010706020507" pitchFamily="18" charset="2"/>
                </a:rPr>
                <a:t>(t</a:t>
              </a:r>
              <a:r>
                <a:rPr lang="en-US" altLang="fr-FR" dirty="0">
                  <a:latin typeface="Calibri" panose="020F0502020204030204" pitchFamily="34" charset="0"/>
                  <a:sym typeface="Symbol" panose="05050102010706020507" pitchFamily="18" charset="2"/>
                </a:rPr>
                <a:t>) </a:t>
              </a:r>
              <a:r>
                <a:rPr lang="en-US" altLang="fr-FR" dirty="0" smtClean="0">
                  <a:latin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altLang="fr-FR" baseline="-25000" dirty="0" smtClean="0">
                  <a:sym typeface="Symbol" panose="05050102010706020507" pitchFamily="18" charset="2"/>
                </a:rPr>
                <a:t>2</a:t>
              </a:r>
              <a:r>
                <a:rPr lang="en-US" altLang="fr-FR" dirty="0" smtClean="0">
                  <a:latin typeface="Calibri" panose="020F0502020204030204" pitchFamily="34" charset="0"/>
                  <a:sym typeface="Symbol" panose="05050102010706020507" pitchFamily="18" charset="2"/>
                </a:rPr>
                <a:t>(t</a:t>
              </a:r>
              <a:r>
                <a:rPr lang="en-US" altLang="fr-FR" dirty="0">
                  <a:latin typeface="Calibri" panose="020F0502020204030204" pitchFamily="34" charset="0"/>
                  <a:sym typeface="Symbol" panose="05050102010706020507" pitchFamily="18" charset="2"/>
                </a:rPr>
                <a:t>) </a:t>
              </a:r>
              <a:endParaRPr lang="fr-FR" dirty="0"/>
            </a:p>
          </p:txBody>
        </p:sp>
        <p:sp>
          <p:nvSpPr>
            <p:cNvPr id="65" name="Accolade ouvrante 64"/>
            <p:cNvSpPr/>
            <p:nvPr/>
          </p:nvSpPr>
          <p:spPr>
            <a:xfrm>
              <a:off x="4706268" y="1556126"/>
              <a:ext cx="288032" cy="714621"/>
            </a:xfrm>
            <a:prstGeom prst="leftBrace">
              <a:avLst/>
            </a:prstGeom>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66" name="Rectangle 65"/>
            <p:cNvSpPr/>
            <p:nvPr/>
          </p:nvSpPr>
          <p:spPr>
            <a:xfrm>
              <a:off x="5030304" y="1909920"/>
              <a:ext cx="2094163" cy="369332"/>
            </a:xfrm>
            <a:prstGeom prst="rect">
              <a:avLst/>
            </a:prstGeom>
          </p:spPr>
          <p:txBody>
            <a:bodyPr wrap="none">
              <a:spAutoFit/>
            </a:bodyPr>
            <a:lstStyle/>
            <a:p>
              <a:r>
                <a:rPr lang="en-US" altLang="fr-FR" dirty="0" smtClean="0">
                  <a:latin typeface="Calibri" panose="020F0502020204030204" pitchFamily="34" charset="0"/>
                  <a:sym typeface="Symbol" panose="05050102010706020507" pitchFamily="18" charset="2"/>
                </a:rPr>
                <a:t>false if </a:t>
              </a:r>
              <a:r>
                <a:rPr lang="el-GR" dirty="0" smtClean="0">
                  <a:latin typeface="Calibri" panose="020F0502020204030204" pitchFamily="34" charset="0"/>
                  <a:cs typeface="Calibri" panose="020F0502020204030204" pitchFamily="34" charset="0"/>
                </a:rPr>
                <a:t>ϕ</a:t>
              </a:r>
              <a:r>
                <a:rPr lang="en-US" altLang="fr-FR" baseline="-25000" dirty="0" smtClean="0">
                  <a:sym typeface="Symbol" panose="05050102010706020507" pitchFamily="18" charset="2"/>
                </a:rPr>
                <a:t>1</a:t>
              </a:r>
              <a:r>
                <a:rPr lang="en-US" altLang="fr-FR" dirty="0" smtClean="0">
                  <a:latin typeface="Calibri" panose="020F0502020204030204" pitchFamily="34" charset="0"/>
                  <a:sym typeface="Symbol" panose="05050102010706020507" pitchFamily="18" charset="2"/>
                </a:rPr>
                <a:t>(t</a:t>
              </a:r>
              <a:r>
                <a:rPr lang="en-US" altLang="fr-FR" dirty="0">
                  <a:latin typeface="Calibri" panose="020F0502020204030204" pitchFamily="34" charset="0"/>
                  <a:sym typeface="Symbol" panose="05050102010706020507" pitchFamily="18" charset="2"/>
                </a:rPr>
                <a:t>) </a:t>
              </a:r>
              <a:r>
                <a:rPr lang="en-US" altLang="fr-FR" dirty="0" smtClean="0">
                  <a:latin typeface="Calibri" panose="020F0502020204030204" pitchFamily="34" charset="0"/>
                  <a:sym typeface="Symbol" panose="05050102010706020507" pitchFamily="18" charset="2"/>
                </a:rPr>
                <a:t> </a:t>
              </a:r>
              <a:r>
                <a:rPr lang="el-GR" dirty="0" smtClean="0">
                  <a:latin typeface="Calibri" panose="020F0502020204030204" pitchFamily="34" charset="0"/>
                  <a:cs typeface="Calibri" panose="020F0502020204030204" pitchFamily="34" charset="0"/>
                </a:rPr>
                <a:t>ϕ</a:t>
              </a:r>
              <a:r>
                <a:rPr lang="en-US" altLang="fr-FR" baseline="-25000" dirty="0" smtClean="0">
                  <a:sym typeface="Symbol" panose="05050102010706020507" pitchFamily="18" charset="2"/>
                </a:rPr>
                <a:t>2</a:t>
              </a:r>
              <a:r>
                <a:rPr lang="en-US" altLang="fr-FR" dirty="0" smtClean="0">
                  <a:latin typeface="Calibri" panose="020F0502020204030204" pitchFamily="34" charset="0"/>
                  <a:sym typeface="Symbol" panose="05050102010706020507" pitchFamily="18" charset="2"/>
                </a:rPr>
                <a:t>(t</a:t>
              </a:r>
              <a:r>
                <a:rPr lang="en-US" altLang="fr-FR" dirty="0">
                  <a:latin typeface="Calibri" panose="020F0502020204030204" pitchFamily="34" charset="0"/>
                  <a:sym typeface="Symbol" panose="05050102010706020507" pitchFamily="18" charset="2"/>
                </a:rPr>
                <a:t>) </a:t>
              </a:r>
              <a:endParaRPr lang="fr-FR" dirty="0"/>
            </a:p>
          </p:txBody>
        </p:sp>
        <p:sp>
          <p:nvSpPr>
            <p:cNvPr id="67" name="Rectangle 66"/>
            <p:cNvSpPr/>
            <p:nvPr/>
          </p:nvSpPr>
          <p:spPr>
            <a:xfrm>
              <a:off x="2893720" y="2301317"/>
              <a:ext cx="2038320" cy="369332"/>
            </a:xfrm>
            <a:prstGeom prst="rect">
              <a:avLst/>
            </a:prstGeom>
          </p:spPr>
          <p:txBody>
            <a:bodyPr wrap="square">
              <a:spAutoFit/>
            </a:bodyPr>
            <a:lstStyle/>
            <a:p>
              <a:r>
                <a:rPr lang="en-US" altLang="fr-FR" dirty="0" smtClean="0">
                  <a:latin typeface="Calibri" panose="020F0502020204030204" pitchFamily="34" charset="0"/>
                  <a:sym typeface="Symbol" panose="05050102010706020507" pitchFamily="18" charset="2"/>
                </a:rPr>
                <a:t>for </a:t>
              </a:r>
              <a:r>
                <a:rPr lang="en-US" altLang="fr-FR" dirty="0">
                  <a:latin typeface="Calibri" panose="020F0502020204030204" pitchFamily="34" charset="0"/>
                  <a:sym typeface="Symbol" panose="05050102010706020507" pitchFamily="18" charset="2"/>
                </a:rPr>
                <a:t>t </a:t>
              </a:r>
              <a:r>
                <a:rPr lang="en-US" altLang="fr-FR" dirty="0" smtClean="0">
                  <a:latin typeface="Calibri" panose="020F0502020204030204" pitchFamily="34" charset="0"/>
                  <a:sym typeface="Symbol" panose="05050102010706020507" pitchFamily="18" charset="2"/>
                </a:rPr>
                <a:t> </a:t>
              </a:r>
              <a:r>
                <a:rPr lang="en-US" altLang="fr-FR" dirty="0">
                  <a:latin typeface="Calibri" panose="020F0502020204030204" pitchFamily="34" charset="0"/>
                  <a:sym typeface="Symbol" panose="05050102010706020507" pitchFamily="18" charset="2"/>
                </a:rPr>
                <a:t>[ E, E </a:t>
              </a:r>
              <a:r>
                <a:rPr lang="en-US" altLang="fr-FR" dirty="0" smtClean="0">
                  <a:latin typeface="Calibri" panose="020F0502020204030204" pitchFamily="34" charset="0"/>
                  <a:sym typeface="Symbol" panose="05050102010706020507" pitchFamily="18" charset="2"/>
                </a:rPr>
                <a:t>]</a:t>
              </a:r>
              <a:endParaRPr lang="fr-FR" dirty="0"/>
            </a:p>
          </p:txBody>
        </p:sp>
        <p:sp>
          <p:nvSpPr>
            <p:cNvPr id="68" name="Rectangle 67"/>
            <p:cNvSpPr/>
            <p:nvPr/>
          </p:nvSpPr>
          <p:spPr>
            <a:xfrm>
              <a:off x="4769440" y="2292812"/>
              <a:ext cx="1146019" cy="369332"/>
            </a:xfrm>
            <a:prstGeom prst="rect">
              <a:avLst/>
            </a:prstGeom>
          </p:spPr>
          <p:txBody>
            <a:bodyPr wrap="none">
              <a:spAutoFit/>
            </a:bodyPr>
            <a:lstStyle/>
            <a:p>
              <a:r>
                <a:rPr lang="en-US" dirty="0" smtClean="0">
                  <a:latin typeface="Calibri" panose="020F0502020204030204" pitchFamily="34" charset="0"/>
                </a:rPr>
                <a:t>undefined</a:t>
              </a:r>
              <a:endParaRPr lang="fr-FR" dirty="0">
                <a:latin typeface="Calibri" panose="020F0502020204030204" pitchFamily="34" charset="0"/>
              </a:endParaRPr>
            </a:p>
          </p:txBody>
        </p:sp>
      </p:grpSp>
      <p:cxnSp>
        <p:nvCxnSpPr>
          <p:cNvPr id="72" name="Connecteur droit 71"/>
          <p:cNvCxnSpPr/>
          <p:nvPr/>
        </p:nvCxnSpPr>
        <p:spPr>
          <a:xfrm>
            <a:off x="1017022" y="5877273"/>
            <a:ext cx="636329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Connecteur droit 73"/>
          <p:cNvCxnSpPr/>
          <p:nvPr/>
        </p:nvCxnSpPr>
        <p:spPr>
          <a:xfrm flipV="1">
            <a:off x="3973969" y="5277969"/>
            <a:ext cx="0" cy="590011"/>
          </a:xfrm>
          <a:prstGeom prst="line">
            <a:avLst/>
          </a:prstGeom>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919671" y="5507940"/>
            <a:ext cx="1553630" cy="369332"/>
          </a:xfrm>
          <a:prstGeom prst="rect">
            <a:avLst/>
          </a:prstGeom>
        </p:spPr>
        <p:txBody>
          <a:bodyPr wrap="none">
            <a:spAutoFit/>
          </a:bodyPr>
          <a:lstStyle/>
          <a:p>
            <a:r>
              <a:rPr lang="en-US" altLang="fr-FR" dirty="0" smtClean="0">
                <a:latin typeface="Calibri" panose="020F0502020204030204" pitchFamily="34" charset="0"/>
              </a:rPr>
              <a:t>(</a:t>
            </a:r>
            <a:r>
              <a:rPr lang="el-GR" dirty="0" smtClean="0">
                <a:latin typeface="Calibri" panose="020F0502020204030204" pitchFamily="34" charset="0"/>
                <a:cs typeface="Calibri" panose="020F0502020204030204" pitchFamily="34" charset="0"/>
              </a:rPr>
              <a:t>ϕ</a:t>
            </a:r>
            <a:r>
              <a:rPr lang="en-US" altLang="fr-FR" baseline="-25000" dirty="0" smtClean="0"/>
              <a:t>1</a:t>
            </a:r>
            <a:r>
              <a:rPr lang="en-US" altLang="fr-FR" dirty="0" smtClean="0">
                <a:latin typeface="Calibri" panose="020F0502020204030204" pitchFamily="34" charset="0"/>
              </a:rPr>
              <a:t> </a:t>
            </a:r>
            <a:r>
              <a:rPr lang="en-US" altLang="fr-FR" dirty="0">
                <a:latin typeface="Calibri" panose="020F0502020204030204" pitchFamily="34" charset="0"/>
              </a:rPr>
              <a:t>= </a:t>
            </a:r>
            <a:r>
              <a:rPr lang="el-GR" dirty="0" smtClean="0">
                <a:latin typeface="Calibri" panose="020F0502020204030204" pitchFamily="34" charset="0"/>
                <a:cs typeface="Calibri" panose="020F0502020204030204" pitchFamily="34" charset="0"/>
              </a:rPr>
              <a:t>ϕ</a:t>
            </a:r>
            <a:r>
              <a:rPr lang="en-US" altLang="fr-FR" baseline="-25000" dirty="0" smtClean="0"/>
              <a:t>2</a:t>
            </a:r>
            <a:r>
              <a:rPr lang="en-US" altLang="fr-FR" dirty="0">
                <a:latin typeface="Calibri" panose="020F0502020204030204" pitchFamily="34" charset="0"/>
              </a:rPr>
              <a:t>)</a:t>
            </a:r>
            <a:r>
              <a:rPr lang="en-US" altLang="fr-FR" dirty="0" smtClean="0">
                <a:latin typeface="Calibri" panose="020F0502020204030204" pitchFamily="34" charset="0"/>
                <a:sym typeface="Symbol" panose="05050102010706020507" pitchFamily="18" charset="2"/>
              </a:rPr>
              <a:t>E </a:t>
            </a:r>
            <a:endParaRPr lang="fr-FR" dirty="0"/>
          </a:p>
        </p:txBody>
      </p:sp>
    </p:spTree>
    <p:extLst>
      <p:ext uri="{BB962C8B-B14F-4D97-AF65-F5344CB8AC3E}">
        <p14:creationId xmlns:p14="http://schemas.microsoft.com/office/powerpoint/2010/main" val="13871081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period (single time period)</a:t>
            </a:r>
            <a:endParaRPr lang="fr-FR" dirty="0"/>
          </a:p>
        </p:txBody>
      </p:sp>
      <p:sp>
        <p:nvSpPr>
          <p:cNvPr id="3" name="Espace réservé du contenu 2"/>
          <p:cNvSpPr>
            <a:spLocks noGrp="1"/>
          </p:cNvSpPr>
          <p:nvPr>
            <p:ph idx="1"/>
          </p:nvPr>
        </p:nvSpPr>
        <p:spPr/>
        <p:txBody>
          <a:bodyPr/>
          <a:lstStyle/>
          <a:p>
            <a:r>
              <a:rPr lang="en-US" b="0" dirty="0" smtClean="0"/>
              <a:t>Types</a:t>
            </a:r>
          </a:p>
          <a:p>
            <a:pPr lvl="1"/>
            <a:r>
              <a:rPr lang="en-US" dirty="0">
                <a:solidFill>
                  <a:schemeClr val="accent6">
                    <a:lumMod val="40000"/>
                    <a:lumOff val="60000"/>
                  </a:schemeClr>
                </a:solidFill>
              </a:rPr>
              <a:t>Period</a:t>
            </a:r>
            <a:r>
              <a:rPr lang="en-US" dirty="0" smtClean="0"/>
              <a:t> P</a:t>
            </a:r>
          </a:p>
          <a:p>
            <a:pPr lvl="1"/>
            <a:r>
              <a:rPr lang="en-US" dirty="0" smtClean="0">
                <a:solidFill>
                  <a:schemeClr val="accent6">
                    <a:lumMod val="40000"/>
                    <a:lumOff val="60000"/>
                  </a:schemeClr>
                </a:solidFill>
              </a:rPr>
              <a:t>Events</a:t>
            </a:r>
            <a:r>
              <a:rPr lang="en-US" dirty="0" smtClean="0"/>
              <a:t> E</a:t>
            </a:r>
          </a:p>
          <a:p>
            <a:r>
              <a:rPr lang="en-US" b="0" dirty="0" smtClean="0"/>
              <a:t>Constructors</a:t>
            </a:r>
          </a:p>
          <a:p>
            <a:pPr lvl="1"/>
            <a:r>
              <a:rPr lang="en-US" b="0" dirty="0" smtClean="0"/>
              <a:t>Period:</a:t>
            </a:r>
            <a:r>
              <a:rPr lang="en-US" b="0" dirty="0"/>
              <a:t>	</a:t>
            </a:r>
            <a:r>
              <a:rPr lang="en-US" b="0" dirty="0" smtClean="0"/>
              <a:t>	</a:t>
            </a:r>
            <a:r>
              <a:rPr lang="en-US" dirty="0" smtClean="0">
                <a:solidFill>
                  <a:schemeClr val="accent6">
                    <a:lumMod val="40000"/>
                    <a:lumOff val="60000"/>
                  </a:schemeClr>
                </a:solidFill>
              </a:rPr>
              <a:t>Period </a:t>
            </a:r>
            <a:r>
              <a:rPr lang="en-US" dirty="0"/>
              <a:t>P</a:t>
            </a:r>
            <a:r>
              <a:rPr lang="en-US" dirty="0" smtClean="0">
                <a:solidFill>
                  <a:schemeClr val="accent6">
                    <a:lumMod val="40000"/>
                    <a:lumOff val="60000"/>
                  </a:schemeClr>
                </a:solidFill>
              </a:rPr>
              <a:t> is</a:t>
            </a:r>
            <a:r>
              <a:rPr lang="en-US" b="0" dirty="0" smtClean="0"/>
              <a:t> </a:t>
            </a:r>
            <a:r>
              <a:rPr lang="en-US" dirty="0" smtClean="0">
                <a:solidFill>
                  <a:schemeClr val="accent6">
                    <a:lumMod val="40000"/>
                    <a:lumOff val="60000"/>
                  </a:schemeClr>
                </a:solidFill>
              </a:rPr>
              <a:t>[</a:t>
            </a:r>
            <a:r>
              <a:rPr lang="en-US" dirty="0" smtClean="0"/>
              <a:t> </a:t>
            </a:r>
            <a:r>
              <a:rPr lang="en-US" dirty="0"/>
              <a:t>| </a:t>
            </a:r>
            <a:r>
              <a:rPr lang="en-US" dirty="0" smtClean="0">
                <a:solidFill>
                  <a:schemeClr val="accent6">
                    <a:lumMod val="40000"/>
                    <a:lumOff val="60000"/>
                  </a:schemeClr>
                </a:solidFill>
              </a:rPr>
              <a:t>]</a:t>
            </a:r>
            <a:r>
              <a:rPr lang="en-US" dirty="0" smtClean="0"/>
              <a:t> </a:t>
            </a:r>
            <a:r>
              <a:rPr lang="en-US" b="0" dirty="0" smtClean="0"/>
              <a:t>E1</a:t>
            </a:r>
            <a:r>
              <a:rPr lang="en-US" dirty="0">
                <a:solidFill>
                  <a:schemeClr val="accent6">
                    <a:lumMod val="40000"/>
                    <a:lumOff val="60000"/>
                  </a:schemeClr>
                </a:solidFill>
              </a:rPr>
              <a:t>,</a:t>
            </a:r>
            <a:r>
              <a:rPr lang="en-US" b="0" dirty="0" smtClean="0"/>
              <a:t> </a:t>
            </a:r>
            <a:r>
              <a:rPr lang="en-US" b="0" dirty="0"/>
              <a:t>E2 </a:t>
            </a:r>
            <a:r>
              <a:rPr lang="en-US" dirty="0" smtClean="0">
                <a:solidFill>
                  <a:schemeClr val="accent6">
                    <a:lumMod val="40000"/>
                    <a:lumOff val="60000"/>
                  </a:schemeClr>
                </a:solidFill>
              </a:rPr>
              <a:t>[</a:t>
            </a:r>
            <a:r>
              <a:rPr lang="en-US" dirty="0" smtClean="0"/>
              <a:t> </a:t>
            </a:r>
            <a:r>
              <a:rPr lang="en-US" dirty="0"/>
              <a:t>| </a:t>
            </a:r>
            <a:r>
              <a:rPr lang="en-US" dirty="0" smtClean="0">
                <a:solidFill>
                  <a:schemeClr val="accent6">
                    <a:lumMod val="40000"/>
                    <a:lumOff val="60000"/>
                  </a:schemeClr>
                </a:solidFill>
              </a:rPr>
              <a:t>]</a:t>
            </a:r>
            <a:r>
              <a:rPr lang="en-US" b="0" dirty="0" smtClean="0"/>
              <a:t>  </a:t>
            </a:r>
            <a:r>
              <a:rPr lang="en-US" b="0" dirty="0"/>
              <a:t>:= </a:t>
            </a:r>
            <a:r>
              <a:rPr lang="en-US" b="0" dirty="0" smtClean="0"/>
              <a:t> </a:t>
            </a:r>
            <a:r>
              <a:rPr lang="en-US" dirty="0" smtClean="0"/>
              <a:t>([ </a:t>
            </a:r>
            <a:r>
              <a:rPr lang="en-US" dirty="0"/>
              <a:t>| ]) </a:t>
            </a:r>
            <a:r>
              <a:rPr lang="en-US" dirty="0" smtClean="0"/>
              <a:t>E1</a:t>
            </a:r>
            <a:r>
              <a:rPr lang="el-GR" dirty="0" smtClean="0">
                <a:cs typeface="Calibri" panose="020F0502020204030204" pitchFamily="34" charset="0"/>
                <a:sym typeface="Symbol" panose="05050102010706020507" pitchFamily="18" charset="2"/>
              </a:rPr>
              <a:t></a:t>
            </a:r>
            <a:r>
              <a:rPr lang="en-US" dirty="0" smtClean="0"/>
              <a:t>, E2</a:t>
            </a:r>
            <a:r>
              <a:rPr lang="el-GR" dirty="0" smtClean="0">
                <a:cs typeface="Calibri" panose="020F0502020204030204" pitchFamily="34" charset="0"/>
                <a:sym typeface="Symbol" panose="05050102010706020507" pitchFamily="18" charset="2"/>
              </a:rPr>
              <a:t></a:t>
            </a:r>
            <a:r>
              <a:rPr lang="en-US" dirty="0" smtClean="0"/>
              <a:t> </a:t>
            </a:r>
            <a:r>
              <a:rPr lang="en-US" dirty="0"/>
              <a:t>([ | ]) </a:t>
            </a:r>
            <a:endParaRPr lang="en-US" dirty="0" smtClean="0"/>
          </a:p>
          <a:p>
            <a:r>
              <a:rPr lang="en-US" b="0" dirty="0" smtClean="0"/>
              <a:t>Temporal operators</a:t>
            </a:r>
          </a:p>
          <a:p>
            <a:pPr lvl="1"/>
            <a:r>
              <a:rPr lang="en-US" dirty="0" smtClean="0">
                <a:sym typeface="Wingdings" panose="05000000000000000000" pitchFamily="2" charset="2"/>
              </a:rPr>
              <a:t>Master period:		P1 </a:t>
            </a:r>
            <a:r>
              <a:rPr lang="en-US" dirty="0" smtClean="0">
                <a:solidFill>
                  <a:schemeClr val="accent6">
                    <a:lumMod val="40000"/>
                    <a:lumOff val="60000"/>
                  </a:schemeClr>
                </a:solidFill>
                <a:sym typeface="Wingdings" panose="05000000000000000000" pitchFamily="2" charset="2"/>
              </a:rPr>
              <a:t>master </a:t>
            </a:r>
            <a:r>
              <a:rPr lang="en-US" dirty="0" smtClean="0">
                <a:sym typeface="Wingdings" panose="05000000000000000000" pitchFamily="2" charset="2"/>
              </a:rPr>
              <a:t>P2  :=  P1 </a:t>
            </a:r>
            <a:r>
              <a:rPr lang="en-US" dirty="0" smtClean="0">
                <a:sym typeface="Symbol" panose="05050102010706020507" pitchFamily="18" charset="2"/>
              </a:rPr>
              <a:t> P2		</a:t>
            </a:r>
            <a:r>
              <a:rPr lang="en-US" dirty="0" smtClean="0">
                <a:sym typeface="Wingdings" panose="05000000000000000000" pitchFamily="2" charset="2"/>
              </a:rPr>
              <a:t> Period</a:t>
            </a:r>
          </a:p>
          <a:p>
            <a:pPr lvl="1"/>
            <a:r>
              <a:rPr lang="en-US" dirty="0" smtClean="0">
                <a:sym typeface="Wingdings" panose="05000000000000000000" pitchFamily="2" charset="2"/>
              </a:rPr>
              <a:t>Opening event:		P </a:t>
            </a:r>
            <a:r>
              <a:rPr lang="en-US" dirty="0">
                <a:solidFill>
                  <a:schemeClr val="accent6">
                    <a:lumMod val="40000"/>
                    <a:lumOff val="60000"/>
                  </a:schemeClr>
                </a:solidFill>
                <a:sym typeface="Wingdings" panose="05000000000000000000" pitchFamily="2" charset="2"/>
              </a:rPr>
              <a:t>start</a:t>
            </a:r>
            <a:r>
              <a:rPr lang="en-US" dirty="0" smtClean="0">
                <a:sym typeface="Wingdings" panose="05000000000000000000" pitchFamily="2" charset="2"/>
              </a:rPr>
              <a:t>				 Event</a:t>
            </a:r>
          </a:p>
          <a:p>
            <a:pPr lvl="1"/>
            <a:r>
              <a:rPr lang="en-US" b="0" dirty="0" smtClean="0">
                <a:sym typeface="Wingdings" panose="05000000000000000000" pitchFamily="2" charset="2"/>
              </a:rPr>
              <a:t>Closing event		P </a:t>
            </a:r>
            <a:r>
              <a:rPr lang="en-US" dirty="0">
                <a:solidFill>
                  <a:schemeClr val="accent6">
                    <a:lumMod val="40000"/>
                    <a:lumOff val="60000"/>
                  </a:schemeClr>
                </a:solidFill>
                <a:sym typeface="Wingdings" panose="05000000000000000000" pitchFamily="2" charset="2"/>
              </a:rPr>
              <a:t>end</a:t>
            </a:r>
            <a:r>
              <a:rPr lang="en-US" b="0" dirty="0" smtClean="0">
                <a:sym typeface="Wingdings" panose="05000000000000000000" pitchFamily="2" charset="2"/>
              </a:rPr>
              <a:t>				 Event</a:t>
            </a:r>
            <a:endParaRPr lang="en-US" b="0" dirty="0"/>
          </a:p>
          <a:p>
            <a:endParaRPr lang="en-US" dirty="0"/>
          </a:p>
        </p:txBody>
      </p:sp>
    </p:spTree>
    <p:extLst>
      <p:ext uri="{BB962C8B-B14F-4D97-AF65-F5344CB8AC3E}">
        <p14:creationId xmlns:p14="http://schemas.microsoft.com/office/powerpoint/2010/main" val="274703879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periods (Multiple Time period)</a:t>
            </a:r>
            <a:endParaRPr lang="fr-FR" dirty="0"/>
          </a:p>
        </p:txBody>
      </p:sp>
      <p:sp>
        <p:nvSpPr>
          <p:cNvPr id="3" name="Espace réservé du contenu 2"/>
          <p:cNvSpPr>
            <a:spLocks noGrp="1"/>
          </p:cNvSpPr>
          <p:nvPr>
            <p:ph idx="1"/>
          </p:nvPr>
        </p:nvSpPr>
        <p:spPr>
          <a:xfrm>
            <a:off x="395288" y="1268412"/>
            <a:ext cx="8748712" cy="5184923"/>
          </a:xfrm>
        </p:spPr>
        <p:txBody>
          <a:bodyPr/>
          <a:lstStyle/>
          <a:p>
            <a:r>
              <a:rPr lang="en-US" b="0" dirty="0" smtClean="0"/>
              <a:t>Types</a:t>
            </a:r>
          </a:p>
          <a:p>
            <a:pPr lvl="1"/>
            <a:r>
              <a:rPr lang="en-US" dirty="0">
                <a:solidFill>
                  <a:schemeClr val="accent6">
                    <a:lumMod val="40000"/>
                    <a:lumOff val="60000"/>
                  </a:schemeClr>
                </a:solidFill>
              </a:rPr>
              <a:t>Period</a:t>
            </a:r>
            <a:r>
              <a:rPr lang="en-US" dirty="0" smtClean="0"/>
              <a:t> P</a:t>
            </a:r>
          </a:p>
          <a:p>
            <a:pPr lvl="1"/>
            <a:r>
              <a:rPr lang="en-US" dirty="0">
                <a:solidFill>
                  <a:schemeClr val="accent6">
                    <a:lumMod val="40000"/>
                    <a:lumOff val="60000"/>
                  </a:schemeClr>
                </a:solidFill>
              </a:rPr>
              <a:t>Periods</a:t>
            </a:r>
            <a:r>
              <a:rPr lang="en-US" dirty="0" smtClean="0"/>
              <a:t> M</a:t>
            </a:r>
          </a:p>
          <a:p>
            <a:pPr lvl="1"/>
            <a:r>
              <a:rPr lang="en-US" dirty="0" smtClean="0">
                <a:solidFill>
                  <a:schemeClr val="accent6">
                    <a:lumMod val="40000"/>
                    <a:lumOff val="60000"/>
                  </a:schemeClr>
                </a:solidFill>
              </a:rPr>
              <a:t>Events </a:t>
            </a:r>
            <a:r>
              <a:rPr lang="en-US" dirty="0"/>
              <a:t>E</a:t>
            </a:r>
          </a:p>
          <a:p>
            <a:pPr lvl="1"/>
            <a:r>
              <a:rPr lang="en-US" dirty="0">
                <a:solidFill>
                  <a:schemeClr val="accent6">
                    <a:lumMod val="40000"/>
                    <a:lumOff val="60000"/>
                  </a:schemeClr>
                </a:solidFill>
              </a:rPr>
              <a:t>Real</a:t>
            </a:r>
            <a:r>
              <a:rPr lang="en-US" dirty="0"/>
              <a:t> </a:t>
            </a:r>
            <a:r>
              <a:rPr lang="en-US" dirty="0" smtClean="0"/>
              <a:t>d</a:t>
            </a:r>
            <a:endParaRPr lang="en-US" dirty="0"/>
          </a:p>
          <a:p>
            <a:r>
              <a:rPr lang="en-US" b="0" dirty="0" smtClean="0"/>
              <a:t>Constructors</a:t>
            </a:r>
          </a:p>
          <a:p>
            <a:pPr lvl="1"/>
            <a:r>
              <a:rPr lang="en-US" b="0" dirty="0" smtClean="0"/>
              <a:t>Periods:</a:t>
            </a:r>
            <a:r>
              <a:rPr lang="en-US" b="0" dirty="0"/>
              <a:t>	</a:t>
            </a:r>
            <a:r>
              <a:rPr lang="en-US" b="0" dirty="0" smtClean="0"/>
              <a:t>	</a:t>
            </a:r>
            <a:r>
              <a:rPr lang="en-US" dirty="0" smtClean="0">
                <a:solidFill>
                  <a:schemeClr val="accent6">
                    <a:lumMod val="40000"/>
                    <a:lumOff val="60000"/>
                  </a:schemeClr>
                </a:solidFill>
              </a:rPr>
              <a:t>Periods</a:t>
            </a:r>
            <a:r>
              <a:rPr lang="en-US" dirty="0" smtClean="0"/>
              <a:t> M </a:t>
            </a:r>
            <a:r>
              <a:rPr lang="en-US" dirty="0" smtClean="0">
                <a:solidFill>
                  <a:schemeClr val="accent6">
                    <a:lumMod val="40000"/>
                    <a:lumOff val="60000"/>
                  </a:schemeClr>
                </a:solidFill>
              </a:rPr>
              <a:t>is</a:t>
            </a:r>
            <a:r>
              <a:rPr lang="en-US" dirty="0" smtClean="0"/>
              <a:t> P1 </a:t>
            </a:r>
            <a:r>
              <a:rPr lang="en-US" dirty="0">
                <a:solidFill>
                  <a:schemeClr val="accent6">
                    <a:lumMod val="40000"/>
                    <a:lumOff val="60000"/>
                  </a:schemeClr>
                </a:solidFill>
              </a:rPr>
              <a:t>par</a:t>
            </a:r>
            <a:r>
              <a:rPr lang="en-US" dirty="0"/>
              <a:t> P2  :=  P1 // P2</a:t>
            </a:r>
            <a:endParaRPr lang="en-US" dirty="0" smtClean="0"/>
          </a:p>
          <a:p>
            <a:pPr lvl="1"/>
            <a:r>
              <a:rPr lang="en-US" dirty="0" smtClean="0"/>
              <a:t>Periods:		</a:t>
            </a:r>
            <a:r>
              <a:rPr lang="en-US" dirty="0" smtClean="0">
                <a:solidFill>
                  <a:schemeClr val="accent6">
                    <a:lumMod val="40000"/>
                    <a:lumOff val="60000"/>
                  </a:schemeClr>
                </a:solidFill>
              </a:rPr>
              <a:t>Periods </a:t>
            </a:r>
            <a:r>
              <a:rPr lang="en-US" dirty="0"/>
              <a:t>M </a:t>
            </a:r>
            <a:r>
              <a:rPr lang="en-US" dirty="0">
                <a:solidFill>
                  <a:schemeClr val="accent6">
                    <a:lumMod val="40000"/>
                    <a:lumOff val="60000"/>
                  </a:schemeClr>
                </a:solidFill>
              </a:rPr>
              <a:t>is</a:t>
            </a:r>
            <a:r>
              <a:rPr lang="en-US" dirty="0" smtClean="0"/>
              <a:t> </a:t>
            </a:r>
            <a:r>
              <a:rPr lang="en-US" dirty="0" smtClean="0">
                <a:solidFill>
                  <a:schemeClr val="accent6">
                    <a:lumMod val="40000"/>
                    <a:lumOff val="60000"/>
                  </a:schemeClr>
                </a:solidFill>
              </a:rPr>
              <a:t>[</a:t>
            </a:r>
            <a:r>
              <a:rPr lang="en-US" dirty="0" smtClean="0"/>
              <a:t> </a:t>
            </a:r>
            <a:r>
              <a:rPr lang="en-US" dirty="0"/>
              <a:t>| </a:t>
            </a:r>
            <a:r>
              <a:rPr lang="en-US" dirty="0">
                <a:solidFill>
                  <a:schemeClr val="accent6">
                    <a:lumMod val="40000"/>
                    <a:lumOff val="60000"/>
                  </a:schemeClr>
                </a:solidFill>
              </a:rPr>
              <a:t>]</a:t>
            </a:r>
            <a:r>
              <a:rPr lang="en-US" dirty="0"/>
              <a:t> E1</a:t>
            </a:r>
            <a:r>
              <a:rPr lang="en-US" dirty="0">
                <a:solidFill>
                  <a:schemeClr val="accent6">
                    <a:lumMod val="40000"/>
                    <a:lumOff val="60000"/>
                  </a:schemeClr>
                </a:solidFill>
              </a:rPr>
              <a:t>,</a:t>
            </a:r>
            <a:r>
              <a:rPr lang="en-US" dirty="0" smtClean="0"/>
              <a:t> E2 </a:t>
            </a:r>
            <a:r>
              <a:rPr lang="en-US" dirty="0">
                <a:solidFill>
                  <a:schemeClr val="accent6">
                    <a:lumMod val="40000"/>
                    <a:lumOff val="60000"/>
                  </a:schemeClr>
                </a:solidFill>
              </a:rPr>
              <a:t>[</a:t>
            </a:r>
            <a:r>
              <a:rPr lang="en-US" dirty="0"/>
              <a:t> | </a:t>
            </a:r>
            <a:r>
              <a:rPr lang="en-US" dirty="0">
                <a:solidFill>
                  <a:schemeClr val="accent6">
                    <a:lumMod val="40000"/>
                    <a:lumOff val="60000"/>
                  </a:schemeClr>
                </a:solidFill>
              </a:rPr>
              <a:t>]</a:t>
            </a:r>
            <a:r>
              <a:rPr lang="en-US" dirty="0" smtClean="0"/>
              <a:t>  </a:t>
            </a:r>
            <a:r>
              <a:rPr lang="en-US" dirty="0" smtClean="0">
                <a:cs typeface="Calibri" panose="020F0502020204030204" pitchFamily="34" charset="0"/>
                <a:sym typeface="Symbol" panose="05050102010706020507" pitchFamily="18" charset="2"/>
              </a:rPr>
              <a:t>:=  </a:t>
            </a:r>
            <a:r>
              <a:rPr lang="en-US" dirty="0">
                <a:cs typeface="Calibri" panose="020F0502020204030204" pitchFamily="34" charset="0"/>
                <a:sym typeface="Symbol" panose="05050102010706020507" pitchFamily="18" charset="2"/>
              </a:rPr>
              <a:t></a:t>
            </a:r>
            <a:r>
              <a:rPr lang="en-US" dirty="0" smtClean="0">
                <a:cs typeface="Calibri" panose="020F0502020204030204" pitchFamily="34" charset="0"/>
              </a:rPr>
              <a:t>(</a:t>
            </a:r>
            <a:r>
              <a:rPr lang="en-US" dirty="0"/>
              <a:t>([ | ]) </a:t>
            </a:r>
            <a:r>
              <a:rPr lang="en-US" dirty="0">
                <a:sym typeface="Symbol" panose="05050102010706020507" pitchFamily="18" charset="2"/>
              </a:rPr>
              <a:t>E</a:t>
            </a:r>
            <a:r>
              <a:rPr lang="en-US" dirty="0" smtClean="0">
                <a:sym typeface="Symbol" panose="05050102010706020507" pitchFamily="18" charset="2"/>
              </a:rPr>
              <a:t>1</a:t>
            </a:r>
            <a:r>
              <a:rPr lang="el-GR" dirty="0" smtClean="0">
                <a:cs typeface="Calibri" panose="020F0502020204030204" pitchFamily="34" charset="0"/>
                <a:sym typeface="Symbol" panose="05050102010706020507" pitchFamily="18" charset="2"/>
              </a:rPr>
              <a:t></a:t>
            </a:r>
            <a:r>
              <a:rPr lang="en-US" dirty="0" smtClean="0">
                <a:sym typeface="Symbol" panose="05050102010706020507" pitchFamily="18" charset="2"/>
              </a:rPr>
              <a:t>, E2</a:t>
            </a:r>
            <a:r>
              <a:rPr lang="el-GR" dirty="0" smtClean="0">
                <a:cs typeface="Calibri" panose="020F0502020204030204" pitchFamily="34" charset="0"/>
                <a:sym typeface="Symbol" panose="05050102010706020507" pitchFamily="18" charset="2"/>
              </a:rPr>
              <a:t></a:t>
            </a:r>
            <a:r>
              <a:rPr lang="en-US" dirty="0" smtClean="0">
                <a:sym typeface="Symbol" panose="05050102010706020507" pitchFamily="18" charset="2"/>
              </a:rPr>
              <a:t> </a:t>
            </a:r>
            <a:r>
              <a:rPr lang="en-US" dirty="0"/>
              <a:t>([ | ]) </a:t>
            </a:r>
            <a:r>
              <a:rPr lang="en-US" dirty="0" smtClean="0">
                <a:cs typeface="Calibri" panose="020F0502020204030204" pitchFamily="34" charset="0"/>
              </a:rPr>
              <a:t>) </a:t>
            </a:r>
          </a:p>
          <a:p>
            <a:pPr lvl="1"/>
            <a:r>
              <a:rPr lang="en-US" dirty="0"/>
              <a:t>Periods:		</a:t>
            </a:r>
            <a:r>
              <a:rPr lang="en-US" dirty="0">
                <a:solidFill>
                  <a:schemeClr val="accent6">
                    <a:lumMod val="40000"/>
                    <a:lumOff val="60000"/>
                  </a:schemeClr>
                </a:solidFill>
              </a:rPr>
              <a:t>Periods</a:t>
            </a:r>
            <a:r>
              <a:rPr lang="en-US" dirty="0"/>
              <a:t> M </a:t>
            </a:r>
            <a:r>
              <a:rPr lang="en-US" dirty="0">
                <a:solidFill>
                  <a:schemeClr val="accent6">
                    <a:lumMod val="40000"/>
                    <a:lumOff val="60000"/>
                  </a:schemeClr>
                </a:solidFill>
              </a:rPr>
              <a:t>is</a:t>
            </a:r>
            <a:r>
              <a:rPr lang="en-US" dirty="0"/>
              <a:t> </a:t>
            </a:r>
            <a:r>
              <a:rPr lang="en-US" dirty="0" smtClean="0">
                <a:solidFill>
                  <a:schemeClr val="accent6">
                    <a:lumMod val="40000"/>
                    <a:lumOff val="60000"/>
                  </a:schemeClr>
                </a:solidFill>
              </a:rPr>
              <a:t>[</a:t>
            </a:r>
            <a:r>
              <a:rPr lang="en-US" dirty="0" smtClean="0"/>
              <a:t> </a:t>
            </a:r>
            <a:r>
              <a:rPr lang="en-US" dirty="0"/>
              <a:t>| </a:t>
            </a:r>
            <a:r>
              <a:rPr lang="en-US" dirty="0">
                <a:solidFill>
                  <a:schemeClr val="accent6">
                    <a:lumMod val="40000"/>
                    <a:lumOff val="60000"/>
                  </a:schemeClr>
                </a:solidFill>
              </a:rPr>
              <a:t>]</a:t>
            </a:r>
            <a:r>
              <a:rPr lang="en-US" dirty="0"/>
              <a:t> </a:t>
            </a:r>
            <a:r>
              <a:rPr lang="en-US" dirty="0" smtClean="0"/>
              <a:t>E</a:t>
            </a:r>
            <a:r>
              <a:rPr lang="en-US" dirty="0">
                <a:solidFill>
                  <a:schemeClr val="accent6">
                    <a:lumMod val="40000"/>
                    <a:lumOff val="60000"/>
                  </a:schemeClr>
                </a:solidFill>
              </a:rPr>
              <a:t>,</a:t>
            </a:r>
            <a:r>
              <a:rPr lang="en-US" dirty="0" smtClean="0"/>
              <a:t> d </a:t>
            </a:r>
            <a:r>
              <a:rPr lang="en-US" dirty="0" smtClean="0">
                <a:solidFill>
                  <a:schemeClr val="accent6">
                    <a:lumMod val="40000"/>
                    <a:lumOff val="60000"/>
                  </a:schemeClr>
                </a:solidFill>
              </a:rPr>
              <a:t>[</a:t>
            </a:r>
            <a:r>
              <a:rPr lang="en-US" dirty="0" smtClean="0"/>
              <a:t> </a:t>
            </a:r>
            <a:r>
              <a:rPr lang="en-US" dirty="0"/>
              <a:t>| </a:t>
            </a:r>
            <a:r>
              <a:rPr lang="en-US" dirty="0">
                <a:solidFill>
                  <a:schemeClr val="accent6">
                    <a:lumMod val="40000"/>
                    <a:lumOff val="60000"/>
                  </a:schemeClr>
                </a:solidFill>
              </a:rPr>
              <a:t>]</a:t>
            </a:r>
            <a:r>
              <a:rPr lang="en-US" dirty="0"/>
              <a:t>  </a:t>
            </a:r>
            <a:r>
              <a:rPr lang="en-US" dirty="0">
                <a:cs typeface="Calibri" panose="020F0502020204030204" pitchFamily="34" charset="0"/>
                <a:sym typeface="Symbol" panose="05050102010706020507" pitchFamily="18" charset="2"/>
              </a:rPr>
              <a:t>:=  </a:t>
            </a:r>
            <a:r>
              <a:rPr lang="en-US" dirty="0">
                <a:cs typeface="Calibri" panose="020F0502020204030204" pitchFamily="34" charset="0"/>
              </a:rPr>
              <a:t>(</a:t>
            </a:r>
            <a:r>
              <a:rPr lang="en-US" dirty="0"/>
              <a:t>([ | ]) </a:t>
            </a:r>
            <a:r>
              <a:rPr lang="en-US" dirty="0">
                <a:sym typeface="Symbol" panose="05050102010706020507" pitchFamily="18" charset="2"/>
              </a:rPr>
              <a:t>E</a:t>
            </a:r>
            <a:r>
              <a:rPr lang="el-GR" dirty="0" smtClean="0">
                <a:cs typeface="Calibri" panose="020F0502020204030204" pitchFamily="34" charset="0"/>
                <a:sym typeface="Symbol" panose="05050102010706020507" pitchFamily="18" charset="2"/>
              </a:rPr>
              <a:t></a:t>
            </a:r>
            <a:r>
              <a:rPr lang="en-US" dirty="0" smtClean="0">
                <a:sym typeface="Symbol" panose="05050102010706020507" pitchFamily="18" charset="2"/>
              </a:rPr>
              <a:t>, d </a:t>
            </a:r>
            <a:r>
              <a:rPr lang="en-US" dirty="0" smtClean="0"/>
              <a:t>([ </a:t>
            </a:r>
            <a:r>
              <a:rPr lang="en-US" dirty="0"/>
              <a:t>| ]) </a:t>
            </a:r>
            <a:r>
              <a:rPr lang="en-US" dirty="0">
                <a:cs typeface="Calibri" panose="020F0502020204030204" pitchFamily="34" charset="0"/>
              </a:rPr>
              <a:t>) </a:t>
            </a:r>
            <a:endParaRPr lang="en-US" dirty="0" smtClean="0">
              <a:cs typeface="Calibri" panose="020F0502020204030204" pitchFamily="34" charset="0"/>
            </a:endParaRPr>
          </a:p>
          <a:p>
            <a:r>
              <a:rPr lang="en-US" b="0" dirty="0" smtClean="0"/>
              <a:t>Temporal operators</a:t>
            </a:r>
          </a:p>
          <a:p>
            <a:pPr lvl="1"/>
            <a:r>
              <a:rPr lang="en-US" dirty="0" smtClean="0">
                <a:sym typeface="Wingdings" panose="05000000000000000000" pitchFamily="2" charset="2"/>
              </a:rPr>
              <a:t>Master </a:t>
            </a:r>
            <a:r>
              <a:rPr lang="en-US" dirty="0">
                <a:sym typeface="Wingdings" panose="05000000000000000000" pitchFamily="2" charset="2"/>
              </a:rPr>
              <a:t>period:		</a:t>
            </a:r>
            <a:r>
              <a:rPr lang="en-US" dirty="0" smtClean="0">
                <a:sym typeface="Wingdings" panose="05000000000000000000" pitchFamily="2" charset="2"/>
              </a:rPr>
              <a:t>M </a:t>
            </a:r>
            <a:r>
              <a:rPr lang="en-US" dirty="0">
                <a:solidFill>
                  <a:schemeClr val="accent6">
                    <a:lumMod val="40000"/>
                    <a:lumOff val="60000"/>
                  </a:schemeClr>
                </a:solidFill>
                <a:sym typeface="Wingdings" panose="05000000000000000000" pitchFamily="2" charset="2"/>
              </a:rPr>
              <a:t>master </a:t>
            </a:r>
            <a:r>
              <a:rPr lang="en-US" dirty="0">
                <a:sym typeface="Wingdings" panose="05000000000000000000" pitchFamily="2" charset="2"/>
              </a:rPr>
              <a:t>P</a:t>
            </a:r>
            <a:r>
              <a:rPr lang="en-US" dirty="0" smtClean="0">
                <a:sym typeface="Wingdings" panose="05000000000000000000" pitchFamily="2" charset="2"/>
              </a:rPr>
              <a:t>  </a:t>
            </a:r>
            <a:r>
              <a:rPr lang="en-US" dirty="0">
                <a:sym typeface="Wingdings" panose="05000000000000000000" pitchFamily="2" charset="2"/>
              </a:rPr>
              <a:t>:=  </a:t>
            </a:r>
            <a:r>
              <a:rPr lang="en-US" dirty="0" smtClean="0">
                <a:sym typeface="Wingdings" panose="05000000000000000000" pitchFamily="2" charset="2"/>
              </a:rPr>
              <a:t>M </a:t>
            </a:r>
            <a:r>
              <a:rPr lang="en-US" dirty="0">
                <a:sym typeface="Symbol" panose="05050102010706020507" pitchFamily="18" charset="2"/>
              </a:rPr>
              <a:t> P		</a:t>
            </a:r>
            <a:r>
              <a:rPr lang="en-US" dirty="0">
                <a:sym typeface="Wingdings" panose="05000000000000000000" pitchFamily="2" charset="2"/>
              </a:rPr>
              <a:t> </a:t>
            </a:r>
            <a:r>
              <a:rPr lang="en-US" dirty="0" smtClean="0">
                <a:sym typeface="Wingdings" panose="05000000000000000000" pitchFamily="2" charset="2"/>
              </a:rPr>
              <a:t>Periods</a:t>
            </a:r>
          </a:p>
          <a:p>
            <a:pPr lvl="1"/>
            <a:r>
              <a:rPr lang="en-US" dirty="0">
                <a:sym typeface="Wingdings" panose="05000000000000000000" pitchFamily="2" charset="2"/>
              </a:rPr>
              <a:t>Master period:		P </a:t>
            </a:r>
            <a:r>
              <a:rPr lang="en-US" dirty="0">
                <a:solidFill>
                  <a:schemeClr val="accent6">
                    <a:lumMod val="40000"/>
                    <a:lumOff val="60000"/>
                  </a:schemeClr>
                </a:solidFill>
                <a:sym typeface="Wingdings" panose="05000000000000000000" pitchFamily="2" charset="2"/>
              </a:rPr>
              <a:t>master </a:t>
            </a:r>
            <a:r>
              <a:rPr lang="en-US" dirty="0">
                <a:sym typeface="Wingdings" panose="05000000000000000000" pitchFamily="2" charset="2"/>
              </a:rPr>
              <a:t>M  :=  P </a:t>
            </a:r>
            <a:r>
              <a:rPr lang="en-US" dirty="0">
                <a:sym typeface="Symbol" panose="05050102010706020507" pitchFamily="18" charset="2"/>
              </a:rPr>
              <a:t> M		</a:t>
            </a:r>
            <a:r>
              <a:rPr lang="en-US" dirty="0">
                <a:sym typeface="Wingdings" panose="05000000000000000000" pitchFamily="2" charset="2"/>
              </a:rPr>
              <a:t> Periods</a:t>
            </a:r>
          </a:p>
          <a:p>
            <a:pPr lvl="1"/>
            <a:r>
              <a:rPr lang="en-US" dirty="0" smtClean="0">
                <a:sym typeface="Wingdings" panose="05000000000000000000" pitchFamily="2" charset="2"/>
              </a:rPr>
              <a:t>Master </a:t>
            </a:r>
            <a:r>
              <a:rPr lang="en-US" dirty="0">
                <a:sym typeface="Wingdings" panose="05000000000000000000" pitchFamily="2" charset="2"/>
              </a:rPr>
              <a:t>period:		M1 </a:t>
            </a:r>
            <a:r>
              <a:rPr lang="en-US" dirty="0">
                <a:solidFill>
                  <a:schemeClr val="accent6">
                    <a:lumMod val="40000"/>
                    <a:lumOff val="60000"/>
                  </a:schemeClr>
                </a:solidFill>
                <a:sym typeface="Wingdings" panose="05000000000000000000" pitchFamily="2" charset="2"/>
              </a:rPr>
              <a:t>master </a:t>
            </a:r>
            <a:r>
              <a:rPr lang="en-US" dirty="0">
                <a:sym typeface="Wingdings" panose="05000000000000000000" pitchFamily="2" charset="2"/>
              </a:rPr>
              <a:t>M2  :=  M1 </a:t>
            </a:r>
            <a:r>
              <a:rPr lang="en-US" dirty="0">
                <a:sym typeface="Symbol" panose="05050102010706020507" pitchFamily="18" charset="2"/>
              </a:rPr>
              <a:t> M2		</a:t>
            </a:r>
            <a:r>
              <a:rPr lang="en-US" dirty="0">
                <a:sym typeface="Wingdings" panose="05000000000000000000" pitchFamily="2" charset="2"/>
              </a:rPr>
              <a:t> Periods</a:t>
            </a:r>
          </a:p>
          <a:p>
            <a:pPr lvl="1"/>
            <a:endParaRPr lang="en-US" dirty="0">
              <a:sym typeface="Wingdings" panose="05000000000000000000" pitchFamily="2" charset="2"/>
            </a:endParaRPr>
          </a:p>
          <a:p>
            <a:pPr marL="179387" lvl="1" indent="0">
              <a:buNone/>
            </a:pPr>
            <a:endParaRPr lang="en-US" b="0" dirty="0" smtClean="0">
              <a:sym typeface="Wingdings" panose="05000000000000000000" pitchFamily="2" charset="2"/>
            </a:endParaRPr>
          </a:p>
          <a:p>
            <a:endParaRPr lang="en-US" dirty="0"/>
          </a:p>
        </p:txBody>
      </p:sp>
    </p:spTree>
    <p:extLst>
      <p:ext uri="{BB962C8B-B14F-4D97-AF65-F5344CB8AC3E}">
        <p14:creationId xmlns:p14="http://schemas.microsoft.com/office/powerpoint/2010/main" val="83094387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operator</a:t>
            </a:r>
            <a:endParaRPr lang="fr-FR" dirty="0"/>
          </a:p>
        </p:txBody>
      </p:sp>
      <p:sp>
        <p:nvSpPr>
          <p:cNvPr id="3" name="Espace réservé du contenu 2"/>
          <p:cNvSpPr>
            <a:spLocks noGrp="1"/>
          </p:cNvSpPr>
          <p:nvPr>
            <p:ph idx="1"/>
          </p:nvPr>
        </p:nvSpPr>
        <p:spPr>
          <a:xfrm>
            <a:off x="395288" y="1268413"/>
            <a:ext cx="8497192" cy="4857750"/>
          </a:xfrm>
        </p:spPr>
        <p:txBody>
          <a:bodyPr/>
          <a:lstStyle/>
          <a:p>
            <a:r>
              <a:rPr lang="en-US" b="0" dirty="0" smtClean="0"/>
              <a:t>Types</a:t>
            </a:r>
          </a:p>
          <a:p>
            <a:pPr lvl="1"/>
            <a:r>
              <a:rPr lang="en-US" dirty="0" err="1">
                <a:solidFill>
                  <a:schemeClr val="accent6">
                    <a:lumMod val="40000"/>
                    <a:lumOff val="60000"/>
                  </a:schemeClr>
                </a:solidFill>
              </a:rPr>
              <a:t>a</a:t>
            </a:r>
            <a:r>
              <a:rPr lang="en-US" dirty="0" err="1" smtClean="0">
                <a:solidFill>
                  <a:schemeClr val="accent6">
                    <a:lumMod val="40000"/>
                    <a:lumOff val="60000"/>
                  </a:schemeClr>
                </a:solidFill>
              </a:rPr>
              <a:t>ny_type</a:t>
            </a:r>
            <a:r>
              <a:rPr lang="en-US" dirty="0" smtClean="0"/>
              <a:t> </a:t>
            </a:r>
            <a:r>
              <a:rPr lang="en-US" dirty="0"/>
              <a:t>E</a:t>
            </a:r>
            <a:endParaRPr lang="en-US" dirty="0" smtClean="0"/>
          </a:p>
          <a:p>
            <a:pPr lvl="1"/>
            <a:r>
              <a:rPr lang="en-US" dirty="0" smtClean="0">
                <a:solidFill>
                  <a:schemeClr val="accent6">
                    <a:lumMod val="40000"/>
                    <a:lumOff val="60000"/>
                  </a:schemeClr>
                </a:solidFill>
              </a:rPr>
              <a:t>String</a:t>
            </a:r>
            <a:r>
              <a:rPr lang="en-US" dirty="0" smtClean="0"/>
              <a:t> s</a:t>
            </a:r>
          </a:p>
          <a:p>
            <a:r>
              <a:rPr lang="en-US" b="0" dirty="0" smtClean="0"/>
              <a:t>Constructor</a:t>
            </a:r>
          </a:p>
          <a:p>
            <a:pPr lvl="1"/>
            <a:r>
              <a:rPr lang="en-US" dirty="0" smtClean="0"/>
              <a:t>Operator: </a:t>
            </a:r>
            <a:r>
              <a:rPr lang="en-US" dirty="0">
                <a:solidFill>
                  <a:schemeClr val="accent6">
                    <a:lumMod val="40000"/>
                    <a:lumOff val="60000"/>
                  </a:schemeClr>
                </a:solidFill>
              </a:rPr>
              <a:t>O</a:t>
            </a:r>
            <a:r>
              <a:rPr lang="en-US" dirty="0" smtClean="0">
                <a:solidFill>
                  <a:schemeClr val="accent6">
                    <a:lumMod val="40000"/>
                    <a:lumOff val="60000"/>
                  </a:schemeClr>
                </a:solidFill>
              </a:rPr>
              <a:t>perator [ </a:t>
            </a:r>
            <a:r>
              <a:rPr lang="en-US" dirty="0" err="1"/>
              <a:t>return_ty</a:t>
            </a:r>
            <a:r>
              <a:rPr lang="en-US" dirty="0" err="1" smtClean="0"/>
              <a:t>pe_E</a:t>
            </a:r>
            <a:r>
              <a:rPr lang="en-US" dirty="0" smtClean="0"/>
              <a:t> </a:t>
            </a:r>
            <a:r>
              <a:rPr lang="en-US" dirty="0" smtClean="0">
                <a:solidFill>
                  <a:schemeClr val="accent6">
                    <a:lumMod val="40000"/>
                    <a:lumOff val="60000"/>
                  </a:schemeClr>
                </a:solidFill>
              </a:rPr>
              <a:t>] </a:t>
            </a:r>
            <a:r>
              <a:rPr lang="en-US" dirty="0" smtClean="0">
                <a:solidFill>
                  <a:schemeClr val="accent2">
                    <a:lumMod val="75000"/>
                  </a:schemeClr>
                </a:solidFill>
              </a:rPr>
              <a:t>s1</a:t>
            </a:r>
            <a:r>
              <a:rPr lang="en-US" dirty="0" smtClean="0"/>
              <a:t> type_E1 E1 </a:t>
            </a:r>
            <a:r>
              <a:rPr lang="en-US" dirty="0">
                <a:solidFill>
                  <a:schemeClr val="accent2">
                    <a:lumMod val="75000"/>
                  </a:schemeClr>
                </a:solidFill>
              </a:rPr>
              <a:t>s2</a:t>
            </a:r>
            <a:r>
              <a:rPr lang="en-US" dirty="0" smtClean="0"/>
              <a:t> type_E2 E2 </a:t>
            </a:r>
            <a:r>
              <a:rPr lang="en-US" dirty="0" smtClean="0">
                <a:solidFill>
                  <a:schemeClr val="accent2">
                    <a:lumMod val="75000"/>
                  </a:schemeClr>
                </a:solidFill>
              </a:rPr>
              <a:t>s3</a:t>
            </a:r>
            <a:r>
              <a:rPr lang="en-US" dirty="0" smtClean="0"/>
              <a:t> …. </a:t>
            </a:r>
            <a:r>
              <a:rPr lang="en-US" dirty="0">
                <a:solidFill>
                  <a:schemeClr val="accent2">
                    <a:lumMod val="75000"/>
                  </a:schemeClr>
                </a:solidFill>
              </a:rPr>
              <a:t>sn-1</a:t>
            </a:r>
            <a:r>
              <a:rPr lang="en-US" dirty="0"/>
              <a:t> </a:t>
            </a:r>
            <a:r>
              <a:rPr lang="en-US" dirty="0" err="1" smtClean="0"/>
              <a:t>type_En</a:t>
            </a:r>
            <a:r>
              <a:rPr lang="en-US" dirty="0" smtClean="0"/>
              <a:t> </a:t>
            </a:r>
            <a:r>
              <a:rPr lang="en-US" dirty="0" err="1" smtClean="0"/>
              <a:t>En</a:t>
            </a:r>
            <a:r>
              <a:rPr lang="en-US" dirty="0" smtClean="0"/>
              <a:t> </a:t>
            </a:r>
            <a:r>
              <a:rPr lang="en-US" dirty="0" err="1">
                <a:solidFill>
                  <a:schemeClr val="accent2">
                    <a:lumMod val="75000"/>
                  </a:schemeClr>
                </a:solidFill>
              </a:rPr>
              <a:t>sn</a:t>
            </a:r>
            <a:r>
              <a:rPr lang="en-US" dirty="0" smtClean="0">
                <a:solidFill>
                  <a:schemeClr val="accent6">
                    <a:lumMod val="40000"/>
                    <a:lumOff val="60000"/>
                  </a:schemeClr>
                </a:solidFill>
              </a:rPr>
              <a:t> = </a:t>
            </a:r>
            <a:r>
              <a:rPr lang="en-US" dirty="0"/>
              <a:t>expr (E1, …, </a:t>
            </a:r>
            <a:r>
              <a:rPr lang="en-US" dirty="0" err="1"/>
              <a:t>En</a:t>
            </a:r>
            <a:r>
              <a:rPr lang="en-US" dirty="0" smtClean="0"/>
              <a:t>) that evaluates to </a:t>
            </a:r>
            <a:r>
              <a:rPr lang="en-US" dirty="0" err="1" smtClean="0"/>
              <a:t>type_E</a:t>
            </a:r>
            <a:endParaRPr lang="en-US" dirty="0"/>
          </a:p>
          <a:p>
            <a:r>
              <a:rPr lang="en-US" b="0" dirty="0" smtClean="0"/>
              <a:t>Example: counting events generated by a Boolean inside a time period</a:t>
            </a:r>
          </a:p>
          <a:p>
            <a:pPr lvl="1"/>
            <a:r>
              <a:rPr lang="en-US" dirty="0" smtClean="0">
                <a:solidFill>
                  <a:schemeClr val="accent6">
                    <a:lumMod val="40000"/>
                    <a:lumOff val="60000"/>
                  </a:schemeClr>
                </a:solidFill>
              </a:rPr>
              <a:t>Operator [ </a:t>
            </a:r>
            <a:r>
              <a:rPr lang="en-US" dirty="0">
                <a:solidFill>
                  <a:schemeClr val="accent6">
                    <a:lumMod val="40000"/>
                    <a:lumOff val="60000"/>
                  </a:schemeClr>
                </a:solidFill>
              </a:rPr>
              <a:t>Clock ] </a:t>
            </a:r>
            <a:r>
              <a:rPr lang="en-US" dirty="0" smtClean="0">
                <a:solidFill>
                  <a:schemeClr val="accent6">
                    <a:lumMod val="40000"/>
                    <a:lumOff val="60000"/>
                  </a:schemeClr>
                </a:solidFill>
              </a:rPr>
              <a:t>Clock</a:t>
            </a:r>
            <a:r>
              <a:rPr lang="en-US" dirty="0" smtClean="0"/>
              <a:t> C </a:t>
            </a:r>
            <a:r>
              <a:rPr lang="en-US" dirty="0">
                <a:solidFill>
                  <a:schemeClr val="accent2">
                    <a:lumMod val="75000"/>
                  </a:schemeClr>
                </a:solidFill>
              </a:rPr>
              <a:t>inside</a:t>
            </a:r>
            <a:r>
              <a:rPr lang="en-US" dirty="0" smtClean="0"/>
              <a:t> </a:t>
            </a:r>
            <a:r>
              <a:rPr lang="en-US" dirty="0">
                <a:solidFill>
                  <a:schemeClr val="accent6">
                    <a:lumMod val="40000"/>
                    <a:lumOff val="60000"/>
                  </a:schemeClr>
                </a:solidFill>
              </a:rPr>
              <a:t>Period</a:t>
            </a:r>
            <a:r>
              <a:rPr lang="en-US" dirty="0" smtClean="0"/>
              <a:t> P </a:t>
            </a:r>
            <a:r>
              <a:rPr lang="en-US" dirty="0">
                <a:solidFill>
                  <a:schemeClr val="accent6">
                    <a:lumMod val="40000"/>
                    <a:lumOff val="60000"/>
                  </a:schemeClr>
                </a:solidFill>
              </a:rPr>
              <a:t>=</a:t>
            </a:r>
            <a:r>
              <a:rPr lang="en-US" dirty="0" smtClean="0"/>
              <a:t> C </a:t>
            </a:r>
            <a:r>
              <a:rPr lang="en-US" dirty="0" smtClean="0">
                <a:solidFill>
                  <a:schemeClr val="accent6">
                    <a:lumMod val="40000"/>
                    <a:lumOff val="60000"/>
                  </a:schemeClr>
                </a:solidFill>
              </a:rPr>
              <a:t>filter </a:t>
            </a:r>
            <a:r>
              <a:rPr lang="en-US" dirty="0" smtClean="0"/>
              <a:t>(</a:t>
            </a:r>
            <a:r>
              <a:rPr lang="en-US" dirty="0" smtClean="0">
                <a:solidFill>
                  <a:schemeClr val="accent6">
                    <a:lumMod val="40000"/>
                    <a:lumOff val="60000"/>
                  </a:schemeClr>
                </a:solidFill>
              </a:rPr>
              <a:t>tick</a:t>
            </a:r>
            <a:r>
              <a:rPr lang="en-US" dirty="0" smtClean="0"/>
              <a:t> </a:t>
            </a:r>
            <a:r>
              <a:rPr lang="en-US" dirty="0" smtClean="0">
                <a:sym typeface="Symbol" panose="05050102010706020507" pitchFamily="18" charset="2"/>
              </a:rPr>
              <a:t>&gt;= </a:t>
            </a:r>
            <a:r>
              <a:rPr lang="en-US" dirty="0" smtClean="0"/>
              <a:t>P </a:t>
            </a:r>
            <a:r>
              <a:rPr lang="en-US" dirty="0" smtClean="0">
                <a:solidFill>
                  <a:schemeClr val="accent6">
                    <a:lumMod val="40000"/>
                    <a:lumOff val="60000"/>
                  </a:schemeClr>
                </a:solidFill>
              </a:rPr>
              <a:t>start</a:t>
            </a:r>
            <a:r>
              <a:rPr lang="en-US" dirty="0" smtClean="0"/>
              <a:t>) </a:t>
            </a:r>
            <a:r>
              <a:rPr lang="en-US" dirty="0" smtClean="0">
                <a:solidFill>
                  <a:schemeClr val="accent6">
                    <a:lumMod val="40000"/>
                    <a:lumOff val="60000"/>
                  </a:schemeClr>
                </a:solidFill>
              </a:rPr>
              <a:t>and</a:t>
            </a:r>
            <a:r>
              <a:rPr lang="en-US" dirty="0" smtClean="0"/>
              <a:t> </a:t>
            </a:r>
            <a:r>
              <a:rPr lang="en-US" dirty="0"/>
              <a:t>(</a:t>
            </a:r>
            <a:r>
              <a:rPr lang="en-US" dirty="0">
                <a:solidFill>
                  <a:schemeClr val="accent6">
                    <a:lumMod val="40000"/>
                    <a:lumOff val="60000"/>
                  </a:schemeClr>
                </a:solidFill>
              </a:rPr>
              <a:t>tick</a:t>
            </a:r>
            <a:r>
              <a:rPr lang="en-US" dirty="0"/>
              <a:t> </a:t>
            </a:r>
            <a:r>
              <a:rPr lang="en-US" dirty="0" smtClean="0">
                <a:sym typeface="Symbol" panose="05050102010706020507" pitchFamily="18" charset="2"/>
              </a:rPr>
              <a:t>&lt;= </a:t>
            </a:r>
            <a:r>
              <a:rPr lang="en-US" dirty="0"/>
              <a:t>P </a:t>
            </a:r>
            <a:r>
              <a:rPr lang="en-US" dirty="0">
                <a:solidFill>
                  <a:schemeClr val="accent6">
                    <a:lumMod val="40000"/>
                    <a:lumOff val="60000"/>
                  </a:schemeClr>
                </a:solidFill>
              </a:rPr>
              <a:t>end</a:t>
            </a:r>
            <a:r>
              <a:rPr lang="en-US" dirty="0" smtClean="0"/>
              <a:t>)</a:t>
            </a:r>
            <a:endParaRPr lang="en-US" dirty="0">
              <a:solidFill>
                <a:schemeClr val="accent6">
                  <a:lumMod val="40000"/>
                  <a:lumOff val="60000"/>
                </a:schemeClr>
              </a:solidFill>
            </a:endParaRPr>
          </a:p>
          <a:p>
            <a:pPr lvl="1"/>
            <a:r>
              <a:rPr lang="en-US" dirty="0" smtClean="0">
                <a:solidFill>
                  <a:schemeClr val="accent6">
                    <a:lumMod val="40000"/>
                    <a:lumOff val="60000"/>
                  </a:schemeClr>
                </a:solidFill>
              </a:rPr>
              <a:t>Operator [ </a:t>
            </a:r>
            <a:r>
              <a:rPr lang="en-US" dirty="0">
                <a:solidFill>
                  <a:schemeClr val="accent6">
                    <a:lumMod val="40000"/>
                    <a:lumOff val="60000"/>
                  </a:schemeClr>
                </a:solidFill>
              </a:rPr>
              <a:t>Integer ] </a:t>
            </a:r>
            <a:r>
              <a:rPr lang="en-US" dirty="0" smtClean="0">
                <a:solidFill>
                  <a:schemeClr val="accent2">
                    <a:lumMod val="75000"/>
                  </a:schemeClr>
                </a:solidFill>
              </a:rPr>
              <a:t>count</a:t>
            </a:r>
            <a:r>
              <a:rPr lang="en-US" dirty="0" smtClean="0"/>
              <a:t> </a:t>
            </a:r>
            <a:r>
              <a:rPr lang="en-US" dirty="0" smtClean="0">
                <a:solidFill>
                  <a:schemeClr val="accent6">
                    <a:lumMod val="40000"/>
                    <a:lumOff val="60000"/>
                  </a:schemeClr>
                </a:solidFill>
              </a:rPr>
              <a:t>Requirement </a:t>
            </a:r>
            <a:r>
              <a:rPr lang="en-US" dirty="0" smtClean="0"/>
              <a:t>R </a:t>
            </a:r>
            <a:r>
              <a:rPr lang="en-US" dirty="0">
                <a:solidFill>
                  <a:schemeClr val="accent2">
                    <a:lumMod val="75000"/>
                  </a:schemeClr>
                </a:solidFill>
              </a:rPr>
              <a:t>becomes true i</a:t>
            </a:r>
            <a:r>
              <a:rPr lang="en-US" dirty="0" smtClean="0">
                <a:solidFill>
                  <a:schemeClr val="accent2">
                    <a:lumMod val="75000"/>
                  </a:schemeClr>
                </a:solidFill>
              </a:rPr>
              <a:t>nside</a:t>
            </a:r>
            <a:r>
              <a:rPr lang="en-US" dirty="0" smtClean="0"/>
              <a:t> </a:t>
            </a:r>
            <a:r>
              <a:rPr lang="en-US" dirty="0">
                <a:solidFill>
                  <a:schemeClr val="accent6">
                    <a:lumMod val="40000"/>
                    <a:lumOff val="60000"/>
                  </a:schemeClr>
                </a:solidFill>
              </a:rPr>
              <a:t>Period</a:t>
            </a:r>
            <a:r>
              <a:rPr lang="en-US" dirty="0" smtClean="0"/>
              <a:t> P </a:t>
            </a:r>
            <a:r>
              <a:rPr lang="en-US" dirty="0">
                <a:solidFill>
                  <a:schemeClr val="accent6">
                    <a:lumMod val="40000"/>
                    <a:lumOff val="60000"/>
                  </a:schemeClr>
                </a:solidFill>
              </a:rPr>
              <a:t>=</a:t>
            </a:r>
            <a:r>
              <a:rPr lang="en-US" dirty="0" smtClean="0"/>
              <a:t> </a:t>
            </a:r>
            <a:r>
              <a:rPr lang="en-US" dirty="0">
                <a:solidFill>
                  <a:schemeClr val="accent6">
                    <a:lumMod val="40000"/>
                    <a:lumOff val="60000"/>
                  </a:schemeClr>
                </a:solidFill>
                <a:sym typeface="Symbol" panose="05050102010706020507" pitchFamily="18" charset="2"/>
              </a:rPr>
              <a:t>card</a:t>
            </a:r>
            <a:r>
              <a:rPr lang="en-US" dirty="0" smtClean="0">
                <a:sym typeface="Symbol" panose="05050102010706020507" pitchFamily="18" charset="2"/>
              </a:rPr>
              <a:t> </a:t>
            </a:r>
            <a:r>
              <a:rPr lang="en-US" dirty="0">
                <a:solidFill>
                  <a:schemeClr val="accent6">
                    <a:lumMod val="40000"/>
                    <a:lumOff val="60000"/>
                  </a:schemeClr>
                </a:solidFill>
                <a:sym typeface="Symbol" panose="05050102010706020507" pitchFamily="18" charset="2"/>
              </a:rPr>
              <a:t>Clock</a:t>
            </a:r>
            <a:r>
              <a:rPr lang="en-US" dirty="0" smtClean="0">
                <a:sym typeface="Symbol" panose="05050102010706020507" pitchFamily="18" charset="2"/>
              </a:rPr>
              <a:t> R</a:t>
            </a:r>
            <a:r>
              <a:rPr lang="en-US" dirty="0">
                <a:sym typeface="Symbol" panose="05050102010706020507" pitchFamily="18" charset="2"/>
              </a:rPr>
              <a:t> </a:t>
            </a:r>
            <a:r>
              <a:rPr lang="en-US" dirty="0">
                <a:solidFill>
                  <a:schemeClr val="accent2">
                    <a:lumMod val="75000"/>
                  </a:schemeClr>
                </a:solidFill>
                <a:sym typeface="Symbol" panose="05050102010706020507" pitchFamily="18" charset="2"/>
              </a:rPr>
              <a:t>inside</a:t>
            </a:r>
            <a:r>
              <a:rPr lang="en-US" dirty="0" smtClean="0">
                <a:sym typeface="Symbol" panose="05050102010706020507" pitchFamily="18" charset="2"/>
              </a:rPr>
              <a:t> P</a:t>
            </a:r>
            <a:endParaRPr lang="en-US" b="0" dirty="0"/>
          </a:p>
          <a:p>
            <a:pPr lvl="1"/>
            <a:endParaRPr lang="en-US" dirty="0">
              <a:solidFill>
                <a:schemeClr val="accent2">
                  <a:lumMod val="75000"/>
                </a:schemeClr>
              </a:solidFill>
            </a:endParaRPr>
          </a:p>
          <a:p>
            <a:pPr lvl="1"/>
            <a:r>
              <a:rPr lang="en-US" dirty="0" smtClean="0">
                <a:solidFill>
                  <a:schemeClr val="accent6">
                    <a:lumMod val="40000"/>
                    <a:lumOff val="60000"/>
                  </a:schemeClr>
                </a:solidFill>
              </a:rPr>
              <a:t>Requirement </a:t>
            </a:r>
            <a:r>
              <a:rPr lang="en-US" dirty="0" smtClean="0"/>
              <a:t>R</a:t>
            </a:r>
            <a:endParaRPr lang="en-US" dirty="0"/>
          </a:p>
          <a:p>
            <a:pPr lvl="1"/>
            <a:r>
              <a:rPr lang="en-US" dirty="0">
                <a:solidFill>
                  <a:schemeClr val="accent6">
                    <a:lumMod val="40000"/>
                    <a:lumOff val="60000"/>
                  </a:schemeClr>
                </a:solidFill>
              </a:rPr>
              <a:t>Period</a:t>
            </a:r>
            <a:r>
              <a:rPr lang="en-US" dirty="0"/>
              <a:t> P</a:t>
            </a:r>
          </a:p>
          <a:p>
            <a:pPr lvl="1"/>
            <a:r>
              <a:rPr lang="en-US" dirty="0">
                <a:solidFill>
                  <a:schemeClr val="accent6">
                    <a:lumMod val="40000"/>
                    <a:lumOff val="60000"/>
                  </a:schemeClr>
                </a:solidFill>
              </a:rPr>
              <a:t>Integer</a:t>
            </a:r>
            <a:r>
              <a:rPr lang="en-US" dirty="0"/>
              <a:t> n </a:t>
            </a:r>
            <a:r>
              <a:rPr lang="en-US" dirty="0">
                <a:solidFill>
                  <a:schemeClr val="accent6">
                    <a:lumMod val="40000"/>
                    <a:lumOff val="60000"/>
                  </a:schemeClr>
                </a:solidFill>
              </a:rPr>
              <a:t>=</a:t>
            </a:r>
            <a:r>
              <a:rPr lang="en-US" dirty="0"/>
              <a:t> </a:t>
            </a:r>
            <a:r>
              <a:rPr lang="en-US" dirty="0">
                <a:solidFill>
                  <a:schemeClr val="accent2">
                    <a:lumMod val="75000"/>
                  </a:schemeClr>
                </a:solidFill>
              </a:rPr>
              <a:t>count</a:t>
            </a:r>
            <a:r>
              <a:rPr lang="en-US" dirty="0"/>
              <a:t> R </a:t>
            </a:r>
            <a:r>
              <a:rPr lang="en-US" dirty="0">
                <a:solidFill>
                  <a:schemeClr val="accent2">
                    <a:lumMod val="75000"/>
                  </a:schemeClr>
                </a:solidFill>
              </a:rPr>
              <a:t>becomes true in</a:t>
            </a:r>
            <a:r>
              <a:rPr lang="en-US" dirty="0" smtClean="0">
                <a:solidFill>
                  <a:schemeClr val="accent2">
                    <a:lumMod val="75000"/>
                  </a:schemeClr>
                </a:solidFill>
              </a:rPr>
              <a:t>side</a:t>
            </a:r>
            <a:r>
              <a:rPr lang="en-US" dirty="0" smtClean="0"/>
              <a:t> </a:t>
            </a:r>
            <a:r>
              <a:rPr lang="en-US" dirty="0"/>
              <a:t>P</a:t>
            </a:r>
          </a:p>
        </p:txBody>
      </p:sp>
    </p:spTree>
    <p:extLst>
      <p:ext uri="{BB962C8B-B14F-4D97-AF65-F5344CB8AC3E}">
        <p14:creationId xmlns:p14="http://schemas.microsoft.com/office/powerpoint/2010/main" val="85823086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Template</a:t>
            </a:r>
            <a:endParaRPr lang="fr-FR" dirty="0"/>
          </a:p>
        </p:txBody>
      </p:sp>
      <p:sp>
        <p:nvSpPr>
          <p:cNvPr id="3" name="Espace réservé du contenu 2"/>
          <p:cNvSpPr>
            <a:spLocks noGrp="1"/>
          </p:cNvSpPr>
          <p:nvPr>
            <p:ph idx="1"/>
          </p:nvPr>
        </p:nvSpPr>
        <p:spPr>
          <a:xfrm>
            <a:off x="395288" y="1268413"/>
            <a:ext cx="8497192" cy="4857750"/>
          </a:xfrm>
        </p:spPr>
        <p:txBody>
          <a:bodyPr/>
          <a:lstStyle/>
          <a:p>
            <a:r>
              <a:rPr lang="en-US" b="0" dirty="0" smtClean="0"/>
              <a:t>Types</a:t>
            </a:r>
          </a:p>
          <a:p>
            <a:pPr lvl="1"/>
            <a:r>
              <a:rPr lang="en-US" dirty="0" smtClean="0">
                <a:solidFill>
                  <a:schemeClr val="accent6">
                    <a:lumMod val="40000"/>
                    <a:lumOff val="60000"/>
                  </a:schemeClr>
                </a:solidFill>
              </a:rPr>
              <a:t>Requirement</a:t>
            </a:r>
            <a:r>
              <a:rPr lang="en-US" dirty="0" smtClean="0"/>
              <a:t> </a:t>
            </a:r>
            <a:r>
              <a:rPr lang="en-US" dirty="0"/>
              <a:t>R</a:t>
            </a:r>
            <a:endParaRPr lang="en-US" dirty="0" smtClean="0"/>
          </a:p>
          <a:p>
            <a:pPr lvl="1"/>
            <a:r>
              <a:rPr lang="en-US" dirty="0" smtClean="0">
                <a:solidFill>
                  <a:schemeClr val="accent6">
                    <a:lumMod val="40000"/>
                    <a:lumOff val="60000"/>
                  </a:schemeClr>
                </a:solidFill>
              </a:rPr>
              <a:t>String</a:t>
            </a:r>
            <a:r>
              <a:rPr lang="en-US" dirty="0" smtClean="0"/>
              <a:t> s</a:t>
            </a:r>
          </a:p>
          <a:p>
            <a:r>
              <a:rPr lang="en-US" b="0" dirty="0" smtClean="0"/>
              <a:t>Constructor</a:t>
            </a:r>
          </a:p>
          <a:p>
            <a:pPr lvl="1"/>
            <a:r>
              <a:rPr lang="en-US" dirty="0"/>
              <a:t>Template: </a:t>
            </a:r>
            <a:r>
              <a:rPr lang="en-US" dirty="0" smtClean="0">
                <a:solidFill>
                  <a:schemeClr val="accent6">
                    <a:lumMod val="40000"/>
                    <a:lumOff val="60000"/>
                  </a:schemeClr>
                </a:solidFill>
              </a:rPr>
              <a:t>Template</a:t>
            </a:r>
            <a:r>
              <a:rPr lang="en-US" dirty="0" smtClean="0"/>
              <a:t> </a:t>
            </a:r>
            <a:r>
              <a:rPr lang="en-US" dirty="0">
                <a:solidFill>
                  <a:schemeClr val="accent2">
                    <a:lumMod val="75000"/>
                  </a:schemeClr>
                </a:solidFill>
              </a:rPr>
              <a:t>s1</a:t>
            </a:r>
            <a:r>
              <a:rPr lang="en-US" dirty="0" smtClean="0"/>
              <a:t> R1 </a:t>
            </a:r>
            <a:r>
              <a:rPr lang="en-US" dirty="0">
                <a:solidFill>
                  <a:schemeClr val="accent2">
                    <a:lumMod val="75000"/>
                  </a:schemeClr>
                </a:solidFill>
              </a:rPr>
              <a:t>s2</a:t>
            </a:r>
            <a:r>
              <a:rPr lang="en-US" dirty="0" smtClean="0"/>
              <a:t> R2 </a:t>
            </a:r>
            <a:r>
              <a:rPr lang="en-US" dirty="0" smtClean="0">
                <a:solidFill>
                  <a:schemeClr val="accent2">
                    <a:lumMod val="75000"/>
                  </a:schemeClr>
                </a:solidFill>
              </a:rPr>
              <a:t>s3</a:t>
            </a:r>
            <a:r>
              <a:rPr lang="en-US" dirty="0" smtClean="0"/>
              <a:t> …. </a:t>
            </a:r>
            <a:r>
              <a:rPr lang="en-US" dirty="0">
                <a:solidFill>
                  <a:schemeClr val="accent2">
                    <a:lumMod val="75000"/>
                  </a:schemeClr>
                </a:solidFill>
              </a:rPr>
              <a:t>sn-1</a:t>
            </a:r>
            <a:r>
              <a:rPr lang="en-US" dirty="0"/>
              <a:t> R</a:t>
            </a:r>
            <a:r>
              <a:rPr lang="en-US" dirty="0" smtClean="0"/>
              <a:t>n </a:t>
            </a:r>
            <a:r>
              <a:rPr lang="en-US" dirty="0" err="1">
                <a:solidFill>
                  <a:schemeClr val="accent2">
                    <a:lumMod val="75000"/>
                  </a:schemeClr>
                </a:solidFill>
              </a:rPr>
              <a:t>sn</a:t>
            </a:r>
            <a:r>
              <a:rPr lang="en-US" dirty="0" smtClean="0">
                <a:solidFill>
                  <a:schemeClr val="accent6">
                    <a:lumMod val="40000"/>
                    <a:lumOff val="60000"/>
                  </a:schemeClr>
                </a:solidFill>
              </a:rPr>
              <a:t> </a:t>
            </a:r>
            <a:r>
              <a:rPr lang="en-US" dirty="0">
                <a:solidFill>
                  <a:schemeClr val="accent6">
                    <a:lumMod val="40000"/>
                    <a:lumOff val="60000"/>
                  </a:schemeClr>
                </a:solidFill>
              </a:rPr>
              <a:t>=</a:t>
            </a:r>
            <a:r>
              <a:rPr lang="en-US" dirty="0" smtClean="0">
                <a:solidFill>
                  <a:schemeClr val="accent6">
                    <a:lumMod val="40000"/>
                    <a:lumOff val="60000"/>
                  </a:schemeClr>
                </a:solidFill>
              </a:rPr>
              <a:t> Operator </a:t>
            </a:r>
            <a:r>
              <a:rPr lang="en-US" dirty="0">
                <a:solidFill>
                  <a:schemeClr val="accent6">
                    <a:lumMod val="40000"/>
                    <a:lumOff val="60000"/>
                  </a:schemeClr>
                </a:solidFill>
              </a:rPr>
              <a:t>[ </a:t>
            </a:r>
            <a:r>
              <a:rPr lang="en-US" dirty="0" smtClean="0">
                <a:solidFill>
                  <a:schemeClr val="accent6">
                    <a:lumMod val="40000"/>
                    <a:lumOff val="60000"/>
                  </a:schemeClr>
                </a:solidFill>
              </a:rPr>
              <a:t>Boolean ] </a:t>
            </a:r>
            <a:r>
              <a:rPr lang="en-US" dirty="0">
                <a:solidFill>
                  <a:schemeClr val="accent2">
                    <a:lumMod val="75000"/>
                  </a:schemeClr>
                </a:solidFill>
              </a:rPr>
              <a:t>s1</a:t>
            </a:r>
            <a:r>
              <a:rPr lang="en-US" dirty="0"/>
              <a:t> </a:t>
            </a:r>
            <a:r>
              <a:rPr lang="en-US" dirty="0" smtClean="0">
                <a:solidFill>
                  <a:schemeClr val="accent6">
                    <a:lumMod val="40000"/>
                    <a:lumOff val="60000"/>
                  </a:schemeClr>
                </a:solidFill>
              </a:rPr>
              <a:t>Requirement</a:t>
            </a:r>
            <a:r>
              <a:rPr lang="en-US" dirty="0" smtClean="0"/>
              <a:t> R1 </a:t>
            </a:r>
            <a:r>
              <a:rPr lang="en-US" dirty="0">
                <a:solidFill>
                  <a:schemeClr val="accent2">
                    <a:lumMod val="75000"/>
                  </a:schemeClr>
                </a:solidFill>
              </a:rPr>
              <a:t>s2</a:t>
            </a:r>
            <a:r>
              <a:rPr lang="en-US" dirty="0"/>
              <a:t> </a:t>
            </a:r>
            <a:r>
              <a:rPr lang="en-US" dirty="0" smtClean="0">
                <a:solidFill>
                  <a:schemeClr val="accent6">
                    <a:lumMod val="40000"/>
                    <a:lumOff val="60000"/>
                  </a:schemeClr>
                </a:solidFill>
              </a:rPr>
              <a:t>Requirement</a:t>
            </a:r>
            <a:r>
              <a:rPr lang="en-US" dirty="0" smtClean="0"/>
              <a:t> R2 </a:t>
            </a:r>
            <a:r>
              <a:rPr lang="en-US" dirty="0">
                <a:solidFill>
                  <a:schemeClr val="accent2">
                    <a:lumMod val="75000"/>
                  </a:schemeClr>
                </a:solidFill>
              </a:rPr>
              <a:t>s3</a:t>
            </a:r>
            <a:r>
              <a:rPr lang="en-US" dirty="0"/>
              <a:t> …. </a:t>
            </a:r>
            <a:r>
              <a:rPr lang="en-US" dirty="0">
                <a:solidFill>
                  <a:schemeClr val="accent2">
                    <a:lumMod val="75000"/>
                  </a:schemeClr>
                </a:solidFill>
              </a:rPr>
              <a:t>sn-1</a:t>
            </a:r>
            <a:r>
              <a:rPr lang="en-US" dirty="0"/>
              <a:t> </a:t>
            </a:r>
            <a:r>
              <a:rPr lang="en-US" dirty="0" smtClean="0">
                <a:solidFill>
                  <a:schemeClr val="accent6">
                    <a:lumMod val="40000"/>
                    <a:lumOff val="60000"/>
                  </a:schemeClr>
                </a:solidFill>
              </a:rPr>
              <a:t>Requirement</a:t>
            </a:r>
            <a:r>
              <a:rPr lang="en-US" dirty="0" smtClean="0"/>
              <a:t> Rn </a:t>
            </a:r>
            <a:r>
              <a:rPr lang="en-US" dirty="0" err="1">
                <a:solidFill>
                  <a:schemeClr val="accent2">
                    <a:lumMod val="75000"/>
                  </a:schemeClr>
                </a:solidFill>
              </a:rPr>
              <a:t>sn</a:t>
            </a:r>
            <a:endParaRPr lang="en-US" dirty="0">
              <a:solidFill>
                <a:schemeClr val="accent2">
                  <a:lumMod val="75000"/>
                </a:schemeClr>
              </a:solidFill>
            </a:endParaRPr>
          </a:p>
          <a:p>
            <a:pPr lvl="1"/>
            <a:endParaRPr lang="en-US" dirty="0">
              <a:solidFill>
                <a:schemeClr val="accent2">
                  <a:lumMod val="75000"/>
                </a:schemeClr>
              </a:solidFill>
            </a:endParaRPr>
          </a:p>
          <a:p>
            <a:r>
              <a:rPr lang="en-US" b="0" dirty="0" smtClean="0"/>
              <a:t>Example: logical </a:t>
            </a:r>
            <a:r>
              <a:rPr lang="en-US" b="0" dirty="0"/>
              <a:t>disjunction</a:t>
            </a:r>
          </a:p>
          <a:p>
            <a:pPr lvl="1"/>
            <a:r>
              <a:rPr lang="en-US" dirty="0">
                <a:solidFill>
                  <a:schemeClr val="accent6">
                    <a:lumMod val="40000"/>
                    <a:lumOff val="60000"/>
                  </a:schemeClr>
                </a:solidFill>
              </a:rPr>
              <a:t>T</a:t>
            </a:r>
            <a:r>
              <a:rPr lang="en-US" dirty="0" smtClean="0">
                <a:solidFill>
                  <a:schemeClr val="accent6">
                    <a:lumMod val="40000"/>
                    <a:lumOff val="60000"/>
                  </a:schemeClr>
                </a:solidFill>
              </a:rPr>
              <a:t>emplate</a:t>
            </a:r>
            <a:r>
              <a:rPr lang="en-US" dirty="0" smtClean="0"/>
              <a:t> R1 </a:t>
            </a:r>
            <a:r>
              <a:rPr lang="en-US" dirty="0">
                <a:solidFill>
                  <a:schemeClr val="accent2">
                    <a:lumMod val="75000"/>
                  </a:schemeClr>
                </a:solidFill>
              </a:rPr>
              <a:t>or</a:t>
            </a:r>
            <a:r>
              <a:rPr lang="en-US" dirty="0"/>
              <a:t> </a:t>
            </a:r>
            <a:r>
              <a:rPr lang="en-US" dirty="0" smtClean="0"/>
              <a:t>R2 </a:t>
            </a:r>
            <a:r>
              <a:rPr lang="en-US" dirty="0">
                <a:solidFill>
                  <a:schemeClr val="accent6">
                    <a:lumMod val="40000"/>
                    <a:lumOff val="60000"/>
                  </a:schemeClr>
                </a:solidFill>
              </a:rPr>
              <a:t>= not (not </a:t>
            </a:r>
            <a:r>
              <a:rPr lang="en-US" dirty="0"/>
              <a:t>R1</a:t>
            </a:r>
            <a:r>
              <a:rPr lang="en-US" dirty="0">
                <a:solidFill>
                  <a:schemeClr val="accent6">
                    <a:lumMod val="40000"/>
                    <a:lumOff val="60000"/>
                  </a:schemeClr>
                </a:solidFill>
              </a:rPr>
              <a:t> and not </a:t>
            </a:r>
            <a:r>
              <a:rPr lang="en-US" dirty="0"/>
              <a:t>R2</a:t>
            </a:r>
            <a:r>
              <a:rPr lang="en-US" dirty="0">
                <a:solidFill>
                  <a:schemeClr val="accent6">
                    <a:lumMod val="40000"/>
                    <a:lumOff val="60000"/>
                  </a:schemeClr>
                </a:solidFill>
              </a:rPr>
              <a:t>)</a:t>
            </a:r>
          </a:p>
          <a:p>
            <a:pPr lvl="1"/>
            <a:endParaRPr lang="en-US" dirty="0">
              <a:solidFill>
                <a:schemeClr val="accent2">
                  <a:lumMod val="75000"/>
                </a:schemeClr>
              </a:solidFill>
            </a:endParaRPr>
          </a:p>
          <a:p>
            <a:pPr lvl="1"/>
            <a:r>
              <a:rPr lang="en-US" dirty="0" smtClean="0">
                <a:solidFill>
                  <a:schemeClr val="accent6">
                    <a:lumMod val="40000"/>
                    <a:lumOff val="60000"/>
                  </a:schemeClr>
                </a:solidFill>
              </a:rPr>
              <a:t>Requirement </a:t>
            </a:r>
            <a:r>
              <a:rPr lang="en-US" dirty="0" smtClean="0"/>
              <a:t>R1</a:t>
            </a:r>
            <a:endParaRPr lang="en-US" dirty="0"/>
          </a:p>
          <a:p>
            <a:pPr lvl="1"/>
            <a:r>
              <a:rPr lang="en-US" dirty="0" smtClean="0">
                <a:solidFill>
                  <a:schemeClr val="accent6">
                    <a:lumMod val="40000"/>
                    <a:lumOff val="60000"/>
                  </a:schemeClr>
                </a:solidFill>
              </a:rPr>
              <a:t>Requirement </a:t>
            </a:r>
            <a:r>
              <a:rPr lang="en-US" dirty="0" smtClean="0"/>
              <a:t>R1</a:t>
            </a:r>
            <a:endParaRPr lang="en-US" dirty="0"/>
          </a:p>
          <a:p>
            <a:pPr lvl="1"/>
            <a:r>
              <a:rPr lang="en-US" dirty="0" smtClean="0">
                <a:solidFill>
                  <a:schemeClr val="accent6">
                    <a:lumMod val="40000"/>
                    <a:lumOff val="60000"/>
                  </a:schemeClr>
                </a:solidFill>
              </a:rPr>
              <a:t>Requirement </a:t>
            </a:r>
            <a:r>
              <a:rPr lang="en-US" dirty="0"/>
              <a:t>R</a:t>
            </a:r>
            <a:r>
              <a:rPr lang="en-US" dirty="0" smtClean="0"/>
              <a:t> </a:t>
            </a:r>
            <a:r>
              <a:rPr lang="en-US" dirty="0">
                <a:solidFill>
                  <a:schemeClr val="accent6">
                    <a:lumMod val="40000"/>
                    <a:lumOff val="60000"/>
                  </a:schemeClr>
                </a:solidFill>
              </a:rPr>
              <a:t>=</a:t>
            </a:r>
            <a:r>
              <a:rPr lang="en-US" dirty="0"/>
              <a:t> </a:t>
            </a:r>
            <a:r>
              <a:rPr lang="en-US" dirty="0" smtClean="0"/>
              <a:t>R1 </a:t>
            </a:r>
            <a:r>
              <a:rPr lang="en-US" dirty="0" smtClean="0">
                <a:solidFill>
                  <a:schemeClr val="accent2">
                    <a:lumMod val="75000"/>
                  </a:schemeClr>
                </a:solidFill>
              </a:rPr>
              <a:t>or</a:t>
            </a:r>
            <a:r>
              <a:rPr lang="en-US" dirty="0" smtClean="0"/>
              <a:t> R2</a:t>
            </a:r>
            <a:endParaRPr lang="en-US" dirty="0"/>
          </a:p>
        </p:txBody>
      </p:sp>
    </p:spTree>
    <p:extLst>
      <p:ext uri="{BB962C8B-B14F-4D97-AF65-F5344CB8AC3E}">
        <p14:creationId xmlns:p14="http://schemas.microsoft.com/office/powerpoint/2010/main" val="61947552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category</a:t>
            </a:r>
            <a:endParaRPr lang="fr-FR" dirty="0"/>
          </a:p>
        </p:txBody>
      </p:sp>
      <p:sp>
        <p:nvSpPr>
          <p:cNvPr id="3" name="Espace réservé du contenu 2"/>
          <p:cNvSpPr>
            <a:spLocks noGrp="1"/>
          </p:cNvSpPr>
          <p:nvPr>
            <p:ph idx="1"/>
          </p:nvPr>
        </p:nvSpPr>
        <p:spPr>
          <a:xfrm>
            <a:off x="395288" y="1268413"/>
            <a:ext cx="8497192" cy="4857750"/>
          </a:xfrm>
        </p:spPr>
        <p:txBody>
          <a:bodyPr/>
          <a:lstStyle/>
          <a:p>
            <a:r>
              <a:rPr lang="en-US" b="0" dirty="0" smtClean="0"/>
              <a:t>Types</a:t>
            </a:r>
          </a:p>
          <a:p>
            <a:pPr lvl="1"/>
            <a:r>
              <a:rPr lang="en-US" dirty="0" smtClean="0">
                <a:solidFill>
                  <a:schemeClr val="accent6">
                    <a:lumMod val="40000"/>
                    <a:lumOff val="60000"/>
                  </a:schemeClr>
                </a:solidFill>
              </a:rPr>
              <a:t>Operator </a:t>
            </a:r>
            <a:r>
              <a:rPr lang="en-US" dirty="0" smtClean="0"/>
              <a:t>O</a:t>
            </a:r>
          </a:p>
          <a:p>
            <a:pPr lvl="1"/>
            <a:r>
              <a:rPr lang="en-US" dirty="0">
                <a:solidFill>
                  <a:schemeClr val="accent6">
                    <a:lumMod val="40000"/>
                    <a:lumOff val="60000"/>
                  </a:schemeClr>
                </a:solidFill>
              </a:rPr>
              <a:t>Category</a:t>
            </a:r>
            <a:r>
              <a:rPr lang="en-US" dirty="0" smtClean="0"/>
              <a:t> C</a:t>
            </a:r>
          </a:p>
          <a:p>
            <a:pPr lvl="1"/>
            <a:r>
              <a:rPr lang="en-US" dirty="0" smtClean="0">
                <a:solidFill>
                  <a:schemeClr val="accent6">
                    <a:lumMod val="40000"/>
                    <a:lumOff val="60000"/>
                  </a:schemeClr>
                </a:solidFill>
              </a:rPr>
              <a:t>String</a:t>
            </a:r>
            <a:r>
              <a:rPr lang="en-US" dirty="0" smtClean="0"/>
              <a:t> s</a:t>
            </a:r>
          </a:p>
          <a:p>
            <a:r>
              <a:rPr lang="en-US" b="0" dirty="0" smtClean="0"/>
              <a:t>Constructor</a:t>
            </a:r>
          </a:p>
          <a:p>
            <a:pPr lvl="1"/>
            <a:r>
              <a:rPr lang="en-US" dirty="0" smtClean="0"/>
              <a:t>Category: </a:t>
            </a:r>
            <a:r>
              <a:rPr lang="en-US" dirty="0">
                <a:solidFill>
                  <a:schemeClr val="accent6">
                    <a:lumMod val="40000"/>
                    <a:lumOff val="60000"/>
                  </a:schemeClr>
                </a:solidFill>
              </a:rPr>
              <a:t>C</a:t>
            </a:r>
            <a:r>
              <a:rPr lang="en-US" dirty="0" smtClean="0">
                <a:solidFill>
                  <a:schemeClr val="accent6">
                    <a:lumMod val="40000"/>
                    <a:lumOff val="60000"/>
                  </a:schemeClr>
                </a:solidFill>
              </a:rPr>
              <a:t>ategory </a:t>
            </a:r>
            <a:r>
              <a:rPr lang="en-US" dirty="0" smtClean="0">
                <a:solidFill>
                  <a:schemeClr val="accent2">
                    <a:lumMod val="75000"/>
                  </a:schemeClr>
                </a:solidFill>
              </a:rPr>
              <a:t>s</a:t>
            </a:r>
            <a:r>
              <a:rPr lang="en-US" dirty="0" smtClean="0"/>
              <a:t> =</a:t>
            </a:r>
            <a:r>
              <a:rPr lang="en-US" dirty="0" smtClean="0">
                <a:solidFill>
                  <a:schemeClr val="accent6">
                    <a:lumMod val="40000"/>
                    <a:lumOff val="60000"/>
                  </a:schemeClr>
                </a:solidFill>
              </a:rPr>
              <a:t> { (</a:t>
            </a:r>
            <a:r>
              <a:rPr lang="en-US" dirty="0" smtClean="0"/>
              <a:t>O11</a:t>
            </a:r>
            <a:r>
              <a:rPr lang="en-US" dirty="0" smtClean="0">
                <a:solidFill>
                  <a:schemeClr val="accent6">
                    <a:lumMod val="40000"/>
                    <a:lumOff val="60000"/>
                  </a:schemeClr>
                </a:solidFill>
              </a:rPr>
              <a:t>, </a:t>
            </a:r>
            <a:r>
              <a:rPr lang="en-US" dirty="0"/>
              <a:t>O12</a:t>
            </a:r>
            <a:r>
              <a:rPr lang="en-US" dirty="0" smtClean="0">
                <a:solidFill>
                  <a:schemeClr val="accent6">
                    <a:lumMod val="40000"/>
                    <a:lumOff val="60000"/>
                  </a:schemeClr>
                </a:solidFill>
              </a:rPr>
              <a:t>), (</a:t>
            </a:r>
            <a:r>
              <a:rPr lang="en-US" dirty="0" smtClean="0"/>
              <a:t>O21</a:t>
            </a:r>
            <a:r>
              <a:rPr lang="en-US" dirty="0">
                <a:solidFill>
                  <a:schemeClr val="accent6">
                    <a:lumMod val="40000"/>
                    <a:lumOff val="60000"/>
                  </a:schemeClr>
                </a:solidFill>
              </a:rPr>
              <a:t>, </a:t>
            </a:r>
            <a:r>
              <a:rPr lang="en-US" dirty="0" smtClean="0"/>
              <a:t>O22</a:t>
            </a:r>
            <a:r>
              <a:rPr lang="en-US" dirty="0">
                <a:solidFill>
                  <a:schemeClr val="accent6">
                    <a:lumMod val="40000"/>
                    <a:lumOff val="60000"/>
                  </a:schemeClr>
                </a:solidFill>
              </a:rPr>
              <a:t>), </a:t>
            </a:r>
            <a:r>
              <a:rPr lang="en-US" dirty="0" smtClean="0">
                <a:solidFill>
                  <a:schemeClr val="accent6">
                    <a:lumMod val="40000"/>
                    <a:lumOff val="60000"/>
                  </a:schemeClr>
                </a:solidFill>
              </a:rPr>
              <a:t>… (</a:t>
            </a:r>
            <a:r>
              <a:rPr lang="en-US" dirty="0" smtClean="0"/>
              <a:t>On1</a:t>
            </a:r>
            <a:r>
              <a:rPr lang="en-US" dirty="0">
                <a:solidFill>
                  <a:schemeClr val="accent6">
                    <a:lumMod val="40000"/>
                    <a:lumOff val="60000"/>
                  </a:schemeClr>
                </a:solidFill>
              </a:rPr>
              <a:t>, </a:t>
            </a:r>
            <a:r>
              <a:rPr lang="en-US" dirty="0" smtClean="0"/>
              <a:t>On2</a:t>
            </a:r>
            <a:r>
              <a:rPr lang="en-US" dirty="0" smtClean="0">
                <a:solidFill>
                  <a:schemeClr val="accent6">
                    <a:lumMod val="40000"/>
                    <a:lumOff val="60000"/>
                  </a:schemeClr>
                </a:solidFill>
              </a:rPr>
              <a:t>) }</a:t>
            </a:r>
            <a:endParaRPr lang="en-US" dirty="0">
              <a:solidFill>
                <a:schemeClr val="accent2">
                  <a:lumMod val="75000"/>
                </a:schemeClr>
              </a:solidFill>
            </a:endParaRPr>
          </a:p>
          <a:p>
            <a:pPr lvl="1"/>
            <a:endParaRPr lang="en-US" dirty="0">
              <a:solidFill>
                <a:schemeClr val="accent2">
                  <a:lumMod val="75000"/>
                </a:schemeClr>
              </a:solidFill>
            </a:endParaRPr>
          </a:p>
          <a:p>
            <a:r>
              <a:rPr lang="en-US" b="0" dirty="0" smtClean="0"/>
              <a:t>Operators</a:t>
            </a:r>
            <a:endParaRPr lang="en-US" b="0" dirty="0"/>
          </a:p>
          <a:p>
            <a:pPr lvl="1"/>
            <a:r>
              <a:rPr lang="en-US" dirty="0" smtClean="0">
                <a:sym typeface="Wingdings" panose="05000000000000000000" pitchFamily="2" charset="2"/>
              </a:rPr>
              <a:t>Associate:</a:t>
            </a:r>
            <a:r>
              <a:rPr lang="en-US" dirty="0">
                <a:sym typeface="Wingdings" panose="05000000000000000000" pitchFamily="2" charset="2"/>
              </a:rPr>
              <a:t>		</a:t>
            </a:r>
            <a:r>
              <a:rPr lang="en-US" dirty="0" smtClean="0">
                <a:solidFill>
                  <a:schemeClr val="accent6">
                    <a:lumMod val="40000"/>
                    <a:lumOff val="60000"/>
                  </a:schemeClr>
                </a:solidFill>
                <a:sym typeface="Wingdings" panose="05000000000000000000" pitchFamily="2" charset="2"/>
              </a:rPr>
              <a:t>associate</a:t>
            </a:r>
            <a:r>
              <a:rPr lang="en-US" dirty="0" smtClean="0">
                <a:sym typeface="Wingdings" panose="05000000000000000000" pitchFamily="2" charset="2"/>
              </a:rPr>
              <a:t> C </a:t>
            </a:r>
            <a:r>
              <a:rPr lang="en-US" dirty="0">
                <a:solidFill>
                  <a:schemeClr val="accent6">
                    <a:lumMod val="40000"/>
                    <a:lumOff val="60000"/>
                  </a:schemeClr>
                </a:solidFill>
                <a:sym typeface="Wingdings" panose="05000000000000000000" pitchFamily="2" charset="2"/>
              </a:rPr>
              <a:t>with</a:t>
            </a:r>
            <a:r>
              <a:rPr lang="en-US" dirty="0" smtClean="0">
                <a:sym typeface="Wingdings" panose="05000000000000000000" pitchFamily="2" charset="2"/>
              </a:rPr>
              <a:t> O</a:t>
            </a:r>
            <a:r>
              <a:rPr lang="en-US" dirty="0">
                <a:sym typeface="Symbol" panose="05050102010706020507" pitchFamily="18" charset="2"/>
              </a:rPr>
              <a:t>		</a:t>
            </a:r>
            <a:r>
              <a:rPr lang="en-US" dirty="0">
                <a:sym typeface="Wingdings" panose="05000000000000000000" pitchFamily="2" charset="2"/>
              </a:rPr>
              <a:t> -</a:t>
            </a:r>
          </a:p>
        </p:txBody>
      </p:sp>
    </p:spTree>
    <p:extLst>
      <p:ext uri="{BB962C8B-B14F-4D97-AF65-F5344CB8AC3E}">
        <p14:creationId xmlns:p14="http://schemas.microsoft.com/office/powerpoint/2010/main" val="54931632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Meta-type: type</a:t>
            </a:r>
            <a:endParaRPr lang="en-US" dirty="0"/>
          </a:p>
        </p:txBody>
      </p:sp>
      <p:sp>
        <p:nvSpPr>
          <p:cNvPr id="3" name="Espace réservé du contenu 2"/>
          <p:cNvSpPr>
            <a:spLocks noGrp="1"/>
          </p:cNvSpPr>
          <p:nvPr>
            <p:ph idx="1"/>
          </p:nvPr>
        </p:nvSpPr>
        <p:spPr/>
        <p:txBody>
          <a:bodyPr/>
          <a:lstStyle/>
          <a:p>
            <a:r>
              <a:rPr lang="en-US" b="0" dirty="0" smtClean="0"/>
              <a:t>Types</a:t>
            </a:r>
          </a:p>
          <a:p>
            <a:pPr lvl="1"/>
            <a:r>
              <a:rPr lang="en-US" dirty="0">
                <a:solidFill>
                  <a:schemeClr val="accent6">
                    <a:lumMod val="40000"/>
                    <a:lumOff val="60000"/>
                  </a:schemeClr>
                </a:solidFill>
                <a:latin typeface="Arial" panose="020B0604020202020204" pitchFamily="34" charset="0"/>
              </a:rPr>
              <a:t>Type</a:t>
            </a:r>
            <a:r>
              <a:rPr lang="en-US" dirty="0" smtClean="0"/>
              <a:t> </a:t>
            </a:r>
            <a:r>
              <a:rPr lang="en-US" dirty="0">
                <a:solidFill>
                  <a:schemeClr val="accent2">
                    <a:lumMod val="75000"/>
                  </a:schemeClr>
                </a:solidFill>
                <a:latin typeface="Arial" panose="020B0604020202020204" pitchFamily="34" charset="0"/>
              </a:rPr>
              <a:t>T</a:t>
            </a:r>
          </a:p>
          <a:p>
            <a:r>
              <a:rPr lang="en-US" b="0" dirty="0" smtClean="0"/>
              <a:t>Constructor</a:t>
            </a:r>
          </a:p>
          <a:p>
            <a:pPr lvl="1"/>
            <a:r>
              <a:rPr lang="en-US" dirty="0" smtClean="0"/>
              <a:t>Parametrized type:</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smtClean="0"/>
          </a:p>
          <a:p>
            <a:pPr lvl="1"/>
            <a:endParaRPr lang="en-US" dirty="0" smtClean="0"/>
          </a:p>
          <a:p>
            <a:pPr lvl="1"/>
            <a:r>
              <a:rPr lang="en-US" dirty="0" smtClean="0"/>
              <a:t>Type: 	</a:t>
            </a:r>
          </a:p>
          <a:p>
            <a:pPr lvl="1"/>
            <a:endParaRPr lang="en-US" dirty="0" smtClean="0"/>
          </a:p>
        </p:txBody>
      </p:sp>
      <p:sp>
        <p:nvSpPr>
          <p:cNvPr id="4" name="Rectangle 3"/>
          <p:cNvSpPr/>
          <p:nvPr/>
        </p:nvSpPr>
        <p:spPr>
          <a:xfrm>
            <a:off x="1547664" y="2651049"/>
            <a:ext cx="6840760" cy="2800767"/>
          </a:xfrm>
          <a:prstGeom prst="rect">
            <a:avLst/>
          </a:prstGeom>
        </p:spPr>
        <p:txBody>
          <a:bodyPr wrap="square">
            <a:spAutoFit/>
          </a:bodyPr>
          <a:lstStyle/>
          <a:p>
            <a:r>
              <a:rPr lang="en-US" sz="1600" dirty="0" smtClean="0">
                <a:solidFill>
                  <a:schemeClr val="accent6">
                    <a:lumMod val="40000"/>
                    <a:lumOff val="60000"/>
                  </a:schemeClr>
                </a:solidFill>
              </a:rPr>
              <a:t>Type </a:t>
            </a:r>
            <a:r>
              <a:rPr lang="en-US" sz="1600" dirty="0" smtClean="0">
                <a:solidFill>
                  <a:schemeClr val="accent2">
                    <a:lumMod val="75000"/>
                  </a:schemeClr>
                </a:solidFill>
              </a:rPr>
              <a:t>T2 </a:t>
            </a:r>
            <a:r>
              <a:rPr lang="en-US" sz="1600" dirty="0" smtClean="0">
                <a:solidFill>
                  <a:schemeClr val="accent6">
                    <a:lumMod val="40000"/>
                    <a:lumOff val="60000"/>
                  </a:schemeClr>
                </a:solidFill>
              </a:rPr>
              <a:t>extends T1 </a:t>
            </a:r>
            <a:r>
              <a:rPr lang="en-US" sz="1600" dirty="0"/>
              <a:t>t </a:t>
            </a:r>
            <a:r>
              <a:rPr lang="en-US" sz="1600" dirty="0" smtClean="0">
                <a:solidFill>
                  <a:schemeClr val="accent6">
                    <a:lumMod val="40000"/>
                    <a:lumOff val="60000"/>
                  </a:schemeClr>
                </a:solidFill>
              </a:rPr>
              <a:t>{  </a:t>
            </a:r>
          </a:p>
          <a:p>
            <a:r>
              <a:rPr lang="en-US" sz="1600" dirty="0" smtClean="0">
                <a:solidFill>
                  <a:schemeClr val="accent6">
                    <a:lumMod val="40000"/>
                    <a:lumOff val="60000"/>
                  </a:schemeClr>
                </a:solidFill>
              </a:rPr>
              <a:t>    alias </a:t>
            </a:r>
            <a:r>
              <a:rPr lang="en-US" sz="1600" dirty="0" err="1"/>
              <a:t>alias_name</a:t>
            </a:r>
            <a:r>
              <a:rPr lang="en-US" sz="1600" dirty="0" smtClean="0">
                <a:solidFill>
                  <a:schemeClr val="accent6">
                    <a:lumMod val="40000"/>
                    <a:lumOff val="60000"/>
                  </a:schemeClr>
                </a:solidFill>
              </a:rPr>
              <a:t>;</a:t>
            </a:r>
          </a:p>
          <a:p>
            <a:r>
              <a:rPr lang="en-US" sz="1600" dirty="0" smtClean="0">
                <a:solidFill>
                  <a:schemeClr val="accent6">
                    <a:lumMod val="40000"/>
                    <a:lumOff val="60000"/>
                  </a:schemeClr>
                </a:solidFill>
              </a:rPr>
              <a:t>    parameter </a:t>
            </a:r>
            <a:r>
              <a:rPr lang="en-US" sz="1600" dirty="0" smtClean="0"/>
              <a:t>type_par_1 par_1;</a:t>
            </a:r>
          </a:p>
          <a:p>
            <a:r>
              <a:rPr lang="en-US" sz="1600" dirty="0" smtClean="0">
                <a:solidFill>
                  <a:schemeClr val="accent6">
                    <a:lumMod val="40000"/>
                    <a:lumOff val="60000"/>
                  </a:schemeClr>
                </a:solidFill>
              </a:rPr>
              <a:t>    parameter </a:t>
            </a:r>
            <a:r>
              <a:rPr lang="en-US" sz="1600" dirty="0" err="1" smtClean="0"/>
              <a:t>type_par_m</a:t>
            </a:r>
            <a:r>
              <a:rPr lang="en-US" sz="1600" dirty="0" smtClean="0"/>
              <a:t> </a:t>
            </a:r>
            <a:r>
              <a:rPr lang="en-US" sz="1600" dirty="0" err="1" smtClean="0"/>
              <a:t>par_m</a:t>
            </a:r>
            <a:r>
              <a:rPr lang="en-US" sz="1600" dirty="0" smtClean="0">
                <a:solidFill>
                  <a:schemeClr val="accent6">
                    <a:lumMod val="40000"/>
                    <a:lumOff val="60000"/>
                  </a:schemeClr>
                </a:solidFill>
              </a:rPr>
              <a:t>;</a:t>
            </a:r>
          </a:p>
          <a:p>
            <a:endParaRPr lang="en-US" sz="1600" dirty="0" smtClean="0">
              <a:solidFill>
                <a:schemeClr val="accent6">
                  <a:lumMod val="40000"/>
                  <a:lumOff val="60000"/>
                </a:schemeClr>
              </a:solidFill>
            </a:endParaRPr>
          </a:p>
          <a:p>
            <a:r>
              <a:rPr lang="en-US" sz="1600" dirty="0">
                <a:solidFill>
                  <a:schemeClr val="accent6">
                    <a:lumMod val="40000"/>
                    <a:lumOff val="60000"/>
                  </a:schemeClr>
                </a:solidFill>
              </a:rPr>
              <a:t> </a:t>
            </a:r>
            <a:r>
              <a:rPr lang="en-US" sz="1600" dirty="0" smtClean="0">
                <a:solidFill>
                  <a:schemeClr val="accent6">
                    <a:lumMod val="40000"/>
                    <a:lumOff val="60000"/>
                  </a:schemeClr>
                </a:solidFill>
              </a:rPr>
              <a:t>   </a:t>
            </a:r>
            <a:r>
              <a:rPr lang="en-US" sz="1600" dirty="0" smtClean="0"/>
              <a:t>type_var_1 var_1 </a:t>
            </a:r>
            <a:r>
              <a:rPr lang="en-US" sz="1600" dirty="0" smtClean="0">
                <a:solidFill>
                  <a:schemeClr val="accent6">
                    <a:lumMod val="40000"/>
                    <a:lumOff val="60000"/>
                  </a:schemeClr>
                </a:solidFill>
              </a:rPr>
              <a:t>is </a:t>
            </a:r>
            <a:r>
              <a:rPr lang="en-US" sz="1600" dirty="0">
                <a:solidFill>
                  <a:schemeClr val="accent2">
                    <a:lumMod val="75000"/>
                  </a:schemeClr>
                </a:solidFill>
              </a:rPr>
              <a:t>expr</a:t>
            </a:r>
            <a:r>
              <a:rPr lang="en-US" sz="1600" dirty="0">
                <a:solidFill>
                  <a:schemeClr val="accent6">
                    <a:lumMod val="40000"/>
                    <a:lumOff val="60000"/>
                  </a:schemeClr>
                </a:solidFill>
              </a:rPr>
              <a:t> (</a:t>
            </a:r>
            <a:r>
              <a:rPr lang="en-US" sz="1600" dirty="0"/>
              <a:t>t</a:t>
            </a:r>
            <a:r>
              <a:rPr lang="en-US" sz="1600" dirty="0">
                <a:solidFill>
                  <a:schemeClr val="accent6">
                    <a:lumMod val="40000"/>
                    <a:lumOff val="60000"/>
                  </a:schemeClr>
                </a:solidFill>
              </a:rPr>
              <a:t>,</a:t>
            </a:r>
            <a:r>
              <a:rPr lang="en-US" sz="1600" dirty="0"/>
              <a:t> par_1</a:t>
            </a:r>
            <a:r>
              <a:rPr lang="en-US" sz="1600" dirty="0">
                <a:solidFill>
                  <a:schemeClr val="accent6">
                    <a:lumMod val="40000"/>
                    <a:lumOff val="60000"/>
                  </a:schemeClr>
                </a:solidFill>
              </a:rPr>
              <a:t>,</a:t>
            </a:r>
            <a:r>
              <a:rPr lang="en-US" sz="1600" dirty="0"/>
              <a:t> …, </a:t>
            </a:r>
            <a:r>
              <a:rPr lang="en-US" sz="1600" dirty="0" err="1"/>
              <a:t>par_n</a:t>
            </a:r>
            <a:r>
              <a:rPr lang="en-US" sz="1600" dirty="0" smtClean="0">
                <a:solidFill>
                  <a:schemeClr val="accent6">
                    <a:lumMod val="40000"/>
                    <a:lumOff val="60000"/>
                  </a:schemeClr>
                </a:solidFill>
              </a:rPr>
              <a:t>);</a:t>
            </a:r>
            <a:endParaRPr lang="en-US" sz="1600" dirty="0" smtClean="0"/>
          </a:p>
          <a:p>
            <a:r>
              <a:rPr lang="en-US" sz="1600" dirty="0">
                <a:solidFill>
                  <a:schemeClr val="accent6">
                    <a:lumMod val="40000"/>
                    <a:lumOff val="60000"/>
                  </a:schemeClr>
                </a:solidFill>
              </a:rPr>
              <a:t> </a:t>
            </a:r>
            <a:r>
              <a:rPr lang="en-US" sz="1600" dirty="0" smtClean="0">
                <a:solidFill>
                  <a:schemeClr val="accent6">
                    <a:lumMod val="40000"/>
                    <a:lumOff val="60000"/>
                  </a:schemeClr>
                </a:solidFill>
              </a:rPr>
              <a:t>   </a:t>
            </a:r>
            <a:r>
              <a:rPr lang="en-US" sz="1600" dirty="0" err="1" smtClean="0"/>
              <a:t>type_var_n</a:t>
            </a:r>
            <a:r>
              <a:rPr lang="en-US" sz="1600" dirty="0" smtClean="0"/>
              <a:t> </a:t>
            </a:r>
            <a:r>
              <a:rPr lang="en-US" sz="1600" dirty="0" err="1" smtClean="0"/>
              <a:t>var_n</a:t>
            </a:r>
            <a:r>
              <a:rPr lang="en-US" sz="1600" dirty="0" smtClean="0"/>
              <a:t> </a:t>
            </a:r>
            <a:r>
              <a:rPr lang="en-US" sz="1600" dirty="0" smtClean="0">
                <a:solidFill>
                  <a:schemeClr val="accent6">
                    <a:lumMod val="40000"/>
                    <a:lumOff val="60000"/>
                  </a:schemeClr>
                </a:solidFill>
              </a:rPr>
              <a:t>is </a:t>
            </a:r>
            <a:r>
              <a:rPr lang="en-US" sz="1600" dirty="0">
                <a:solidFill>
                  <a:schemeClr val="accent2">
                    <a:lumMod val="75000"/>
                  </a:schemeClr>
                </a:solidFill>
              </a:rPr>
              <a:t>expr</a:t>
            </a:r>
            <a:r>
              <a:rPr lang="en-US" sz="1600" dirty="0">
                <a:solidFill>
                  <a:schemeClr val="accent6">
                    <a:lumMod val="40000"/>
                    <a:lumOff val="60000"/>
                  </a:schemeClr>
                </a:solidFill>
              </a:rPr>
              <a:t> (</a:t>
            </a:r>
            <a:r>
              <a:rPr lang="en-US" sz="1600" dirty="0"/>
              <a:t>t</a:t>
            </a:r>
            <a:r>
              <a:rPr lang="en-US" sz="1600" dirty="0">
                <a:solidFill>
                  <a:schemeClr val="accent6">
                    <a:lumMod val="40000"/>
                    <a:lumOff val="60000"/>
                  </a:schemeClr>
                </a:solidFill>
              </a:rPr>
              <a:t>,</a:t>
            </a:r>
            <a:r>
              <a:rPr lang="en-US" sz="1600" dirty="0"/>
              <a:t> par_1</a:t>
            </a:r>
            <a:r>
              <a:rPr lang="en-US" sz="1600" dirty="0">
                <a:solidFill>
                  <a:schemeClr val="accent6">
                    <a:lumMod val="40000"/>
                    <a:lumOff val="60000"/>
                  </a:schemeClr>
                </a:solidFill>
              </a:rPr>
              <a:t>,</a:t>
            </a:r>
            <a:r>
              <a:rPr lang="en-US" sz="1600" dirty="0"/>
              <a:t> …, </a:t>
            </a:r>
            <a:r>
              <a:rPr lang="en-US" sz="1600" dirty="0" err="1"/>
              <a:t>par_n</a:t>
            </a:r>
            <a:r>
              <a:rPr lang="en-US" sz="1600" dirty="0">
                <a:solidFill>
                  <a:schemeClr val="accent6">
                    <a:lumMod val="40000"/>
                    <a:lumOff val="60000"/>
                  </a:schemeClr>
                </a:solidFill>
              </a:rPr>
              <a:t>)</a:t>
            </a:r>
            <a:r>
              <a:rPr lang="en-US" sz="1600" dirty="0" smtClean="0"/>
              <a:t>;</a:t>
            </a:r>
            <a:endParaRPr lang="en-US" sz="1600" dirty="0">
              <a:solidFill>
                <a:schemeClr val="accent6">
                  <a:lumMod val="40000"/>
                  <a:lumOff val="60000"/>
                </a:schemeClr>
              </a:solidFill>
            </a:endParaRPr>
          </a:p>
          <a:p>
            <a:endParaRPr lang="en-US" sz="1600" dirty="0">
              <a:solidFill>
                <a:schemeClr val="accent6">
                  <a:lumMod val="40000"/>
                  <a:lumOff val="60000"/>
                </a:schemeClr>
              </a:solidFill>
            </a:endParaRPr>
          </a:p>
          <a:p>
            <a:r>
              <a:rPr lang="en-US" sz="1600" dirty="0" smtClean="0">
                <a:solidFill>
                  <a:schemeClr val="accent6">
                    <a:lumMod val="40000"/>
                    <a:lumOff val="60000"/>
                  </a:schemeClr>
                </a:solidFill>
              </a:rPr>
              <a:t>    forbid </a:t>
            </a:r>
            <a:r>
              <a:rPr lang="en-US" sz="1600" dirty="0">
                <a:solidFill>
                  <a:schemeClr val="accent6">
                    <a:lumMod val="40000"/>
                    <a:lumOff val="60000"/>
                  </a:schemeClr>
                </a:solidFill>
              </a:rPr>
              <a:t>op_1</a:t>
            </a:r>
            <a:r>
              <a:rPr lang="en-US" sz="1600" dirty="0" smtClean="0">
                <a:solidFill>
                  <a:schemeClr val="accent6">
                    <a:lumMod val="40000"/>
                    <a:lumOff val="60000"/>
                  </a:schemeClr>
                </a:solidFill>
              </a:rPr>
              <a:t>, </a:t>
            </a:r>
            <a:r>
              <a:rPr lang="en-US" sz="1600" dirty="0">
                <a:solidFill>
                  <a:schemeClr val="accent6">
                    <a:lumMod val="40000"/>
                    <a:lumOff val="60000"/>
                  </a:schemeClr>
                </a:solidFill>
              </a:rPr>
              <a:t>op_2</a:t>
            </a:r>
            <a:r>
              <a:rPr lang="en-US" sz="1600" dirty="0" smtClean="0">
                <a:solidFill>
                  <a:schemeClr val="accent6">
                    <a:lumMod val="40000"/>
                    <a:lumOff val="60000"/>
                  </a:schemeClr>
                </a:solidFill>
              </a:rPr>
              <a:t>, …, </a:t>
            </a:r>
            <a:r>
              <a:rPr lang="en-US" sz="1600" dirty="0" err="1">
                <a:solidFill>
                  <a:schemeClr val="accent6">
                    <a:lumMod val="40000"/>
                    <a:lumOff val="60000"/>
                  </a:schemeClr>
                </a:solidFill>
              </a:rPr>
              <a:t>op_n</a:t>
            </a:r>
            <a:r>
              <a:rPr lang="en-US" sz="1600" dirty="0" smtClean="0">
                <a:solidFill>
                  <a:schemeClr val="accent6">
                    <a:lumMod val="40000"/>
                    <a:lumOff val="60000"/>
                  </a:schemeClr>
                </a:solidFill>
              </a:rPr>
              <a:t>;</a:t>
            </a:r>
          </a:p>
          <a:p>
            <a:endParaRPr lang="en-US" sz="1600" dirty="0" smtClean="0">
              <a:solidFill>
                <a:schemeClr val="accent6">
                  <a:lumMod val="40000"/>
                  <a:lumOff val="60000"/>
                </a:schemeClr>
              </a:solidFill>
            </a:endParaRPr>
          </a:p>
          <a:p>
            <a:r>
              <a:rPr lang="en-US" sz="1600" dirty="0" smtClean="0">
                <a:solidFill>
                  <a:schemeClr val="accent6">
                    <a:lumMod val="40000"/>
                    <a:lumOff val="60000"/>
                  </a:schemeClr>
                </a:solidFill>
              </a:rPr>
              <a:t>}  </a:t>
            </a:r>
            <a:r>
              <a:rPr lang="en-US" sz="1600" dirty="0" smtClean="0"/>
              <a:t>:= T1 + { par_1:type_par_1</a:t>
            </a:r>
            <a:r>
              <a:rPr lang="en-US" sz="1600" dirty="0"/>
              <a:t>, </a:t>
            </a:r>
            <a:r>
              <a:rPr lang="en-US" sz="1600" dirty="0" smtClean="0"/>
              <a:t>par_2:type_par_2 …, </a:t>
            </a:r>
            <a:r>
              <a:rPr lang="en-US" sz="1600" dirty="0" err="1" smtClean="0"/>
              <a:t>par_n:type_par_n</a:t>
            </a:r>
            <a:r>
              <a:rPr lang="en-US" sz="1600" dirty="0" smtClean="0"/>
              <a:t> </a:t>
            </a:r>
            <a:r>
              <a:rPr lang="en-US" sz="1600" dirty="0"/>
              <a:t>} </a:t>
            </a:r>
            <a:endParaRPr lang="fr-FR" sz="1600" dirty="0"/>
          </a:p>
        </p:txBody>
      </p:sp>
      <p:sp>
        <p:nvSpPr>
          <p:cNvPr id="5" name="Rectangle 4"/>
          <p:cNvSpPr/>
          <p:nvPr/>
        </p:nvSpPr>
        <p:spPr>
          <a:xfrm>
            <a:off x="1547664" y="5523254"/>
            <a:ext cx="7416824" cy="861774"/>
          </a:xfrm>
          <a:prstGeom prst="rect">
            <a:avLst/>
          </a:prstGeom>
        </p:spPr>
        <p:txBody>
          <a:bodyPr wrap="square">
            <a:spAutoFit/>
          </a:bodyPr>
          <a:lstStyle/>
          <a:p>
            <a:r>
              <a:rPr lang="en-US" sz="1600" dirty="0">
                <a:solidFill>
                  <a:schemeClr val="accent6">
                    <a:lumMod val="40000"/>
                    <a:lumOff val="60000"/>
                  </a:schemeClr>
                </a:solidFill>
              </a:rPr>
              <a:t>Type</a:t>
            </a:r>
            <a:r>
              <a:rPr lang="en-US" sz="1600" dirty="0"/>
              <a:t> </a:t>
            </a:r>
            <a:r>
              <a:rPr lang="en-US" sz="1600" dirty="0">
                <a:solidFill>
                  <a:schemeClr val="accent2">
                    <a:lumMod val="75000"/>
                  </a:schemeClr>
                </a:solidFill>
              </a:rPr>
              <a:t>T3</a:t>
            </a:r>
            <a:r>
              <a:rPr lang="en-US" sz="1600" dirty="0"/>
              <a:t> </a:t>
            </a:r>
            <a:r>
              <a:rPr lang="en-US" sz="1600" dirty="0">
                <a:solidFill>
                  <a:schemeClr val="accent6">
                    <a:lumMod val="40000"/>
                    <a:lumOff val="60000"/>
                  </a:schemeClr>
                </a:solidFill>
              </a:rPr>
              <a:t>extends</a:t>
            </a:r>
            <a:r>
              <a:rPr lang="en-US" sz="1600" dirty="0"/>
              <a:t> </a:t>
            </a:r>
            <a:r>
              <a:rPr lang="en-US" sz="1600" dirty="0">
                <a:solidFill>
                  <a:schemeClr val="accent2">
                    <a:lumMod val="75000"/>
                  </a:schemeClr>
                </a:solidFill>
              </a:rPr>
              <a:t>T2 </a:t>
            </a:r>
            <a:r>
              <a:rPr lang="en-US" sz="1600" dirty="0">
                <a:solidFill>
                  <a:schemeClr val="accent6">
                    <a:lumMod val="40000"/>
                    <a:lumOff val="60000"/>
                  </a:schemeClr>
                </a:solidFill>
              </a:rPr>
              <a:t>(</a:t>
            </a:r>
            <a:r>
              <a:rPr lang="en-US" sz="1600" dirty="0"/>
              <a:t>par_1</a:t>
            </a:r>
            <a:r>
              <a:rPr lang="en-US" sz="1600" dirty="0">
                <a:solidFill>
                  <a:schemeClr val="accent6">
                    <a:lumMod val="40000"/>
                    <a:lumOff val="60000"/>
                  </a:schemeClr>
                </a:solidFill>
              </a:rPr>
              <a:t>=</a:t>
            </a:r>
            <a:r>
              <a:rPr lang="en-US" sz="1600" dirty="0"/>
              <a:t>val_1</a:t>
            </a:r>
            <a:r>
              <a:rPr lang="en-US" sz="1600" dirty="0">
                <a:solidFill>
                  <a:schemeClr val="accent6">
                    <a:lumMod val="40000"/>
                    <a:lumOff val="60000"/>
                  </a:schemeClr>
                </a:solidFill>
              </a:rPr>
              <a:t>, </a:t>
            </a:r>
            <a:r>
              <a:rPr lang="en-US" sz="1600" dirty="0"/>
              <a:t>par_2</a:t>
            </a:r>
            <a:r>
              <a:rPr lang="en-US" sz="1600" dirty="0">
                <a:solidFill>
                  <a:schemeClr val="accent6">
                    <a:lumMod val="40000"/>
                    <a:lumOff val="60000"/>
                  </a:schemeClr>
                </a:solidFill>
              </a:rPr>
              <a:t>=</a:t>
            </a:r>
            <a:r>
              <a:rPr lang="en-US" sz="1600" dirty="0"/>
              <a:t>val_2 …</a:t>
            </a:r>
            <a:r>
              <a:rPr lang="en-US" sz="1600" dirty="0">
                <a:solidFill>
                  <a:schemeClr val="accent6">
                    <a:lumMod val="40000"/>
                    <a:lumOff val="60000"/>
                  </a:schemeClr>
                </a:solidFill>
              </a:rPr>
              <a:t>,</a:t>
            </a:r>
            <a:r>
              <a:rPr lang="en-US" sz="1600" dirty="0"/>
              <a:t> </a:t>
            </a:r>
            <a:r>
              <a:rPr lang="en-US" sz="1600" dirty="0" err="1"/>
              <a:t>par_n</a:t>
            </a:r>
            <a:r>
              <a:rPr lang="en-US" sz="1600" dirty="0">
                <a:solidFill>
                  <a:schemeClr val="accent6">
                    <a:lumMod val="40000"/>
                    <a:lumOff val="60000"/>
                  </a:schemeClr>
                </a:solidFill>
              </a:rPr>
              <a:t>=</a:t>
            </a:r>
            <a:r>
              <a:rPr lang="en-US" sz="1600" dirty="0" err="1"/>
              <a:t>val_n</a:t>
            </a:r>
            <a:r>
              <a:rPr lang="en-US" sz="1600" dirty="0">
                <a:solidFill>
                  <a:schemeClr val="accent6">
                    <a:lumMod val="40000"/>
                    <a:lumOff val="60000"/>
                  </a:schemeClr>
                </a:solidFill>
              </a:rPr>
              <a:t>) {</a:t>
            </a:r>
          </a:p>
          <a:p>
            <a:r>
              <a:rPr lang="en-US" sz="1600" dirty="0">
                <a:solidFill>
                  <a:schemeClr val="accent6">
                    <a:lumMod val="40000"/>
                    <a:lumOff val="60000"/>
                  </a:schemeClr>
                </a:solidFill>
              </a:rPr>
              <a:t> </a:t>
            </a:r>
            <a:r>
              <a:rPr lang="en-US" sz="1600" dirty="0" smtClean="0">
                <a:solidFill>
                  <a:schemeClr val="accent6">
                    <a:lumMod val="40000"/>
                    <a:lumOff val="60000"/>
                  </a:schemeClr>
                </a:solidFill>
              </a:rPr>
              <a:t>    forbid </a:t>
            </a:r>
            <a:r>
              <a:rPr lang="en-US" sz="1600" dirty="0">
                <a:solidFill>
                  <a:schemeClr val="accent6">
                    <a:lumMod val="40000"/>
                    <a:lumOff val="60000"/>
                  </a:schemeClr>
                </a:solidFill>
              </a:rPr>
              <a:t>op_1, op_2, …, </a:t>
            </a:r>
            <a:r>
              <a:rPr lang="en-US" sz="1600" dirty="0" err="1">
                <a:solidFill>
                  <a:schemeClr val="accent6">
                    <a:lumMod val="40000"/>
                    <a:lumOff val="60000"/>
                  </a:schemeClr>
                </a:solidFill>
              </a:rPr>
              <a:t>op_n</a:t>
            </a:r>
            <a:r>
              <a:rPr lang="en-US" sz="1600" dirty="0" smtClean="0">
                <a:solidFill>
                  <a:schemeClr val="accent6">
                    <a:lumMod val="40000"/>
                    <a:lumOff val="60000"/>
                  </a:schemeClr>
                </a:solidFill>
              </a:rPr>
              <a:t>;</a:t>
            </a:r>
          </a:p>
          <a:p>
            <a:r>
              <a:rPr lang="en-US" sz="1600" dirty="0">
                <a:solidFill>
                  <a:schemeClr val="accent6">
                    <a:lumMod val="40000"/>
                    <a:lumOff val="60000"/>
                  </a:schemeClr>
                </a:solidFill>
              </a:rPr>
              <a:t>}</a:t>
            </a:r>
            <a:r>
              <a:rPr lang="en-US" sz="1600" dirty="0" smtClean="0"/>
              <a:t> </a:t>
            </a:r>
            <a:endParaRPr lang="fr-FR" sz="1600" dirty="0"/>
          </a:p>
        </p:txBody>
      </p:sp>
    </p:spTree>
    <p:extLst>
      <p:ext uri="{BB962C8B-B14F-4D97-AF65-F5344CB8AC3E}">
        <p14:creationId xmlns:p14="http://schemas.microsoft.com/office/powerpoint/2010/main" val="54341928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Meta-type: type</a:t>
            </a:r>
            <a:endParaRPr lang="en-US" dirty="0"/>
          </a:p>
        </p:txBody>
      </p:sp>
      <p:sp>
        <p:nvSpPr>
          <p:cNvPr id="3" name="Espace réservé du contenu 2"/>
          <p:cNvSpPr>
            <a:spLocks noGrp="1"/>
          </p:cNvSpPr>
          <p:nvPr>
            <p:ph idx="1"/>
          </p:nvPr>
        </p:nvSpPr>
        <p:spPr/>
        <p:txBody>
          <a:bodyPr/>
          <a:lstStyle/>
          <a:p>
            <a:r>
              <a:rPr lang="en-US" b="0" dirty="0" smtClean="0"/>
              <a:t>Types</a:t>
            </a:r>
          </a:p>
          <a:p>
            <a:pPr lvl="1"/>
            <a:r>
              <a:rPr lang="en-US" dirty="0">
                <a:solidFill>
                  <a:schemeClr val="accent6">
                    <a:lumMod val="40000"/>
                    <a:lumOff val="60000"/>
                  </a:schemeClr>
                </a:solidFill>
                <a:latin typeface="Arial" panose="020B0604020202020204" pitchFamily="34" charset="0"/>
              </a:rPr>
              <a:t>Type</a:t>
            </a:r>
            <a:r>
              <a:rPr lang="en-US" dirty="0" smtClean="0"/>
              <a:t> </a:t>
            </a:r>
            <a:r>
              <a:rPr lang="en-US" dirty="0">
                <a:solidFill>
                  <a:schemeClr val="accent2">
                    <a:lumMod val="75000"/>
                  </a:schemeClr>
                </a:solidFill>
                <a:latin typeface="Arial" panose="020B0604020202020204" pitchFamily="34" charset="0"/>
              </a:rPr>
              <a:t>T</a:t>
            </a:r>
          </a:p>
          <a:p>
            <a:r>
              <a:rPr lang="en-US" b="0" dirty="0" smtClean="0"/>
              <a:t>Constructor</a:t>
            </a:r>
          </a:p>
          <a:p>
            <a:pPr lvl="1"/>
            <a:r>
              <a:rPr lang="en-US" dirty="0" smtClean="0"/>
              <a:t>Variable:	</a:t>
            </a:r>
            <a:r>
              <a:rPr lang="en-US" dirty="0">
                <a:solidFill>
                  <a:schemeClr val="accent2">
                    <a:lumMod val="75000"/>
                  </a:schemeClr>
                </a:solidFill>
                <a:latin typeface="Arial" panose="020B0604020202020204" pitchFamily="34" charset="0"/>
              </a:rPr>
              <a:t>T2</a:t>
            </a:r>
            <a:r>
              <a:rPr lang="en-US" dirty="0" smtClean="0"/>
              <a:t> </a:t>
            </a:r>
            <a:r>
              <a:rPr lang="en-US" dirty="0" err="1" smtClean="0"/>
              <a:t>var</a:t>
            </a:r>
            <a:r>
              <a:rPr lang="en-US" dirty="0">
                <a:solidFill>
                  <a:schemeClr val="accent6">
                    <a:lumMod val="40000"/>
                    <a:lumOff val="60000"/>
                  </a:schemeClr>
                </a:solidFill>
                <a:latin typeface="Arial" panose="020B0604020202020204" pitchFamily="34" charset="0"/>
              </a:rPr>
              <a:t>(</a:t>
            </a:r>
            <a:r>
              <a:rPr lang="en-US" dirty="0" smtClean="0"/>
              <a:t>par_1</a:t>
            </a:r>
            <a:r>
              <a:rPr lang="en-US" dirty="0">
                <a:solidFill>
                  <a:schemeClr val="accent6">
                    <a:lumMod val="40000"/>
                    <a:lumOff val="60000"/>
                  </a:schemeClr>
                </a:solidFill>
                <a:latin typeface="Arial" panose="020B0604020202020204" pitchFamily="34" charset="0"/>
              </a:rPr>
              <a:t>=</a:t>
            </a:r>
            <a:r>
              <a:rPr lang="en-US" dirty="0" smtClean="0"/>
              <a:t>value_1</a:t>
            </a:r>
            <a:r>
              <a:rPr lang="en-US" dirty="0">
                <a:solidFill>
                  <a:schemeClr val="accent6">
                    <a:lumMod val="40000"/>
                    <a:lumOff val="60000"/>
                  </a:schemeClr>
                </a:solidFill>
                <a:latin typeface="Arial" panose="020B0604020202020204" pitchFamily="34" charset="0"/>
              </a:rPr>
              <a:t>,</a:t>
            </a:r>
            <a:r>
              <a:rPr lang="en-US" dirty="0" smtClean="0"/>
              <a:t> …</a:t>
            </a:r>
            <a:r>
              <a:rPr lang="en-US" dirty="0">
                <a:solidFill>
                  <a:schemeClr val="accent6">
                    <a:lumMod val="40000"/>
                    <a:lumOff val="60000"/>
                  </a:schemeClr>
                </a:solidFill>
                <a:latin typeface="Arial" panose="020B0604020202020204" pitchFamily="34" charset="0"/>
              </a:rPr>
              <a:t>, </a:t>
            </a:r>
            <a:r>
              <a:rPr lang="en-US" dirty="0" err="1" smtClean="0"/>
              <a:t>par_m</a:t>
            </a:r>
            <a:r>
              <a:rPr lang="en-US" dirty="0">
                <a:solidFill>
                  <a:schemeClr val="accent6">
                    <a:lumMod val="40000"/>
                    <a:lumOff val="60000"/>
                  </a:schemeClr>
                </a:solidFill>
                <a:latin typeface="Arial" panose="020B0604020202020204" pitchFamily="34" charset="0"/>
              </a:rPr>
              <a:t>=</a:t>
            </a:r>
            <a:r>
              <a:rPr lang="en-US" dirty="0" err="1" smtClean="0"/>
              <a:t>value_m</a:t>
            </a:r>
            <a:r>
              <a:rPr lang="en-US" dirty="0" smtClean="0">
                <a:solidFill>
                  <a:schemeClr val="accent6">
                    <a:lumMod val="40000"/>
                    <a:lumOff val="60000"/>
                  </a:schemeClr>
                </a:solidFill>
                <a:latin typeface="Arial" panose="020B0604020202020204" pitchFamily="34" charset="0"/>
              </a:rPr>
              <a:t>)		</a:t>
            </a:r>
            <a:r>
              <a:rPr lang="en-US" dirty="0" smtClean="0">
                <a:sym typeface="Wingdings" panose="05000000000000000000" pitchFamily="2" charset="2"/>
              </a:rPr>
              <a:t> T2</a:t>
            </a:r>
          </a:p>
          <a:p>
            <a:pPr lvl="1"/>
            <a:r>
              <a:rPr lang="en-US" dirty="0"/>
              <a:t>Variable:	</a:t>
            </a:r>
            <a:r>
              <a:rPr lang="en-US" dirty="0">
                <a:solidFill>
                  <a:schemeClr val="accent6">
                    <a:lumMod val="40000"/>
                    <a:lumOff val="60000"/>
                  </a:schemeClr>
                </a:solidFill>
                <a:latin typeface="Arial" panose="020B0604020202020204" pitchFamily="34" charset="0"/>
              </a:rPr>
              <a:t>T1</a:t>
            </a:r>
            <a:r>
              <a:rPr lang="en-US" dirty="0" smtClean="0"/>
              <a:t> </a:t>
            </a:r>
            <a:r>
              <a:rPr lang="en-US" dirty="0" err="1"/>
              <a:t>var</a:t>
            </a:r>
            <a:r>
              <a:rPr lang="en-US" dirty="0">
                <a:solidFill>
                  <a:schemeClr val="accent6">
                    <a:lumMod val="40000"/>
                    <a:lumOff val="60000"/>
                  </a:schemeClr>
                </a:solidFill>
                <a:latin typeface="Arial" panose="020B0604020202020204" pitchFamily="34" charset="0"/>
              </a:rPr>
              <a:t>(</a:t>
            </a:r>
            <a:r>
              <a:rPr lang="en-US" dirty="0"/>
              <a:t>par_1</a:t>
            </a:r>
            <a:r>
              <a:rPr lang="en-US" dirty="0">
                <a:solidFill>
                  <a:schemeClr val="accent6">
                    <a:lumMod val="40000"/>
                    <a:lumOff val="60000"/>
                  </a:schemeClr>
                </a:solidFill>
                <a:latin typeface="Arial" panose="020B0604020202020204" pitchFamily="34" charset="0"/>
              </a:rPr>
              <a:t>=</a:t>
            </a:r>
            <a:r>
              <a:rPr lang="en-US" dirty="0"/>
              <a:t>value_1</a:t>
            </a:r>
            <a:r>
              <a:rPr lang="en-US" dirty="0">
                <a:solidFill>
                  <a:schemeClr val="accent6">
                    <a:lumMod val="40000"/>
                    <a:lumOff val="60000"/>
                  </a:schemeClr>
                </a:solidFill>
                <a:latin typeface="Arial" panose="020B0604020202020204" pitchFamily="34" charset="0"/>
              </a:rPr>
              <a:t>,</a:t>
            </a:r>
            <a:r>
              <a:rPr lang="en-US" dirty="0"/>
              <a:t> …</a:t>
            </a:r>
            <a:r>
              <a:rPr lang="en-US" dirty="0">
                <a:solidFill>
                  <a:schemeClr val="accent6">
                    <a:lumMod val="40000"/>
                    <a:lumOff val="60000"/>
                  </a:schemeClr>
                </a:solidFill>
                <a:latin typeface="Arial" panose="020B0604020202020204" pitchFamily="34" charset="0"/>
              </a:rPr>
              <a:t>, </a:t>
            </a:r>
            <a:r>
              <a:rPr lang="en-US" dirty="0" err="1"/>
              <a:t>par_m</a:t>
            </a:r>
            <a:r>
              <a:rPr lang="en-US" dirty="0">
                <a:solidFill>
                  <a:schemeClr val="accent6">
                    <a:lumMod val="40000"/>
                    <a:lumOff val="60000"/>
                  </a:schemeClr>
                </a:solidFill>
                <a:latin typeface="Arial" panose="020B0604020202020204" pitchFamily="34" charset="0"/>
              </a:rPr>
              <a:t>=</a:t>
            </a:r>
            <a:r>
              <a:rPr lang="en-US" dirty="0" err="1"/>
              <a:t>value_m</a:t>
            </a:r>
            <a:r>
              <a:rPr lang="en-US" dirty="0" smtClean="0">
                <a:solidFill>
                  <a:schemeClr val="accent6">
                    <a:lumMod val="40000"/>
                    <a:lumOff val="60000"/>
                  </a:schemeClr>
                </a:solidFill>
                <a:latin typeface="Arial" panose="020B0604020202020204" pitchFamily="34" charset="0"/>
              </a:rPr>
              <a:t>) </a:t>
            </a:r>
            <a:r>
              <a:rPr lang="en-US" dirty="0" err="1" smtClean="0"/>
              <a:t>alias_name</a:t>
            </a:r>
            <a:r>
              <a:rPr lang="en-US" dirty="0">
                <a:solidFill>
                  <a:schemeClr val="accent6">
                    <a:lumMod val="40000"/>
                    <a:lumOff val="60000"/>
                  </a:schemeClr>
                </a:solidFill>
                <a:latin typeface="Arial" panose="020B0604020202020204" pitchFamily="34" charset="0"/>
              </a:rPr>
              <a:t>	</a:t>
            </a:r>
            <a:r>
              <a:rPr lang="en-US" dirty="0">
                <a:sym typeface="Wingdings" panose="05000000000000000000" pitchFamily="2" charset="2"/>
              </a:rPr>
              <a:t> T2</a:t>
            </a:r>
          </a:p>
          <a:p>
            <a:pPr lvl="1"/>
            <a:endParaRPr lang="en-US" dirty="0" smtClean="0">
              <a:sym typeface="Wingdings" panose="05000000000000000000" pitchFamily="2" charset="2"/>
            </a:endParaRPr>
          </a:p>
        </p:txBody>
      </p:sp>
    </p:spTree>
    <p:extLst>
      <p:ext uri="{BB962C8B-B14F-4D97-AF65-F5344CB8AC3E}">
        <p14:creationId xmlns:p14="http://schemas.microsoft.com/office/powerpoint/2010/main" val="169893977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Meta-Type: Class of objects</a:t>
            </a:r>
            <a:endParaRPr lang="en-US" dirty="0"/>
          </a:p>
        </p:txBody>
      </p:sp>
      <p:sp>
        <p:nvSpPr>
          <p:cNvPr id="3" name="Espace réservé du contenu 2"/>
          <p:cNvSpPr>
            <a:spLocks noGrp="1"/>
          </p:cNvSpPr>
          <p:nvPr>
            <p:ph idx="1"/>
          </p:nvPr>
        </p:nvSpPr>
        <p:spPr>
          <a:xfrm>
            <a:off x="395288" y="1268413"/>
            <a:ext cx="8569200" cy="4857750"/>
          </a:xfrm>
        </p:spPr>
        <p:txBody>
          <a:bodyPr/>
          <a:lstStyle/>
          <a:p>
            <a:r>
              <a:rPr lang="en-US" b="0" dirty="0"/>
              <a:t>Types</a:t>
            </a:r>
          </a:p>
          <a:p>
            <a:pPr lvl="1"/>
            <a:r>
              <a:rPr lang="en-US" dirty="0" smtClean="0">
                <a:solidFill>
                  <a:schemeClr val="accent6">
                    <a:lumMod val="40000"/>
                    <a:lumOff val="60000"/>
                  </a:schemeClr>
                </a:solidFill>
                <a:latin typeface="Arial" panose="020B0604020202020204" pitchFamily="34" charset="0"/>
              </a:rPr>
              <a:t>Class</a:t>
            </a:r>
            <a:r>
              <a:rPr lang="en-US" dirty="0" smtClean="0"/>
              <a:t> </a:t>
            </a:r>
            <a:r>
              <a:rPr lang="en-US" dirty="0">
                <a:solidFill>
                  <a:schemeClr val="accent2">
                    <a:lumMod val="75000"/>
                  </a:schemeClr>
                </a:solidFill>
                <a:latin typeface="Arial" panose="020B0604020202020204" pitchFamily="34" charset="0"/>
              </a:rPr>
              <a:t>C</a:t>
            </a:r>
            <a:r>
              <a:rPr lang="en-US" dirty="0" smtClean="0"/>
              <a:t>;</a:t>
            </a:r>
          </a:p>
          <a:p>
            <a:r>
              <a:rPr lang="en-US" b="0" dirty="0" smtClean="0"/>
              <a:t>Constructor</a:t>
            </a:r>
          </a:p>
          <a:p>
            <a:pPr lvl="1"/>
            <a:r>
              <a:rPr lang="en-US" dirty="0" smtClean="0"/>
              <a:t>Class:</a:t>
            </a:r>
            <a:r>
              <a:rPr lang="en-US" dirty="0"/>
              <a:t> </a:t>
            </a:r>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a:p>
          <a:p>
            <a:r>
              <a:rPr lang="en-US" b="0" dirty="0" smtClean="0"/>
              <a:t>Operators</a:t>
            </a:r>
          </a:p>
          <a:p>
            <a:pPr lvl="1"/>
            <a:r>
              <a:rPr lang="en-US" dirty="0" smtClean="0"/>
              <a:t>Extends:	</a:t>
            </a:r>
            <a:r>
              <a:rPr lang="en-US" dirty="0">
                <a:solidFill>
                  <a:schemeClr val="accent2">
                    <a:lumMod val="75000"/>
                  </a:schemeClr>
                </a:solidFill>
                <a:latin typeface="Arial" panose="020B0604020202020204" pitchFamily="34" charset="0"/>
              </a:rPr>
              <a:t>C’</a:t>
            </a:r>
            <a:r>
              <a:rPr lang="en-US" dirty="0" smtClean="0"/>
              <a:t> </a:t>
            </a:r>
            <a:r>
              <a:rPr lang="en-US" dirty="0">
                <a:solidFill>
                  <a:schemeClr val="accent6">
                    <a:lumMod val="40000"/>
                    <a:lumOff val="60000"/>
                  </a:schemeClr>
                </a:solidFill>
                <a:latin typeface="Arial" panose="020B0604020202020204" pitchFamily="34" charset="0"/>
              </a:rPr>
              <a:t>extends</a:t>
            </a:r>
            <a:r>
              <a:rPr lang="en-US" dirty="0" smtClean="0"/>
              <a:t> </a:t>
            </a:r>
            <a:r>
              <a:rPr lang="en-US" dirty="0">
                <a:solidFill>
                  <a:schemeClr val="accent2">
                    <a:lumMod val="75000"/>
                  </a:schemeClr>
                </a:solidFill>
                <a:latin typeface="Arial" panose="020B0604020202020204" pitchFamily="34" charset="0"/>
              </a:rPr>
              <a:t>C</a:t>
            </a:r>
            <a:r>
              <a:rPr lang="en-US" dirty="0" smtClean="0"/>
              <a:t>  :=  C’ </a:t>
            </a:r>
            <a:r>
              <a:rPr lang="en-US" dirty="0" smtClean="0">
                <a:sym typeface="Symbol" panose="05050102010706020507" pitchFamily="18" charset="2"/>
              </a:rPr>
              <a:t>  C</a:t>
            </a:r>
            <a:r>
              <a:rPr lang="en-US" dirty="0" smtClean="0"/>
              <a:t>			</a:t>
            </a:r>
            <a:r>
              <a:rPr lang="en-US" dirty="0" smtClean="0">
                <a:sym typeface="Wingdings" panose="05000000000000000000" pitchFamily="2" charset="2"/>
              </a:rPr>
              <a:t> C’</a:t>
            </a:r>
            <a:endParaRPr lang="en-US" b="0" dirty="0" smtClean="0"/>
          </a:p>
          <a:p>
            <a:endParaRPr lang="en-US" b="0" dirty="0">
              <a:solidFill>
                <a:schemeClr val="accent6">
                  <a:lumMod val="40000"/>
                  <a:lumOff val="60000"/>
                </a:schemeClr>
              </a:solidFill>
            </a:endParaRPr>
          </a:p>
          <a:p>
            <a:endParaRPr lang="en-US" b="0" dirty="0" smtClean="0">
              <a:solidFill>
                <a:schemeClr val="accent6">
                  <a:lumMod val="40000"/>
                  <a:lumOff val="60000"/>
                </a:schemeClr>
              </a:solidFill>
            </a:endParaRPr>
          </a:p>
          <a:p>
            <a:endParaRPr lang="en-US" b="0" dirty="0">
              <a:solidFill>
                <a:schemeClr val="accent6">
                  <a:lumMod val="40000"/>
                  <a:lumOff val="60000"/>
                </a:schemeClr>
              </a:solidFill>
            </a:endParaRPr>
          </a:p>
          <a:p>
            <a:endParaRPr lang="en-US" b="0" dirty="0" smtClean="0">
              <a:solidFill>
                <a:schemeClr val="accent6">
                  <a:lumMod val="40000"/>
                  <a:lumOff val="60000"/>
                </a:schemeClr>
              </a:solidFill>
            </a:endParaRPr>
          </a:p>
          <a:p>
            <a:endParaRPr lang="en-US" b="0" dirty="0">
              <a:solidFill>
                <a:schemeClr val="accent6">
                  <a:lumMod val="40000"/>
                  <a:lumOff val="60000"/>
                </a:schemeClr>
              </a:solidFill>
            </a:endParaRPr>
          </a:p>
          <a:p>
            <a:pPr lvl="1"/>
            <a:endParaRPr lang="en-US" dirty="0"/>
          </a:p>
        </p:txBody>
      </p:sp>
      <p:sp>
        <p:nvSpPr>
          <p:cNvPr id="4" name="Rectangle 3"/>
          <p:cNvSpPr/>
          <p:nvPr/>
        </p:nvSpPr>
        <p:spPr>
          <a:xfrm>
            <a:off x="2232413" y="2352648"/>
            <a:ext cx="6228019" cy="2800767"/>
          </a:xfrm>
          <a:prstGeom prst="rect">
            <a:avLst/>
          </a:prstGeom>
        </p:spPr>
        <p:txBody>
          <a:bodyPr wrap="square">
            <a:spAutoFit/>
          </a:bodyPr>
          <a:lstStyle/>
          <a:p>
            <a:r>
              <a:rPr lang="en-US" sz="1600" dirty="0">
                <a:solidFill>
                  <a:schemeClr val="accent6">
                    <a:lumMod val="40000"/>
                    <a:lumOff val="60000"/>
                  </a:schemeClr>
                </a:solidFill>
              </a:rPr>
              <a:t>Class </a:t>
            </a:r>
            <a:r>
              <a:rPr lang="en-US" sz="1600" dirty="0">
                <a:solidFill>
                  <a:schemeClr val="accent2">
                    <a:lumMod val="75000"/>
                  </a:schemeClr>
                </a:solidFill>
              </a:rPr>
              <a:t>C</a:t>
            </a:r>
            <a:r>
              <a:rPr lang="en-US" sz="1600" dirty="0"/>
              <a:t> </a:t>
            </a:r>
            <a:r>
              <a:rPr lang="en-US" sz="1600" dirty="0">
                <a:solidFill>
                  <a:schemeClr val="accent6">
                    <a:lumMod val="40000"/>
                    <a:lumOff val="60000"/>
                  </a:schemeClr>
                </a:solidFill>
              </a:rPr>
              <a:t>is</a:t>
            </a:r>
            <a:r>
              <a:rPr lang="en-US" sz="1600" dirty="0"/>
              <a:t> </a:t>
            </a:r>
            <a:r>
              <a:rPr lang="en-US" sz="1600" dirty="0" smtClean="0">
                <a:solidFill>
                  <a:schemeClr val="accent6">
                    <a:lumMod val="40000"/>
                    <a:lumOff val="60000"/>
                  </a:schemeClr>
                </a:solidFill>
              </a:rPr>
              <a:t>{</a:t>
            </a:r>
            <a:endParaRPr lang="en-US" sz="1600" dirty="0">
              <a:solidFill>
                <a:schemeClr val="accent2">
                  <a:lumMod val="75000"/>
                </a:schemeClr>
              </a:solidFill>
            </a:endParaRPr>
          </a:p>
          <a:p>
            <a:r>
              <a:rPr lang="en-US" sz="1600" dirty="0">
                <a:solidFill>
                  <a:schemeClr val="accent6">
                    <a:lumMod val="40000"/>
                    <a:lumOff val="60000"/>
                  </a:schemeClr>
                </a:solidFill>
              </a:rPr>
              <a:t> </a:t>
            </a:r>
            <a:r>
              <a:rPr lang="en-US" sz="1600" dirty="0" smtClean="0">
                <a:solidFill>
                  <a:schemeClr val="accent6">
                    <a:lumMod val="40000"/>
                    <a:lumOff val="60000"/>
                  </a:schemeClr>
                </a:solidFill>
              </a:rPr>
              <a:t>   parameter </a:t>
            </a:r>
            <a:r>
              <a:rPr lang="en-US" sz="1600" dirty="0" smtClean="0"/>
              <a:t>type_par_1 par_1</a:t>
            </a:r>
            <a:r>
              <a:rPr lang="en-US" sz="1600" dirty="0">
                <a:solidFill>
                  <a:schemeClr val="accent6">
                    <a:lumMod val="40000"/>
                    <a:lumOff val="60000"/>
                  </a:schemeClr>
                </a:solidFill>
              </a:rPr>
              <a:t>;</a:t>
            </a:r>
          </a:p>
          <a:p>
            <a:r>
              <a:rPr lang="en-US" sz="1600" dirty="0">
                <a:solidFill>
                  <a:schemeClr val="accent6">
                    <a:lumMod val="40000"/>
                    <a:lumOff val="60000"/>
                  </a:schemeClr>
                </a:solidFill>
              </a:rPr>
              <a:t> </a:t>
            </a:r>
            <a:r>
              <a:rPr lang="en-US" sz="1600" dirty="0" smtClean="0">
                <a:solidFill>
                  <a:schemeClr val="accent6">
                    <a:lumMod val="40000"/>
                    <a:lumOff val="60000"/>
                  </a:schemeClr>
                </a:solidFill>
              </a:rPr>
              <a:t>   parameter </a:t>
            </a:r>
            <a:r>
              <a:rPr lang="en-US" sz="1600" dirty="0" smtClean="0"/>
              <a:t>type_par_2 par_2</a:t>
            </a:r>
            <a:r>
              <a:rPr lang="en-US" sz="1600" dirty="0">
                <a:solidFill>
                  <a:schemeClr val="accent6">
                    <a:lumMod val="40000"/>
                    <a:lumOff val="60000"/>
                  </a:schemeClr>
                </a:solidFill>
              </a:rPr>
              <a:t>;</a:t>
            </a:r>
          </a:p>
          <a:p>
            <a:r>
              <a:rPr lang="en-US" sz="1600" dirty="0"/>
              <a:t> </a:t>
            </a:r>
            <a:r>
              <a:rPr lang="en-US" sz="1600" dirty="0" smtClean="0"/>
              <a:t>   .</a:t>
            </a:r>
          </a:p>
          <a:p>
            <a:r>
              <a:rPr lang="en-US" sz="1600" dirty="0">
                <a:solidFill>
                  <a:schemeClr val="accent6">
                    <a:lumMod val="40000"/>
                    <a:lumOff val="60000"/>
                  </a:schemeClr>
                </a:solidFill>
              </a:rPr>
              <a:t> </a:t>
            </a:r>
            <a:r>
              <a:rPr lang="en-US" sz="1600" dirty="0" smtClean="0">
                <a:solidFill>
                  <a:schemeClr val="accent6">
                    <a:lumMod val="40000"/>
                    <a:lumOff val="60000"/>
                  </a:schemeClr>
                </a:solidFill>
              </a:rPr>
              <a:t>   parameter </a:t>
            </a:r>
            <a:r>
              <a:rPr lang="en-US" sz="1600" dirty="0" err="1" smtClean="0"/>
              <a:t>type_par_m</a:t>
            </a:r>
            <a:r>
              <a:rPr lang="en-US" sz="1600" dirty="0" smtClean="0"/>
              <a:t> </a:t>
            </a:r>
            <a:r>
              <a:rPr lang="en-US" sz="1600" dirty="0" err="1" smtClean="0"/>
              <a:t>par_m</a:t>
            </a:r>
            <a:r>
              <a:rPr lang="en-US" sz="1600" dirty="0">
                <a:solidFill>
                  <a:schemeClr val="accent6">
                    <a:lumMod val="40000"/>
                    <a:lumOff val="60000"/>
                  </a:schemeClr>
                </a:solidFill>
              </a:rPr>
              <a:t>;</a:t>
            </a:r>
          </a:p>
          <a:p>
            <a:endParaRPr lang="en-US" sz="1600" dirty="0"/>
          </a:p>
          <a:p>
            <a:r>
              <a:rPr lang="en-US" sz="1600" dirty="0"/>
              <a:t> </a:t>
            </a:r>
            <a:r>
              <a:rPr lang="en-US" sz="1600" dirty="0" smtClean="0"/>
              <a:t>   </a:t>
            </a:r>
            <a:r>
              <a:rPr lang="en-US" sz="1600" dirty="0">
                <a:solidFill>
                  <a:schemeClr val="accent6">
                    <a:lumMod val="40000"/>
                    <a:lumOff val="60000"/>
                  </a:schemeClr>
                </a:solidFill>
              </a:rPr>
              <a:t>external</a:t>
            </a:r>
            <a:r>
              <a:rPr lang="en-US" sz="1600" dirty="0" smtClean="0"/>
              <a:t> type_var_1 </a:t>
            </a:r>
            <a:r>
              <a:rPr lang="en-US" sz="1600" dirty="0"/>
              <a:t>var_1</a:t>
            </a:r>
            <a:r>
              <a:rPr lang="en-US" sz="1600" dirty="0">
                <a:solidFill>
                  <a:schemeClr val="accent6">
                    <a:lumMod val="40000"/>
                    <a:lumOff val="60000"/>
                  </a:schemeClr>
                </a:solidFill>
              </a:rPr>
              <a:t>; </a:t>
            </a:r>
          </a:p>
          <a:p>
            <a:r>
              <a:rPr lang="en-US" sz="1600" dirty="0"/>
              <a:t> </a:t>
            </a:r>
            <a:r>
              <a:rPr lang="en-US" sz="1600" dirty="0" smtClean="0"/>
              <a:t>   type_var_2 var_2</a:t>
            </a:r>
            <a:r>
              <a:rPr lang="en-US" sz="1600" dirty="0">
                <a:solidFill>
                  <a:schemeClr val="accent6">
                    <a:lumMod val="40000"/>
                    <a:lumOff val="60000"/>
                  </a:schemeClr>
                </a:solidFill>
              </a:rPr>
              <a:t>;</a:t>
            </a:r>
          </a:p>
          <a:p>
            <a:r>
              <a:rPr lang="en-US" sz="1600" dirty="0"/>
              <a:t> </a:t>
            </a:r>
            <a:r>
              <a:rPr lang="en-US" sz="1600" dirty="0" smtClean="0"/>
              <a:t>   .</a:t>
            </a:r>
          </a:p>
          <a:p>
            <a:r>
              <a:rPr lang="en-US" sz="1600" dirty="0"/>
              <a:t> </a:t>
            </a:r>
            <a:r>
              <a:rPr lang="en-US" sz="1600" dirty="0" smtClean="0"/>
              <a:t>   </a:t>
            </a:r>
            <a:r>
              <a:rPr lang="en-US" sz="1600" dirty="0" err="1" smtClean="0"/>
              <a:t>type_var_n</a:t>
            </a:r>
            <a:r>
              <a:rPr lang="en-US" sz="1600" dirty="0" smtClean="0"/>
              <a:t> </a:t>
            </a:r>
            <a:r>
              <a:rPr lang="en-US" sz="1600" dirty="0" err="1" smtClean="0"/>
              <a:t>var_n</a:t>
            </a:r>
            <a:r>
              <a:rPr lang="en-US" sz="1600" dirty="0" smtClean="0"/>
              <a:t>;</a:t>
            </a:r>
          </a:p>
          <a:p>
            <a:r>
              <a:rPr lang="en-US" sz="1600" dirty="0" smtClean="0"/>
              <a:t> </a:t>
            </a:r>
            <a:r>
              <a:rPr lang="en-US" sz="1600" dirty="0">
                <a:solidFill>
                  <a:schemeClr val="accent6">
                    <a:lumMod val="40000"/>
                    <a:lumOff val="60000"/>
                  </a:schemeClr>
                </a:solidFill>
              </a:rPr>
              <a:t>}  </a:t>
            </a:r>
            <a:r>
              <a:rPr lang="en-US" sz="1600" dirty="0" smtClean="0"/>
              <a:t>:= </a:t>
            </a:r>
            <a:r>
              <a:rPr lang="en-US" sz="1600" dirty="0"/>
              <a:t>{ </a:t>
            </a:r>
            <a:r>
              <a:rPr lang="en-US" sz="1600" dirty="0" smtClean="0"/>
              <a:t>var_1:type_var_1</a:t>
            </a:r>
            <a:r>
              <a:rPr lang="en-US" sz="1600" dirty="0"/>
              <a:t>, </a:t>
            </a:r>
            <a:r>
              <a:rPr lang="en-US" sz="1600" dirty="0" smtClean="0"/>
              <a:t>var_2:type_var_2 …, </a:t>
            </a:r>
            <a:r>
              <a:rPr lang="en-US" sz="1600" dirty="0" err="1" smtClean="0"/>
              <a:t>var_n:type_var_n</a:t>
            </a:r>
            <a:r>
              <a:rPr lang="en-US" sz="1600" dirty="0" smtClean="0"/>
              <a:t> </a:t>
            </a:r>
            <a:r>
              <a:rPr lang="en-US" sz="1600" dirty="0"/>
              <a:t>} </a:t>
            </a:r>
            <a:endParaRPr lang="fr-FR" sz="1600" dirty="0"/>
          </a:p>
        </p:txBody>
      </p:sp>
    </p:spTree>
    <p:extLst>
      <p:ext uri="{BB962C8B-B14F-4D97-AF65-F5344CB8AC3E}">
        <p14:creationId xmlns:p14="http://schemas.microsoft.com/office/powerpoint/2010/main" val="2468652698"/>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object</a:t>
            </a:r>
            <a:endParaRPr lang="en-US" dirty="0"/>
          </a:p>
        </p:txBody>
      </p:sp>
      <p:sp>
        <p:nvSpPr>
          <p:cNvPr id="3" name="Espace réservé du contenu 2"/>
          <p:cNvSpPr>
            <a:spLocks noGrp="1"/>
          </p:cNvSpPr>
          <p:nvPr>
            <p:ph idx="1"/>
          </p:nvPr>
        </p:nvSpPr>
        <p:spPr>
          <a:xfrm>
            <a:off x="395288" y="1268413"/>
            <a:ext cx="8569200" cy="4857750"/>
          </a:xfrm>
        </p:spPr>
        <p:txBody>
          <a:bodyPr/>
          <a:lstStyle/>
          <a:p>
            <a:r>
              <a:rPr lang="en-US" b="0" dirty="0"/>
              <a:t>Types</a:t>
            </a:r>
          </a:p>
          <a:p>
            <a:pPr lvl="1"/>
            <a:r>
              <a:rPr lang="en-US" dirty="0">
                <a:solidFill>
                  <a:schemeClr val="accent6">
                    <a:lumMod val="40000"/>
                    <a:lumOff val="60000"/>
                  </a:schemeClr>
                </a:solidFill>
              </a:rPr>
              <a:t>Class</a:t>
            </a:r>
            <a:r>
              <a:rPr lang="en-US" b="0" dirty="0" smtClean="0"/>
              <a:t> </a:t>
            </a:r>
            <a:r>
              <a:rPr lang="en-US" dirty="0">
                <a:solidFill>
                  <a:schemeClr val="accent2">
                    <a:lumMod val="75000"/>
                  </a:schemeClr>
                </a:solidFill>
              </a:rPr>
              <a:t>C</a:t>
            </a:r>
          </a:p>
          <a:p>
            <a:r>
              <a:rPr lang="en-US" b="0" dirty="0" smtClean="0"/>
              <a:t>Constructor</a:t>
            </a:r>
          </a:p>
          <a:p>
            <a:pPr lvl="1"/>
            <a:r>
              <a:rPr lang="en-US" dirty="0" smtClean="0"/>
              <a:t>Object: </a:t>
            </a:r>
            <a:r>
              <a:rPr lang="en-US" dirty="0">
                <a:solidFill>
                  <a:schemeClr val="accent2">
                    <a:lumMod val="75000"/>
                  </a:schemeClr>
                </a:solidFill>
              </a:rPr>
              <a:t>C</a:t>
            </a:r>
            <a:r>
              <a:rPr lang="en-US" dirty="0" smtClean="0"/>
              <a:t> O </a:t>
            </a:r>
            <a:r>
              <a:rPr lang="en-US" dirty="0">
                <a:solidFill>
                  <a:schemeClr val="accent6">
                    <a:lumMod val="40000"/>
                    <a:lumOff val="60000"/>
                  </a:schemeClr>
                </a:solidFill>
              </a:rPr>
              <a:t>(</a:t>
            </a:r>
            <a:r>
              <a:rPr lang="en-US" dirty="0" smtClean="0"/>
              <a:t>par_1</a:t>
            </a:r>
            <a:r>
              <a:rPr lang="en-US" dirty="0">
                <a:solidFill>
                  <a:schemeClr val="accent6">
                    <a:lumMod val="40000"/>
                    <a:lumOff val="60000"/>
                  </a:schemeClr>
                </a:solidFill>
                <a:latin typeface="Arial" panose="020B0604020202020204" pitchFamily="34" charset="0"/>
              </a:rPr>
              <a:t>=</a:t>
            </a:r>
            <a:r>
              <a:rPr lang="en-US" dirty="0" smtClean="0"/>
              <a:t>val_1</a:t>
            </a:r>
            <a:r>
              <a:rPr lang="en-US" dirty="0" smtClean="0">
                <a:solidFill>
                  <a:schemeClr val="accent6">
                    <a:lumMod val="40000"/>
                    <a:lumOff val="60000"/>
                  </a:schemeClr>
                </a:solidFill>
              </a:rPr>
              <a:t>,</a:t>
            </a:r>
            <a:r>
              <a:rPr lang="en-US" dirty="0" smtClean="0"/>
              <a:t> par_2</a:t>
            </a:r>
            <a:r>
              <a:rPr lang="en-US" dirty="0">
                <a:solidFill>
                  <a:schemeClr val="accent6">
                    <a:lumMod val="40000"/>
                    <a:lumOff val="60000"/>
                  </a:schemeClr>
                </a:solidFill>
                <a:latin typeface="Arial" panose="020B0604020202020204" pitchFamily="34" charset="0"/>
              </a:rPr>
              <a:t>=</a:t>
            </a:r>
            <a:r>
              <a:rPr lang="en-US" dirty="0" smtClean="0"/>
              <a:t>val_2</a:t>
            </a:r>
            <a:r>
              <a:rPr lang="en-US" dirty="0" smtClean="0">
                <a:solidFill>
                  <a:schemeClr val="accent6">
                    <a:lumMod val="40000"/>
                    <a:lumOff val="60000"/>
                  </a:schemeClr>
                </a:solidFill>
              </a:rPr>
              <a:t>,</a:t>
            </a:r>
            <a:r>
              <a:rPr lang="en-US" dirty="0" smtClean="0"/>
              <a:t> …</a:t>
            </a:r>
            <a:r>
              <a:rPr lang="en-US" dirty="0" smtClean="0">
                <a:solidFill>
                  <a:schemeClr val="accent6">
                    <a:lumMod val="40000"/>
                    <a:lumOff val="60000"/>
                  </a:schemeClr>
                </a:solidFill>
              </a:rPr>
              <a:t>, </a:t>
            </a:r>
            <a:r>
              <a:rPr lang="en-US" dirty="0" err="1" smtClean="0"/>
              <a:t>par_m</a:t>
            </a:r>
            <a:r>
              <a:rPr lang="en-US" dirty="0">
                <a:solidFill>
                  <a:schemeClr val="accent6">
                    <a:lumMod val="40000"/>
                    <a:lumOff val="60000"/>
                  </a:schemeClr>
                </a:solidFill>
                <a:latin typeface="Arial" panose="020B0604020202020204" pitchFamily="34" charset="0"/>
              </a:rPr>
              <a:t>=</a:t>
            </a:r>
            <a:r>
              <a:rPr lang="en-US" dirty="0" err="1" smtClean="0"/>
              <a:t>val_m</a:t>
            </a:r>
            <a:r>
              <a:rPr lang="en-US" dirty="0" smtClean="0">
                <a:solidFill>
                  <a:schemeClr val="accent6">
                    <a:lumMod val="40000"/>
                    <a:lumOff val="60000"/>
                  </a:schemeClr>
                </a:solidFill>
              </a:rPr>
              <a:t>)</a:t>
            </a:r>
            <a:endParaRPr lang="en-US" dirty="0">
              <a:solidFill>
                <a:schemeClr val="accent6">
                  <a:lumMod val="40000"/>
                  <a:lumOff val="60000"/>
                </a:schemeClr>
              </a:solidFill>
            </a:endParaRPr>
          </a:p>
          <a:p>
            <a:r>
              <a:rPr lang="en-US" b="0" dirty="0"/>
              <a:t>Operators</a:t>
            </a:r>
          </a:p>
          <a:p>
            <a:pPr lvl="1"/>
            <a:r>
              <a:rPr lang="en-US" dirty="0"/>
              <a:t>Get attribute: 		</a:t>
            </a:r>
            <a:r>
              <a:rPr lang="en-US" dirty="0" err="1" smtClean="0"/>
              <a:t>O</a:t>
            </a:r>
            <a:r>
              <a:rPr lang="en-US" dirty="0" err="1" smtClean="0">
                <a:solidFill>
                  <a:schemeClr val="accent6">
                    <a:lumMod val="40000"/>
                    <a:lumOff val="60000"/>
                  </a:schemeClr>
                </a:solidFill>
              </a:rPr>
              <a:t>.</a:t>
            </a:r>
            <a:r>
              <a:rPr lang="en-US" dirty="0" err="1" smtClean="0"/>
              <a:t>var_i</a:t>
            </a:r>
            <a:r>
              <a:rPr lang="en-US" dirty="0"/>
              <a:t>			</a:t>
            </a:r>
            <a:r>
              <a:rPr lang="en-US" dirty="0">
                <a:sym typeface="Wingdings" panose="05000000000000000000" pitchFamily="2" charset="2"/>
              </a:rPr>
              <a:t> </a:t>
            </a:r>
            <a:r>
              <a:rPr lang="en-US" dirty="0" err="1" smtClean="0">
                <a:sym typeface="Wingdings" panose="05000000000000000000" pitchFamily="2" charset="2"/>
              </a:rPr>
              <a:t>type_var_i</a:t>
            </a:r>
            <a:endParaRPr lang="en-US" dirty="0"/>
          </a:p>
          <a:p>
            <a:pPr lvl="1"/>
            <a:endParaRPr lang="en-US" dirty="0">
              <a:sym typeface="Wingdings" panose="05000000000000000000" pitchFamily="2" charset="2"/>
            </a:endParaRPr>
          </a:p>
          <a:p>
            <a:pPr lvl="1"/>
            <a:endParaRPr lang="en-US" dirty="0">
              <a:sym typeface="Wingdings" panose="05000000000000000000" pitchFamily="2" charset="2"/>
            </a:endParaRPr>
          </a:p>
          <a:p>
            <a:pPr lvl="1"/>
            <a:endParaRPr lang="en-US" b="0" dirty="0"/>
          </a:p>
        </p:txBody>
      </p:sp>
    </p:spTree>
    <p:extLst>
      <p:ext uri="{BB962C8B-B14F-4D97-AF65-F5344CB8AC3E}">
        <p14:creationId xmlns:p14="http://schemas.microsoft.com/office/powerpoint/2010/main" val="273076200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Type: set of objects</a:t>
            </a:r>
            <a:endParaRPr lang="en-US" dirty="0"/>
          </a:p>
        </p:txBody>
      </p:sp>
      <p:sp>
        <p:nvSpPr>
          <p:cNvPr id="3" name="Espace réservé du contenu 2"/>
          <p:cNvSpPr>
            <a:spLocks noGrp="1"/>
          </p:cNvSpPr>
          <p:nvPr>
            <p:ph idx="1"/>
          </p:nvPr>
        </p:nvSpPr>
        <p:spPr/>
        <p:txBody>
          <a:bodyPr/>
          <a:lstStyle/>
          <a:p>
            <a:r>
              <a:rPr lang="en-US" b="0" dirty="0"/>
              <a:t>Types</a:t>
            </a:r>
          </a:p>
          <a:p>
            <a:pPr lvl="1"/>
            <a:r>
              <a:rPr lang="en-US" dirty="0">
                <a:solidFill>
                  <a:schemeClr val="accent6">
                    <a:lumMod val="40000"/>
                    <a:lumOff val="60000"/>
                  </a:schemeClr>
                </a:solidFill>
              </a:rPr>
              <a:t>Class</a:t>
            </a:r>
            <a:r>
              <a:rPr lang="en-US" b="0" dirty="0" smtClean="0"/>
              <a:t> C</a:t>
            </a:r>
          </a:p>
          <a:p>
            <a:pPr lvl="1"/>
            <a:r>
              <a:rPr lang="en-US" cap="all" dirty="0">
                <a:solidFill>
                  <a:schemeClr val="accent1"/>
                </a:solidFill>
                <a:latin typeface="+mj-lt"/>
                <a:ea typeface="+mj-ea"/>
                <a:cs typeface="+mj-cs"/>
              </a:rPr>
              <a:t>C</a:t>
            </a:r>
            <a:r>
              <a:rPr lang="en-US" sz="1050" dirty="0" smtClean="0"/>
              <a:t> </a:t>
            </a:r>
            <a:r>
              <a:rPr lang="en-US" dirty="0" smtClean="0"/>
              <a:t>O;</a:t>
            </a:r>
          </a:p>
          <a:p>
            <a:pPr lvl="1"/>
            <a:r>
              <a:rPr lang="en-US" dirty="0">
                <a:solidFill>
                  <a:schemeClr val="accent6">
                    <a:lumMod val="40000"/>
                    <a:lumOff val="60000"/>
                  </a:schemeClr>
                </a:solidFill>
              </a:rPr>
              <a:t>Set</a:t>
            </a:r>
            <a:r>
              <a:rPr lang="en-US" dirty="0" smtClean="0"/>
              <a:t> S </a:t>
            </a:r>
            <a:r>
              <a:rPr lang="en-US" dirty="0">
                <a:solidFill>
                  <a:schemeClr val="accent6">
                    <a:lumMod val="40000"/>
                    <a:lumOff val="60000"/>
                  </a:schemeClr>
                </a:solidFill>
              </a:rPr>
              <a:t>of</a:t>
            </a:r>
            <a:r>
              <a:rPr lang="en-US" dirty="0" smtClean="0"/>
              <a:t> C</a:t>
            </a:r>
          </a:p>
          <a:p>
            <a:r>
              <a:rPr lang="en-US" b="0" dirty="0" smtClean="0"/>
              <a:t>Constructor</a:t>
            </a:r>
          </a:p>
          <a:p>
            <a:pPr lvl="1"/>
            <a:r>
              <a:rPr lang="en-US" dirty="0" smtClean="0"/>
              <a:t>Set:		</a:t>
            </a:r>
            <a:r>
              <a:rPr lang="en-US" dirty="0">
                <a:solidFill>
                  <a:schemeClr val="accent6">
                    <a:lumMod val="40000"/>
                    <a:lumOff val="60000"/>
                  </a:schemeClr>
                </a:solidFill>
              </a:rPr>
              <a:t>Set</a:t>
            </a:r>
            <a:r>
              <a:rPr lang="en-US" dirty="0" smtClean="0"/>
              <a:t> S </a:t>
            </a:r>
            <a:r>
              <a:rPr lang="en-US" dirty="0">
                <a:solidFill>
                  <a:schemeClr val="accent6">
                    <a:lumMod val="40000"/>
                    <a:lumOff val="60000"/>
                  </a:schemeClr>
                </a:solidFill>
              </a:rPr>
              <a:t>of</a:t>
            </a:r>
            <a:r>
              <a:rPr lang="en-US" dirty="0" smtClean="0"/>
              <a:t> C </a:t>
            </a:r>
            <a:r>
              <a:rPr lang="en-US" dirty="0" smtClean="0">
                <a:solidFill>
                  <a:schemeClr val="accent6">
                    <a:lumMod val="40000"/>
                    <a:lumOff val="60000"/>
                  </a:schemeClr>
                </a:solidFill>
              </a:rPr>
              <a:t>is</a:t>
            </a:r>
            <a:r>
              <a:rPr lang="en-US" dirty="0" smtClean="0"/>
              <a:t> </a:t>
            </a:r>
            <a:r>
              <a:rPr lang="en-US" dirty="0">
                <a:solidFill>
                  <a:schemeClr val="accent6">
                    <a:lumMod val="40000"/>
                    <a:lumOff val="60000"/>
                  </a:schemeClr>
                </a:solidFill>
              </a:rPr>
              <a:t>{</a:t>
            </a:r>
            <a:r>
              <a:rPr lang="en-US" dirty="0" smtClean="0"/>
              <a:t> O1</a:t>
            </a:r>
            <a:r>
              <a:rPr lang="en-US" dirty="0">
                <a:solidFill>
                  <a:schemeClr val="accent6">
                    <a:lumMod val="40000"/>
                    <a:lumOff val="60000"/>
                  </a:schemeClr>
                </a:solidFill>
              </a:rPr>
              <a:t>,</a:t>
            </a:r>
            <a:r>
              <a:rPr lang="en-US" dirty="0" smtClean="0"/>
              <a:t> O2</a:t>
            </a:r>
            <a:r>
              <a:rPr lang="en-US" dirty="0">
                <a:solidFill>
                  <a:schemeClr val="accent6">
                    <a:lumMod val="40000"/>
                    <a:lumOff val="60000"/>
                  </a:schemeClr>
                </a:solidFill>
              </a:rPr>
              <a:t>,</a:t>
            </a:r>
            <a:r>
              <a:rPr lang="en-US" dirty="0" smtClean="0"/>
              <a:t> O3 </a:t>
            </a:r>
            <a:r>
              <a:rPr lang="en-US" dirty="0">
                <a:solidFill>
                  <a:schemeClr val="accent6">
                    <a:lumMod val="40000"/>
                    <a:lumOff val="60000"/>
                  </a:schemeClr>
                </a:solidFill>
              </a:rPr>
              <a:t>}</a:t>
            </a:r>
            <a:r>
              <a:rPr lang="en-US" dirty="0" smtClean="0"/>
              <a:t>  :=  </a:t>
            </a:r>
            <a:r>
              <a:rPr lang="en-US" dirty="0"/>
              <a:t>{ O1, O2, O3 </a:t>
            </a:r>
            <a:r>
              <a:rPr lang="en-US" dirty="0" smtClean="0"/>
              <a:t>}</a:t>
            </a:r>
          </a:p>
          <a:p>
            <a:pPr lvl="1"/>
            <a:r>
              <a:rPr lang="en-US" dirty="0" smtClean="0"/>
              <a:t>Empty set:	</a:t>
            </a:r>
            <a:r>
              <a:rPr lang="en-US" dirty="0">
                <a:solidFill>
                  <a:schemeClr val="accent6">
                    <a:lumMod val="40000"/>
                    <a:lumOff val="60000"/>
                  </a:schemeClr>
                </a:solidFill>
              </a:rPr>
              <a:t>Set</a:t>
            </a:r>
            <a:r>
              <a:rPr lang="en-US" dirty="0" smtClean="0"/>
              <a:t> S </a:t>
            </a:r>
            <a:r>
              <a:rPr lang="en-US" dirty="0">
                <a:solidFill>
                  <a:schemeClr val="accent6">
                    <a:lumMod val="40000"/>
                    <a:lumOff val="60000"/>
                  </a:schemeClr>
                </a:solidFill>
              </a:rPr>
              <a:t>of</a:t>
            </a:r>
            <a:r>
              <a:rPr lang="en-US" dirty="0" smtClean="0"/>
              <a:t> C </a:t>
            </a:r>
            <a:r>
              <a:rPr lang="en-US" dirty="0">
                <a:solidFill>
                  <a:schemeClr val="accent6">
                    <a:lumMod val="40000"/>
                    <a:lumOff val="60000"/>
                  </a:schemeClr>
                </a:solidFill>
              </a:rPr>
              <a:t>is</a:t>
            </a:r>
            <a:r>
              <a:rPr lang="en-US" dirty="0" smtClean="0"/>
              <a:t> </a:t>
            </a:r>
            <a:r>
              <a:rPr lang="en-US" dirty="0">
                <a:solidFill>
                  <a:schemeClr val="accent6">
                    <a:lumMod val="40000"/>
                    <a:lumOff val="60000"/>
                  </a:schemeClr>
                </a:solidFill>
              </a:rPr>
              <a:t>{</a:t>
            </a:r>
            <a:r>
              <a:rPr lang="en-US" dirty="0" smtClean="0"/>
              <a:t> </a:t>
            </a:r>
            <a:r>
              <a:rPr lang="en-US" dirty="0">
                <a:solidFill>
                  <a:schemeClr val="accent6">
                    <a:lumMod val="40000"/>
                    <a:lumOff val="60000"/>
                  </a:schemeClr>
                </a:solidFill>
              </a:rPr>
              <a:t>}</a:t>
            </a:r>
          </a:p>
          <a:p>
            <a:r>
              <a:rPr lang="en-US" b="0" dirty="0"/>
              <a:t>Operators</a:t>
            </a:r>
          </a:p>
          <a:p>
            <a:pPr lvl="1"/>
            <a:r>
              <a:rPr lang="en-US" dirty="0" smtClean="0"/>
              <a:t>Union:	S1 </a:t>
            </a:r>
            <a:r>
              <a:rPr lang="en-US" dirty="0">
                <a:solidFill>
                  <a:schemeClr val="accent6">
                    <a:lumMod val="40000"/>
                    <a:lumOff val="60000"/>
                  </a:schemeClr>
                </a:solidFill>
              </a:rPr>
              <a:t>with</a:t>
            </a:r>
            <a:r>
              <a:rPr lang="en-US" dirty="0" smtClean="0"/>
              <a:t> S2  :=  S1 </a:t>
            </a:r>
            <a:r>
              <a:rPr lang="en-US" dirty="0" smtClean="0">
                <a:sym typeface="Symbol" panose="05050102010706020507" pitchFamily="18" charset="2"/>
              </a:rPr>
              <a:t> S2			</a:t>
            </a:r>
            <a:r>
              <a:rPr lang="en-US" dirty="0" smtClean="0">
                <a:sym typeface="Wingdings" panose="05000000000000000000" pitchFamily="2" charset="2"/>
              </a:rPr>
              <a:t> Set of C</a:t>
            </a:r>
            <a:endParaRPr lang="en-US" dirty="0" smtClean="0">
              <a:sym typeface="Symbol" panose="05050102010706020507" pitchFamily="18" charset="2"/>
            </a:endParaRPr>
          </a:p>
          <a:p>
            <a:pPr lvl="1"/>
            <a:r>
              <a:rPr lang="en-US" b="0" dirty="0" smtClean="0">
                <a:sym typeface="Symbol" panose="05050102010706020507" pitchFamily="18" charset="2"/>
              </a:rPr>
              <a:t>Card:		</a:t>
            </a:r>
            <a:r>
              <a:rPr lang="en-US" dirty="0" smtClean="0">
                <a:solidFill>
                  <a:schemeClr val="accent6">
                    <a:lumMod val="40000"/>
                    <a:lumOff val="60000"/>
                  </a:schemeClr>
                </a:solidFill>
                <a:sym typeface="Wingdings" panose="05000000000000000000" pitchFamily="2" charset="2"/>
              </a:rPr>
              <a:t> </a:t>
            </a:r>
            <a:r>
              <a:rPr lang="en-US" dirty="0">
                <a:solidFill>
                  <a:schemeClr val="accent6">
                    <a:lumMod val="40000"/>
                    <a:lumOff val="60000"/>
                  </a:schemeClr>
                </a:solidFill>
                <a:sym typeface="Wingdings" panose="05000000000000000000" pitchFamily="2" charset="2"/>
              </a:rPr>
              <a:t>card</a:t>
            </a:r>
            <a:r>
              <a:rPr lang="en-US" dirty="0">
                <a:sym typeface="Wingdings" panose="05000000000000000000" pitchFamily="2" charset="2"/>
              </a:rPr>
              <a:t> </a:t>
            </a:r>
            <a:r>
              <a:rPr lang="en-US" dirty="0" smtClean="0">
                <a:sym typeface="Wingdings" panose="05000000000000000000" pitchFamily="2" charset="2"/>
              </a:rPr>
              <a:t>S  </a:t>
            </a:r>
            <a:r>
              <a:rPr lang="en-US" dirty="0">
                <a:sym typeface="Wingdings" panose="05000000000000000000" pitchFamily="2" charset="2"/>
              </a:rPr>
              <a:t>:=  </a:t>
            </a:r>
            <a:r>
              <a:rPr lang="en-US" dirty="0" smtClean="0">
                <a:sym typeface="Symbol" panose="05050102010706020507" pitchFamily="18" charset="2"/>
              </a:rPr>
              <a:t>card(S) </a:t>
            </a:r>
            <a:r>
              <a:rPr lang="en-US" dirty="0">
                <a:sym typeface="Symbol" panose="05050102010706020507" pitchFamily="18" charset="2"/>
              </a:rPr>
              <a:t>		</a:t>
            </a:r>
            <a:r>
              <a:rPr lang="en-US" dirty="0" smtClean="0">
                <a:sym typeface="Symbol" panose="05050102010706020507" pitchFamily="18" charset="2"/>
              </a:rPr>
              <a:t>	</a:t>
            </a:r>
            <a:r>
              <a:rPr lang="en-US" dirty="0">
                <a:sym typeface="Symbol" panose="05050102010706020507" pitchFamily="18" charset="2"/>
              </a:rPr>
              <a:t>	</a:t>
            </a:r>
            <a:r>
              <a:rPr lang="en-US" dirty="0" smtClean="0">
                <a:sym typeface="Wingdings" panose="05000000000000000000" pitchFamily="2" charset="2"/>
              </a:rPr>
              <a:t> Integer</a:t>
            </a:r>
          </a:p>
          <a:p>
            <a:pPr lvl="1"/>
            <a:r>
              <a:rPr lang="en-US" dirty="0" smtClean="0">
                <a:cs typeface="Calibri" panose="020F0502020204030204" pitchFamily="34" charset="0"/>
                <a:sym typeface="Wingdings" panose="05000000000000000000" pitchFamily="2" charset="2"/>
              </a:rPr>
              <a:t>Filter:		S </a:t>
            </a:r>
            <a:r>
              <a:rPr lang="en-US" dirty="0">
                <a:solidFill>
                  <a:schemeClr val="accent6">
                    <a:lumMod val="40000"/>
                    <a:lumOff val="60000"/>
                  </a:schemeClr>
                </a:solidFill>
                <a:sym typeface="Wingdings" panose="05000000000000000000" pitchFamily="2" charset="2"/>
              </a:rPr>
              <a:t>filter </a:t>
            </a:r>
            <a:r>
              <a:rPr lang="en-US" dirty="0" err="1">
                <a:solidFill>
                  <a:schemeClr val="accent2">
                    <a:lumMod val="75000"/>
                  </a:schemeClr>
                </a:solidFill>
                <a:sym typeface="Wingdings" panose="05000000000000000000" pitchFamily="2" charset="2"/>
              </a:rPr>
              <a:t>Boolean_expr</a:t>
            </a:r>
            <a:r>
              <a:rPr lang="en-US" dirty="0">
                <a:solidFill>
                  <a:schemeClr val="accent2">
                    <a:lumMod val="75000"/>
                  </a:schemeClr>
                </a:solidFill>
                <a:sym typeface="Wingdings" panose="05000000000000000000" pitchFamily="2" charset="2"/>
              </a:rPr>
              <a:t> </a:t>
            </a:r>
            <a:r>
              <a:rPr lang="en-US" dirty="0" smtClean="0">
                <a:solidFill>
                  <a:schemeClr val="accent2">
                    <a:lumMod val="75000"/>
                  </a:schemeClr>
                </a:solidFill>
                <a:sym typeface="Wingdings" panose="05000000000000000000" pitchFamily="2" charset="2"/>
              </a:rPr>
              <a:t>(</a:t>
            </a:r>
            <a:r>
              <a:rPr lang="en-US" dirty="0" smtClean="0">
                <a:solidFill>
                  <a:schemeClr val="accent6">
                    <a:lumMod val="40000"/>
                    <a:lumOff val="60000"/>
                  </a:schemeClr>
                </a:solidFill>
                <a:sym typeface="Wingdings" panose="05000000000000000000" pitchFamily="2" charset="2"/>
              </a:rPr>
              <a:t>element</a:t>
            </a:r>
            <a:r>
              <a:rPr lang="en-US" dirty="0" smtClean="0">
                <a:solidFill>
                  <a:schemeClr val="accent2">
                    <a:lumMod val="75000"/>
                  </a:schemeClr>
                </a:solidFill>
                <a:sym typeface="Wingdings" panose="05000000000000000000" pitchFamily="2" charset="2"/>
              </a:rPr>
              <a:t>)</a:t>
            </a:r>
            <a:r>
              <a:rPr lang="en-US" dirty="0" smtClean="0">
                <a:cs typeface="Calibri" panose="020F0502020204030204" pitchFamily="34" charset="0"/>
                <a:sym typeface="Wingdings" panose="05000000000000000000" pitchFamily="2" charset="2"/>
              </a:rPr>
              <a:t> </a:t>
            </a:r>
            <a:r>
              <a:rPr lang="en-US" dirty="0">
                <a:cs typeface="Calibri" panose="020F0502020204030204" pitchFamily="34" charset="0"/>
                <a:sym typeface="Wingdings" panose="05000000000000000000" pitchFamily="2" charset="2"/>
              </a:rPr>
              <a:t>:=  </a:t>
            </a:r>
            <a:r>
              <a:rPr lang="en-US" dirty="0" smtClean="0">
                <a:sym typeface="Wingdings" panose="05000000000000000000" pitchFamily="2" charset="2"/>
              </a:rPr>
              <a:t>S(</a:t>
            </a:r>
            <a:r>
              <a:rPr lang="en-US" dirty="0" err="1" smtClean="0">
                <a:sym typeface="Wingdings" panose="05000000000000000000" pitchFamily="2" charset="2"/>
              </a:rPr>
              <a:t>cond</a:t>
            </a:r>
            <a:r>
              <a:rPr lang="en-US" dirty="0" smtClean="0">
                <a:solidFill>
                  <a:schemeClr val="accent2">
                    <a:lumMod val="75000"/>
                  </a:schemeClr>
                </a:solidFill>
                <a:sym typeface="Wingdings" panose="05000000000000000000" pitchFamily="2" charset="2"/>
              </a:rPr>
              <a:t> </a:t>
            </a:r>
            <a:r>
              <a:rPr lang="en-US" dirty="0">
                <a:sym typeface="Symbol" panose="05050102010706020507" pitchFamily="18" charset="2"/>
              </a:rPr>
              <a:t></a:t>
            </a:r>
            <a:r>
              <a:rPr lang="en-US" dirty="0" smtClean="0">
                <a:sym typeface="Symbol" panose="05050102010706020507" pitchFamily="18" charset="2"/>
              </a:rPr>
              <a:t>)</a:t>
            </a:r>
            <a:r>
              <a:rPr lang="en-US" dirty="0">
                <a:sym typeface="Symbol" panose="05050102010706020507" pitchFamily="18" charset="2"/>
              </a:rPr>
              <a:t>	</a:t>
            </a:r>
            <a:r>
              <a:rPr lang="en-US" dirty="0">
                <a:sym typeface="Wingdings" panose="05000000000000000000" pitchFamily="2" charset="2"/>
              </a:rPr>
              <a:t> </a:t>
            </a:r>
            <a:r>
              <a:rPr lang="en-US" dirty="0" smtClean="0">
                <a:sym typeface="Wingdings" panose="05000000000000000000" pitchFamily="2" charset="2"/>
              </a:rPr>
              <a:t>Set of C</a:t>
            </a:r>
            <a:endParaRPr lang="en-US" dirty="0">
              <a:sym typeface="Wingdings" panose="05000000000000000000" pitchFamily="2" charset="2"/>
            </a:endParaRPr>
          </a:p>
          <a:p>
            <a:pPr lvl="1"/>
            <a:endParaRPr lang="en-US" b="0" dirty="0"/>
          </a:p>
        </p:txBody>
      </p:sp>
    </p:spTree>
    <p:extLst>
      <p:ext uri="{BB962C8B-B14F-4D97-AF65-F5344CB8AC3E}">
        <p14:creationId xmlns:p14="http://schemas.microsoft.com/office/powerpoint/2010/main" val="3605749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Examples</a:t>
            </a:r>
            <a:endParaRPr lang="en-US" dirty="0"/>
          </a:p>
        </p:txBody>
      </p:sp>
      <p:sp>
        <p:nvSpPr>
          <p:cNvPr id="12" name="Rectangle 11"/>
          <p:cNvSpPr/>
          <p:nvPr/>
        </p:nvSpPr>
        <p:spPr>
          <a:xfrm>
            <a:off x="683568" y="1340768"/>
            <a:ext cx="7533835" cy="1477328"/>
          </a:xfrm>
          <a:prstGeom prst="rect">
            <a:avLst/>
          </a:prstGeom>
        </p:spPr>
        <p:txBody>
          <a:bodyPr wrap="square">
            <a:spAutoFit/>
          </a:bodyPr>
          <a:lstStyle/>
          <a:p>
            <a:pPr marL="742950" lvl="1" indent="-285750">
              <a:buFont typeface="Wingdings" panose="05000000000000000000" pitchFamily="2" charset="2"/>
              <a:buChar char="§"/>
            </a:pPr>
            <a:r>
              <a:rPr lang="en-US" dirty="0" smtClean="0"/>
              <a:t>R1 </a:t>
            </a:r>
            <a:r>
              <a:rPr lang="en-US" dirty="0"/>
              <a:t>= a</a:t>
            </a:r>
            <a:r>
              <a:rPr lang="en-US" dirty="0" smtClean="0">
                <a:sym typeface="Symbol" panose="05050102010706020507" pitchFamily="18" charset="2"/>
              </a:rPr>
              <a:t></a:t>
            </a:r>
            <a:r>
              <a:rPr lang="en-US" dirty="0">
                <a:sym typeface="Symbol" panose="05050102010706020507" pitchFamily="18" charset="2"/>
              </a:rPr>
              <a:t>]b, c</a:t>
            </a:r>
            <a:r>
              <a:rPr lang="en-US" dirty="0" smtClean="0">
                <a:sym typeface="Symbol" panose="05050102010706020507" pitchFamily="18" charset="2"/>
              </a:rPr>
              <a:t>] (</a:t>
            </a:r>
            <a:r>
              <a:rPr lang="en-US" dirty="0" err="1" smtClean="0">
                <a:sym typeface="Symbol" panose="05050102010706020507" pitchFamily="18" charset="2"/>
              </a:rPr>
              <a:t>a,b,c</a:t>
            </a:r>
            <a:r>
              <a:rPr lang="en-US" dirty="0" smtClean="0">
                <a:sym typeface="Symbol" panose="05050102010706020507" pitchFamily="18" charset="2"/>
              </a:rPr>
              <a:t>: Boolean, </a:t>
            </a:r>
            <a:r>
              <a:rPr lang="en-US" dirty="0">
                <a:sym typeface="Symbol" panose="05050102010706020507" pitchFamily="18" charset="2"/>
              </a:rPr>
              <a:t>c = </a:t>
            </a:r>
            <a:r>
              <a:rPr lang="en-US" dirty="0">
                <a:latin typeface="Calibri" panose="020F0502020204030204" pitchFamily="34" charset="0"/>
              </a:rPr>
              <a:t>¬</a:t>
            </a:r>
            <a:r>
              <a:rPr lang="en-US" dirty="0">
                <a:sym typeface="Symbol" panose="05050102010706020507" pitchFamily="18" charset="2"/>
              </a:rPr>
              <a:t>c</a:t>
            </a:r>
            <a:r>
              <a:rPr lang="en-US" dirty="0" smtClean="0">
                <a:sym typeface="Symbol" panose="05050102010706020507" pitchFamily="18" charset="2"/>
              </a:rPr>
              <a:t>)</a:t>
            </a:r>
          </a:p>
          <a:p>
            <a:pPr marL="742950" lvl="1" indent="-285750">
              <a:buFont typeface="Wingdings" panose="05000000000000000000" pitchFamily="2" charset="2"/>
              <a:buChar char="§"/>
            </a:pPr>
            <a:r>
              <a:rPr lang="en-US" dirty="0" smtClean="0">
                <a:sym typeface="Symbol" panose="05050102010706020507" pitchFamily="18" charset="2"/>
              </a:rPr>
              <a:t>R2 = ….</a:t>
            </a:r>
            <a:endParaRPr lang="en-US" dirty="0">
              <a:sym typeface="Symbol" panose="05050102010706020507" pitchFamily="18" charset="2"/>
            </a:endParaRPr>
          </a:p>
          <a:p>
            <a:pPr marL="742950" lvl="1" indent="-285750">
              <a:buFont typeface="Wingdings" panose="05000000000000000000" pitchFamily="2" charset="2"/>
              <a:buChar char="§"/>
            </a:pPr>
            <a:r>
              <a:rPr lang="en-US" dirty="0" smtClean="0">
                <a:sym typeface="Symbol" panose="05050102010706020507" pitchFamily="18" charset="2"/>
              </a:rPr>
              <a:t>R3 </a:t>
            </a:r>
            <a:r>
              <a:rPr lang="en-US" dirty="0">
                <a:sym typeface="Symbol" panose="05050102010706020507" pitchFamily="18" charset="2"/>
              </a:rPr>
              <a:t>= (</a:t>
            </a:r>
            <a:r>
              <a:rPr lang="en-US" dirty="0">
                <a:latin typeface="Calibri" panose="020F0502020204030204" pitchFamily="34" charset="0"/>
              </a:rPr>
              <a:t>¬</a:t>
            </a:r>
            <a:r>
              <a:rPr lang="en-US" dirty="0">
                <a:sym typeface="Symbol" panose="05050102010706020507" pitchFamily="18" charset="2"/>
              </a:rPr>
              <a:t>R1 </a:t>
            </a:r>
            <a:r>
              <a:rPr lang="en-US" dirty="0"/>
              <a:t>ᴧ R2)</a:t>
            </a:r>
            <a:r>
              <a:rPr lang="en-US" dirty="0">
                <a:sym typeface="Symbol" panose="05050102010706020507" pitchFamily="18" charset="2"/>
              </a:rPr>
              <a:t>[R1, R1 + 10 s]</a:t>
            </a:r>
          </a:p>
          <a:p>
            <a:pPr marL="742950" lvl="1" indent="-285750">
              <a:buFont typeface="Wingdings" panose="05000000000000000000" pitchFamily="2" charset="2"/>
              <a:buChar char="§"/>
            </a:pPr>
            <a:r>
              <a:rPr lang="en-US" dirty="0">
                <a:sym typeface="Symbol" panose="05050102010706020507" pitchFamily="18" charset="2"/>
              </a:rPr>
              <a:t>R4 = (R2 </a:t>
            </a:r>
            <a:r>
              <a:rPr lang="en-US" altLang="fr-FR" dirty="0"/>
              <a:t>ᴠ R3)</a:t>
            </a:r>
            <a:r>
              <a:rPr lang="en-US" altLang="fr-FR" dirty="0">
                <a:sym typeface="Symbol" panose="05050102010706020507" pitchFamily="18" charset="2"/>
              </a:rPr>
              <a:t>P1</a:t>
            </a:r>
          </a:p>
          <a:p>
            <a:pPr marL="742950" lvl="1" indent="-285750">
              <a:buFont typeface="Wingdings" panose="05000000000000000000" pitchFamily="2" charset="2"/>
              <a:buChar char="§"/>
            </a:pPr>
            <a:r>
              <a:rPr lang="en-US" dirty="0">
                <a:sym typeface="Symbol" panose="05050102010706020507" pitchFamily="18" charset="2"/>
              </a:rPr>
              <a:t>R5 = R4P2</a:t>
            </a:r>
            <a:endParaRPr lang="en-US" dirty="0"/>
          </a:p>
        </p:txBody>
      </p:sp>
    </p:spTree>
    <p:extLst>
      <p:ext uri="{BB962C8B-B14F-4D97-AF65-F5344CB8AC3E}">
        <p14:creationId xmlns:p14="http://schemas.microsoft.com/office/powerpoint/2010/main" val="2687002506"/>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708920"/>
            <a:ext cx="8353425" cy="850900"/>
          </a:xfrm>
        </p:spPr>
        <p:txBody>
          <a:bodyPr/>
          <a:lstStyle/>
          <a:p>
            <a:pPr algn="ctr"/>
            <a:r>
              <a:rPr lang="en-US" dirty="0" smtClean="0"/>
              <a:t>CRML Library of types</a:t>
            </a:r>
            <a:endParaRPr lang="en-US" dirty="0"/>
          </a:p>
        </p:txBody>
      </p:sp>
    </p:spTree>
    <p:extLst>
      <p:ext uri="{BB962C8B-B14F-4D97-AF65-F5344CB8AC3E}">
        <p14:creationId xmlns:p14="http://schemas.microsoft.com/office/powerpoint/2010/main" val="841579897"/>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Physical quantities</a:t>
            </a:r>
            <a:endParaRPr lang="en-US" dirty="0"/>
          </a:p>
        </p:txBody>
      </p:sp>
      <p:sp>
        <p:nvSpPr>
          <p:cNvPr id="3" name="Espace réservé du contenu 2"/>
          <p:cNvSpPr>
            <a:spLocks noGrp="1"/>
          </p:cNvSpPr>
          <p:nvPr>
            <p:ph idx="1"/>
          </p:nvPr>
        </p:nvSpPr>
        <p:spPr/>
        <p:txBody>
          <a:bodyPr/>
          <a:lstStyle/>
          <a:p>
            <a:r>
              <a:rPr lang="en-US" b="0" dirty="0"/>
              <a:t>Type Quantity defines the domain of physical </a:t>
            </a:r>
            <a:r>
              <a:rPr lang="en-US" b="0" dirty="0" smtClean="0"/>
              <a:t>quantities. The variable is referred to as “quantity”, which holds the value used for model calculations. The variable has the following attributes:</a:t>
            </a:r>
          </a:p>
          <a:p>
            <a:pPr lvl="1"/>
            <a:r>
              <a:rPr lang="en-US" dirty="0" err="1" smtClean="0"/>
              <a:t>displayUnit</a:t>
            </a:r>
            <a:r>
              <a:rPr lang="en-US" dirty="0" smtClean="0"/>
              <a:t>: unit used by the user</a:t>
            </a:r>
          </a:p>
          <a:p>
            <a:pPr lvl="1"/>
            <a:r>
              <a:rPr lang="en-US" b="0" dirty="0" err="1" smtClean="0"/>
              <a:t>Siunit</a:t>
            </a:r>
            <a:r>
              <a:rPr lang="en-US" b="0" dirty="0" smtClean="0"/>
              <a:t>: SI unit of the quantity</a:t>
            </a:r>
          </a:p>
          <a:p>
            <a:pPr lvl="1"/>
            <a:r>
              <a:rPr lang="en-US" dirty="0"/>
              <a:t>r</a:t>
            </a:r>
            <a:r>
              <a:rPr lang="en-US" dirty="0" smtClean="0"/>
              <a:t>atio and offset: coefficients to translate the value provided by the user into the value used for the model calculations, i.e. translating display units into SI units according to the formula: display unit</a:t>
            </a:r>
            <a:r>
              <a:rPr lang="en-US" dirty="0" smtClean="0">
                <a:solidFill>
                  <a:schemeClr val="accent6">
                    <a:lumMod val="40000"/>
                    <a:lumOff val="60000"/>
                  </a:schemeClr>
                </a:solidFill>
              </a:rPr>
              <a:t> </a:t>
            </a:r>
            <a:r>
              <a:rPr lang="en-US" dirty="0">
                <a:solidFill>
                  <a:schemeClr val="accent6">
                    <a:lumMod val="40000"/>
                    <a:lumOff val="60000"/>
                  </a:schemeClr>
                </a:solidFill>
              </a:rPr>
              <a:t>= </a:t>
            </a:r>
            <a:r>
              <a:rPr lang="en-US" dirty="0"/>
              <a:t>rate </a:t>
            </a:r>
            <a:r>
              <a:rPr lang="en-US" dirty="0">
                <a:solidFill>
                  <a:schemeClr val="accent6">
                    <a:lumMod val="40000"/>
                    <a:lumOff val="60000"/>
                  </a:schemeClr>
                </a:solidFill>
                <a:sym typeface="Symbol" panose="05050102010706020507" pitchFamily="18" charset="2"/>
              </a:rPr>
              <a:t></a:t>
            </a:r>
            <a:r>
              <a:rPr lang="en-US" dirty="0">
                <a:sym typeface="Symbol" panose="05050102010706020507" pitchFamily="18" charset="2"/>
              </a:rPr>
              <a:t> </a:t>
            </a:r>
            <a:r>
              <a:rPr lang="en-US" dirty="0" smtClean="0"/>
              <a:t>SI unit </a:t>
            </a:r>
            <a:r>
              <a:rPr lang="en-US" dirty="0" smtClean="0">
                <a:solidFill>
                  <a:schemeClr val="accent6">
                    <a:lumMod val="40000"/>
                    <a:lumOff val="60000"/>
                  </a:schemeClr>
                </a:solidFill>
              </a:rPr>
              <a:t>+</a:t>
            </a:r>
            <a:r>
              <a:rPr lang="en-US" dirty="0" smtClean="0"/>
              <a:t> offset</a:t>
            </a:r>
            <a:endParaRPr lang="en-US" b="0" dirty="0"/>
          </a:p>
          <a:p>
            <a:r>
              <a:rPr lang="en-US" b="0" dirty="0" smtClean="0">
                <a:solidFill>
                  <a:schemeClr val="accent6">
                    <a:lumMod val="40000"/>
                    <a:lumOff val="60000"/>
                  </a:schemeClr>
                </a:solidFill>
              </a:rPr>
              <a:t>Type</a:t>
            </a:r>
            <a:r>
              <a:rPr lang="en-US" b="0" dirty="0" smtClean="0"/>
              <a:t> </a:t>
            </a:r>
            <a:r>
              <a:rPr lang="en-US" b="0" dirty="0" smtClean="0">
                <a:solidFill>
                  <a:schemeClr val="accent2">
                    <a:lumMod val="75000"/>
                  </a:schemeClr>
                </a:solidFill>
              </a:rPr>
              <a:t>Quantity</a:t>
            </a:r>
            <a:r>
              <a:rPr lang="en-US" b="0" dirty="0" smtClean="0"/>
              <a:t> </a:t>
            </a:r>
            <a:r>
              <a:rPr lang="en-US" b="0" dirty="0" smtClean="0">
                <a:solidFill>
                  <a:schemeClr val="accent6">
                    <a:lumMod val="40000"/>
                    <a:lumOff val="60000"/>
                  </a:schemeClr>
                </a:solidFill>
              </a:rPr>
              <a:t>extends</a:t>
            </a:r>
            <a:r>
              <a:rPr lang="en-US" b="0" dirty="0" smtClean="0"/>
              <a:t> </a:t>
            </a:r>
            <a:r>
              <a:rPr lang="en-US" b="0" dirty="0" smtClean="0">
                <a:solidFill>
                  <a:schemeClr val="accent6">
                    <a:lumMod val="40000"/>
                    <a:lumOff val="60000"/>
                  </a:schemeClr>
                </a:solidFill>
              </a:rPr>
              <a:t>Real </a:t>
            </a:r>
            <a:r>
              <a:rPr lang="en-US" b="0" dirty="0" smtClean="0"/>
              <a:t>quantity </a:t>
            </a:r>
            <a:r>
              <a:rPr lang="en-US" b="0" dirty="0">
                <a:solidFill>
                  <a:schemeClr val="accent6">
                    <a:lumMod val="40000"/>
                    <a:lumOff val="60000"/>
                  </a:schemeClr>
                </a:solidFill>
              </a:rPr>
              <a:t>{</a:t>
            </a:r>
            <a:r>
              <a:rPr lang="en-US" b="0" dirty="0" smtClean="0"/>
              <a:t> </a:t>
            </a:r>
            <a:endParaRPr lang="en-US" b="0" dirty="0"/>
          </a:p>
          <a:p>
            <a:pPr marL="179387" lvl="1" indent="0">
              <a:buNone/>
            </a:pPr>
            <a:r>
              <a:rPr lang="en-US" dirty="0">
                <a:solidFill>
                  <a:schemeClr val="accent6">
                    <a:lumMod val="40000"/>
                    <a:lumOff val="60000"/>
                  </a:schemeClr>
                </a:solidFill>
              </a:rPr>
              <a:t>	parameter String </a:t>
            </a:r>
            <a:r>
              <a:rPr lang="en-US" dirty="0" err="1"/>
              <a:t>displayUnit</a:t>
            </a:r>
            <a:r>
              <a:rPr lang="en-US" dirty="0">
                <a:solidFill>
                  <a:schemeClr val="accent6">
                    <a:lumMod val="40000"/>
                    <a:lumOff val="60000"/>
                  </a:schemeClr>
                </a:solidFill>
              </a:rPr>
              <a:t>;</a:t>
            </a:r>
          </a:p>
          <a:p>
            <a:pPr marL="179387" lvl="1" indent="0">
              <a:buNone/>
            </a:pPr>
            <a:r>
              <a:rPr lang="en-US" dirty="0" smtClean="0">
                <a:solidFill>
                  <a:schemeClr val="accent6">
                    <a:lumMod val="40000"/>
                    <a:lumOff val="60000"/>
                  </a:schemeClr>
                </a:solidFill>
              </a:rPr>
              <a:t>	parameter String </a:t>
            </a:r>
            <a:r>
              <a:rPr lang="en-US" dirty="0" err="1" smtClean="0"/>
              <a:t>SIunit</a:t>
            </a:r>
            <a:r>
              <a:rPr lang="en-US" dirty="0" smtClean="0">
                <a:solidFill>
                  <a:schemeClr val="accent6">
                    <a:lumMod val="40000"/>
                    <a:lumOff val="60000"/>
                  </a:schemeClr>
                </a:solidFill>
              </a:rPr>
              <a:t>;</a:t>
            </a:r>
          </a:p>
          <a:p>
            <a:pPr marL="179387" lvl="1" indent="0">
              <a:buNone/>
            </a:pPr>
            <a:r>
              <a:rPr lang="en-US" dirty="0">
                <a:solidFill>
                  <a:schemeClr val="accent6">
                    <a:lumMod val="40000"/>
                    <a:lumOff val="60000"/>
                  </a:schemeClr>
                </a:solidFill>
              </a:rPr>
              <a:t>	</a:t>
            </a:r>
            <a:r>
              <a:rPr lang="en-US" dirty="0" smtClean="0">
                <a:solidFill>
                  <a:schemeClr val="accent6">
                    <a:lumMod val="40000"/>
                    <a:lumOff val="60000"/>
                  </a:schemeClr>
                </a:solidFill>
              </a:rPr>
              <a:t>parameter Real </a:t>
            </a:r>
            <a:r>
              <a:rPr lang="en-US" dirty="0"/>
              <a:t>ratio</a:t>
            </a:r>
            <a:r>
              <a:rPr lang="en-US" dirty="0" smtClean="0">
                <a:solidFill>
                  <a:schemeClr val="accent6">
                    <a:lumMod val="40000"/>
                    <a:lumOff val="60000"/>
                  </a:schemeClr>
                </a:solidFill>
              </a:rPr>
              <a:t>;</a:t>
            </a:r>
          </a:p>
          <a:p>
            <a:pPr marL="179387" lvl="1" indent="0">
              <a:buNone/>
            </a:pPr>
            <a:r>
              <a:rPr lang="en-US" dirty="0">
                <a:solidFill>
                  <a:schemeClr val="accent6">
                    <a:lumMod val="40000"/>
                    <a:lumOff val="60000"/>
                  </a:schemeClr>
                </a:solidFill>
              </a:rPr>
              <a:t>	</a:t>
            </a:r>
            <a:r>
              <a:rPr lang="en-US" dirty="0" smtClean="0">
                <a:solidFill>
                  <a:schemeClr val="accent6">
                    <a:lumMod val="40000"/>
                    <a:lumOff val="60000"/>
                  </a:schemeClr>
                </a:solidFill>
              </a:rPr>
              <a:t>parameter Real </a:t>
            </a:r>
            <a:r>
              <a:rPr lang="en-US" dirty="0"/>
              <a:t>offset</a:t>
            </a:r>
            <a:r>
              <a:rPr lang="en-US" dirty="0" smtClean="0">
                <a:solidFill>
                  <a:schemeClr val="accent6">
                    <a:lumMod val="40000"/>
                    <a:lumOff val="60000"/>
                  </a:schemeClr>
                </a:solidFill>
              </a:rPr>
              <a:t>; </a:t>
            </a:r>
          </a:p>
          <a:p>
            <a:pPr marL="179387" lvl="1" indent="0">
              <a:buNone/>
            </a:pPr>
            <a:endParaRPr lang="en-US" dirty="0" smtClean="0">
              <a:solidFill>
                <a:schemeClr val="accent6">
                  <a:lumMod val="40000"/>
                  <a:lumOff val="60000"/>
                </a:schemeClr>
              </a:solidFill>
            </a:endParaRPr>
          </a:p>
          <a:p>
            <a:pPr marL="179387" lvl="1" indent="0">
              <a:buNone/>
            </a:pPr>
            <a:r>
              <a:rPr lang="en-US" dirty="0">
                <a:solidFill>
                  <a:schemeClr val="accent6">
                    <a:lumMod val="40000"/>
                    <a:lumOff val="60000"/>
                  </a:schemeClr>
                </a:solidFill>
              </a:rPr>
              <a:t>	 Real </a:t>
            </a:r>
            <a:r>
              <a:rPr lang="en-US" dirty="0" err="1" smtClean="0"/>
              <a:t>quantity_displayUnit</a:t>
            </a:r>
            <a:r>
              <a:rPr lang="en-US" dirty="0" smtClean="0">
                <a:solidFill>
                  <a:schemeClr val="accent6">
                    <a:lumMod val="40000"/>
                    <a:lumOff val="60000"/>
                  </a:schemeClr>
                </a:solidFill>
              </a:rPr>
              <a:t> = </a:t>
            </a:r>
            <a:r>
              <a:rPr lang="en-US" dirty="0"/>
              <a:t>rate </a:t>
            </a:r>
            <a:r>
              <a:rPr lang="en-US" dirty="0">
                <a:solidFill>
                  <a:schemeClr val="accent6">
                    <a:lumMod val="40000"/>
                    <a:lumOff val="60000"/>
                  </a:schemeClr>
                </a:solidFill>
                <a:sym typeface="Symbol" panose="05050102010706020507" pitchFamily="18" charset="2"/>
              </a:rPr>
              <a:t></a:t>
            </a:r>
            <a:r>
              <a:rPr lang="en-US" dirty="0">
                <a:sym typeface="Symbol" panose="05050102010706020507" pitchFamily="18" charset="2"/>
              </a:rPr>
              <a:t> </a:t>
            </a:r>
            <a:r>
              <a:rPr lang="en-US" dirty="0"/>
              <a:t>quantity </a:t>
            </a:r>
            <a:r>
              <a:rPr lang="en-US" dirty="0">
                <a:solidFill>
                  <a:schemeClr val="accent6">
                    <a:lumMod val="40000"/>
                    <a:lumOff val="60000"/>
                  </a:schemeClr>
                </a:solidFill>
              </a:rPr>
              <a:t>+</a:t>
            </a:r>
            <a:r>
              <a:rPr lang="en-US" dirty="0"/>
              <a:t> </a:t>
            </a:r>
            <a:r>
              <a:rPr lang="en-US" dirty="0" smtClean="0"/>
              <a:t>offset</a:t>
            </a:r>
            <a:r>
              <a:rPr lang="en-US" dirty="0">
                <a:solidFill>
                  <a:schemeClr val="accent6">
                    <a:lumMod val="40000"/>
                    <a:lumOff val="60000"/>
                  </a:schemeClr>
                </a:solidFill>
              </a:rPr>
              <a:t>;</a:t>
            </a:r>
          </a:p>
          <a:p>
            <a:pPr marL="179387" lvl="1" indent="0">
              <a:buNone/>
            </a:pPr>
            <a:r>
              <a:rPr lang="en-US" dirty="0" smtClean="0">
                <a:solidFill>
                  <a:schemeClr val="accent6">
                    <a:lumMod val="40000"/>
                    <a:lumOff val="60000"/>
                  </a:schemeClr>
                </a:solidFill>
              </a:rPr>
              <a:t>}</a:t>
            </a:r>
          </a:p>
          <a:p>
            <a:endParaRPr lang="en-US" dirty="0">
              <a:solidFill>
                <a:schemeClr val="accent6">
                  <a:lumMod val="40000"/>
                  <a:lumOff val="60000"/>
                </a:schemeClr>
              </a:solidFill>
            </a:endParaRPr>
          </a:p>
          <a:p>
            <a:endParaRPr lang="en-US" b="0" dirty="0" smtClean="0">
              <a:solidFill>
                <a:schemeClr val="accent6">
                  <a:lumMod val="40000"/>
                  <a:lumOff val="60000"/>
                </a:schemeClr>
              </a:solidFill>
            </a:endParaRPr>
          </a:p>
        </p:txBody>
      </p:sp>
    </p:spTree>
    <p:extLst>
      <p:ext uri="{BB962C8B-B14F-4D97-AF65-F5344CB8AC3E}">
        <p14:creationId xmlns:p14="http://schemas.microsoft.com/office/powerpoint/2010/main" val="251194045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Physical quantities: Pressure</a:t>
            </a:r>
            <a:endParaRPr lang="en-US" dirty="0"/>
          </a:p>
        </p:txBody>
      </p:sp>
      <p:sp>
        <p:nvSpPr>
          <p:cNvPr id="3" name="Espace réservé du contenu 2"/>
          <p:cNvSpPr>
            <a:spLocks noGrp="1"/>
          </p:cNvSpPr>
          <p:nvPr>
            <p:ph idx="1"/>
          </p:nvPr>
        </p:nvSpPr>
        <p:spPr>
          <a:xfrm>
            <a:off x="395288" y="1268412"/>
            <a:ext cx="8748712" cy="5328939"/>
          </a:xfrm>
        </p:spPr>
        <p:txBody>
          <a:bodyPr/>
          <a:lstStyle/>
          <a:p>
            <a:r>
              <a:rPr lang="en-US" b="0" dirty="0" smtClean="0">
                <a:solidFill>
                  <a:schemeClr val="accent6">
                    <a:lumMod val="40000"/>
                    <a:lumOff val="60000"/>
                  </a:schemeClr>
                </a:solidFill>
              </a:rPr>
              <a:t>Type</a:t>
            </a:r>
            <a:r>
              <a:rPr lang="en-US" b="0" dirty="0" smtClean="0"/>
              <a:t> </a:t>
            </a:r>
            <a:r>
              <a:rPr lang="en-US" b="0" dirty="0" err="1">
                <a:solidFill>
                  <a:schemeClr val="accent2">
                    <a:lumMod val="75000"/>
                  </a:schemeClr>
                </a:solidFill>
              </a:rPr>
              <a:t>AbsolutePressure</a:t>
            </a:r>
            <a:r>
              <a:rPr lang="en-US" b="0" dirty="0" smtClean="0">
                <a:solidFill>
                  <a:schemeClr val="accent2">
                    <a:lumMod val="75000"/>
                  </a:schemeClr>
                </a:solidFill>
              </a:rPr>
              <a:t> </a:t>
            </a:r>
            <a:r>
              <a:rPr lang="en-US" b="0" dirty="0">
                <a:solidFill>
                  <a:schemeClr val="accent6">
                    <a:lumMod val="40000"/>
                    <a:lumOff val="60000"/>
                  </a:schemeClr>
                </a:solidFill>
              </a:rPr>
              <a:t>extends</a:t>
            </a:r>
            <a:r>
              <a:rPr lang="en-US" b="0" dirty="0"/>
              <a:t> </a:t>
            </a:r>
            <a:r>
              <a:rPr lang="en-US" b="0" dirty="0" smtClean="0">
                <a:solidFill>
                  <a:schemeClr val="accent2">
                    <a:lumMod val="75000"/>
                  </a:schemeClr>
                </a:solidFill>
              </a:rPr>
              <a:t>Quantity</a:t>
            </a:r>
            <a:r>
              <a:rPr lang="en-US" b="0" dirty="0" smtClean="0">
                <a:solidFill>
                  <a:schemeClr val="accent6">
                    <a:lumMod val="40000"/>
                    <a:lumOff val="60000"/>
                  </a:schemeClr>
                </a:solidFill>
              </a:rPr>
              <a:t> (</a:t>
            </a:r>
            <a:r>
              <a:rPr lang="en-US" b="0" dirty="0" err="1" smtClean="0"/>
              <a:t>SIunit</a:t>
            </a:r>
            <a:r>
              <a:rPr lang="en-US" b="0" dirty="0" smtClean="0"/>
              <a:t>=</a:t>
            </a:r>
            <a:r>
              <a:rPr lang="en-US" b="0" dirty="0" smtClean="0">
                <a:solidFill>
                  <a:schemeClr val="accent6">
                    <a:lumMod val="40000"/>
                    <a:lumOff val="60000"/>
                  </a:schemeClr>
                </a:solidFill>
              </a:rPr>
              <a:t>“</a:t>
            </a:r>
            <a:r>
              <a:rPr lang="en-US" b="0" dirty="0" smtClean="0"/>
              <a:t>Pa</a:t>
            </a:r>
            <a:r>
              <a:rPr lang="en-US" b="0" dirty="0" smtClean="0">
                <a:solidFill>
                  <a:schemeClr val="accent6">
                    <a:lumMod val="40000"/>
                    <a:lumOff val="60000"/>
                  </a:schemeClr>
                </a:solidFill>
              </a:rPr>
              <a:t>“) { forbid +, *; }</a:t>
            </a:r>
            <a:endParaRPr lang="en-US" dirty="0" smtClean="0">
              <a:solidFill>
                <a:schemeClr val="accent6">
                  <a:lumMod val="40000"/>
                  <a:lumOff val="60000"/>
                </a:schemeClr>
              </a:solidFill>
            </a:endParaRPr>
          </a:p>
          <a:p>
            <a:r>
              <a:rPr lang="en-US" b="0" dirty="0" smtClean="0">
                <a:solidFill>
                  <a:schemeClr val="accent6">
                    <a:lumMod val="40000"/>
                    <a:lumOff val="60000"/>
                  </a:schemeClr>
                </a:solidFill>
              </a:rPr>
              <a:t>Type</a:t>
            </a:r>
            <a:r>
              <a:rPr lang="en-US" b="0" dirty="0" smtClean="0"/>
              <a:t> </a:t>
            </a:r>
            <a:r>
              <a:rPr lang="en-US" b="0" dirty="0" err="1" smtClean="0">
                <a:solidFill>
                  <a:schemeClr val="accent2">
                    <a:lumMod val="75000"/>
                  </a:schemeClr>
                </a:solidFill>
              </a:rPr>
              <a:t>AbsolutePressure_Pa</a:t>
            </a:r>
            <a:r>
              <a:rPr lang="en-US" b="0" dirty="0" smtClean="0">
                <a:solidFill>
                  <a:schemeClr val="accent2">
                    <a:lumMod val="75000"/>
                  </a:schemeClr>
                </a:solidFill>
              </a:rPr>
              <a:t> </a:t>
            </a:r>
            <a:r>
              <a:rPr lang="en-US" b="0" dirty="0">
                <a:solidFill>
                  <a:schemeClr val="accent6">
                    <a:lumMod val="40000"/>
                    <a:lumOff val="60000"/>
                  </a:schemeClr>
                </a:solidFill>
              </a:rPr>
              <a:t>extends</a:t>
            </a:r>
            <a:r>
              <a:rPr lang="en-US" b="0" dirty="0"/>
              <a:t> </a:t>
            </a:r>
            <a:r>
              <a:rPr lang="en-US" b="0" dirty="0" err="1">
                <a:solidFill>
                  <a:schemeClr val="accent2">
                    <a:lumMod val="75000"/>
                  </a:schemeClr>
                </a:solidFill>
              </a:rPr>
              <a:t>AbsolutePressure</a:t>
            </a:r>
            <a:r>
              <a:rPr lang="en-US" b="0" dirty="0">
                <a:solidFill>
                  <a:schemeClr val="accent2">
                    <a:lumMod val="75000"/>
                  </a:schemeClr>
                </a:solidFill>
              </a:rPr>
              <a:t> </a:t>
            </a:r>
            <a:r>
              <a:rPr lang="en-US" b="0" dirty="0" smtClean="0">
                <a:solidFill>
                  <a:schemeClr val="accent6">
                    <a:lumMod val="40000"/>
                    <a:lumOff val="60000"/>
                  </a:schemeClr>
                </a:solidFill>
              </a:rPr>
              <a:t>(</a:t>
            </a:r>
            <a:r>
              <a:rPr lang="en-US" b="0" dirty="0" err="1" smtClean="0"/>
              <a:t>displayUnit</a:t>
            </a:r>
            <a:r>
              <a:rPr lang="en-US" b="0" dirty="0"/>
              <a:t>=</a:t>
            </a:r>
            <a:r>
              <a:rPr lang="en-US" b="0" dirty="0">
                <a:solidFill>
                  <a:schemeClr val="accent6">
                    <a:lumMod val="40000"/>
                    <a:lumOff val="60000"/>
                  </a:schemeClr>
                </a:solidFill>
              </a:rPr>
              <a:t>“</a:t>
            </a:r>
            <a:r>
              <a:rPr lang="en-US" b="0" dirty="0"/>
              <a:t>Pa</a:t>
            </a:r>
            <a:r>
              <a:rPr lang="en-US" b="0" dirty="0" smtClean="0">
                <a:solidFill>
                  <a:schemeClr val="accent6">
                    <a:lumMod val="40000"/>
                    <a:lumOff val="60000"/>
                  </a:schemeClr>
                </a:solidFill>
              </a:rPr>
              <a:t>“, </a:t>
            </a:r>
            <a:r>
              <a:rPr lang="en-US" b="0" dirty="0"/>
              <a:t>ratio</a:t>
            </a:r>
            <a:r>
              <a:rPr lang="en-US" b="0" dirty="0">
                <a:solidFill>
                  <a:schemeClr val="accent6">
                    <a:lumMod val="40000"/>
                    <a:lumOff val="60000"/>
                  </a:schemeClr>
                </a:solidFill>
              </a:rPr>
              <a:t>=</a:t>
            </a:r>
            <a:r>
              <a:rPr lang="en-US" b="0" dirty="0"/>
              <a:t>1</a:t>
            </a:r>
            <a:r>
              <a:rPr lang="en-US" b="0" dirty="0">
                <a:solidFill>
                  <a:schemeClr val="accent6">
                    <a:lumMod val="40000"/>
                    <a:lumOff val="60000"/>
                  </a:schemeClr>
                </a:solidFill>
              </a:rPr>
              <a:t>,</a:t>
            </a:r>
            <a:r>
              <a:rPr lang="en-US" b="0" dirty="0" smtClean="0">
                <a:solidFill>
                  <a:schemeClr val="accent6">
                    <a:lumMod val="40000"/>
                    <a:lumOff val="60000"/>
                  </a:schemeClr>
                </a:solidFill>
              </a:rPr>
              <a:t> </a:t>
            </a:r>
            <a:r>
              <a:rPr lang="en-US" b="0" dirty="0" smtClean="0"/>
              <a:t>offset</a:t>
            </a:r>
            <a:r>
              <a:rPr lang="en-US" b="0" dirty="0" smtClean="0">
                <a:solidFill>
                  <a:schemeClr val="accent6">
                    <a:lumMod val="40000"/>
                    <a:lumOff val="60000"/>
                  </a:schemeClr>
                </a:solidFill>
              </a:rPr>
              <a:t>=</a:t>
            </a:r>
            <a:r>
              <a:rPr lang="en-US" b="0" dirty="0" smtClean="0"/>
              <a:t>0</a:t>
            </a:r>
            <a:r>
              <a:rPr lang="en-US" b="0" dirty="0" smtClean="0">
                <a:solidFill>
                  <a:schemeClr val="accent6">
                    <a:lumMod val="40000"/>
                    <a:lumOff val="60000"/>
                  </a:schemeClr>
                </a:solidFill>
              </a:rPr>
              <a:t>) { alias “</a:t>
            </a:r>
            <a:r>
              <a:rPr lang="en-US" b="0" dirty="0"/>
              <a:t>Pa</a:t>
            </a:r>
            <a:r>
              <a:rPr lang="en-US" b="0" dirty="0" smtClean="0">
                <a:solidFill>
                  <a:schemeClr val="accent6">
                    <a:lumMod val="40000"/>
                    <a:lumOff val="60000"/>
                  </a:schemeClr>
                </a:solidFill>
              </a:rPr>
              <a:t>”; }</a:t>
            </a:r>
          </a:p>
          <a:p>
            <a:r>
              <a:rPr lang="en-US" b="0" dirty="0">
                <a:solidFill>
                  <a:schemeClr val="accent6">
                    <a:lumMod val="40000"/>
                    <a:lumOff val="60000"/>
                  </a:schemeClr>
                </a:solidFill>
              </a:rPr>
              <a:t>Type</a:t>
            </a:r>
            <a:r>
              <a:rPr lang="en-US" b="0" dirty="0"/>
              <a:t> </a:t>
            </a:r>
            <a:r>
              <a:rPr lang="en-US" b="0" dirty="0" err="1" smtClean="0">
                <a:solidFill>
                  <a:schemeClr val="accent2">
                    <a:lumMod val="75000"/>
                  </a:schemeClr>
                </a:solidFill>
              </a:rPr>
              <a:t>AbsolutePressure_bar</a:t>
            </a:r>
            <a:r>
              <a:rPr lang="en-US" b="0" dirty="0" smtClean="0">
                <a:solidFill>
                  <a:schemeClr val="accent2">
                    <a:lumMod val="75000"/>
                  </a:schemeClr>
                </a:solidFill>
              </a:rPr>
              <a:t> </a:t>
            </a:r>
            <a:r>
              <a:rPr lang="en-US" b="0" dirty="0">
                <a:solidFill>
                  <a:schemeClr val="accent6">
                    <a:lumMod val="40000"/>
                    <a:lumOff val="60000"/>
                  </a:schemeClr>
                </a:solidFill>
              </a:rPr>
              <a:t>extends</a:t>
            </a:r>
            <a:r>
              <a:rPr lang="en-US" b="0" dirty="0"/>
              <a:t> </a:t>
            </a:r>
            <a:r>
              <a:rPr lang="en-US" b="0" dirty="0" err="1">
                <a:solidFill>
                  <a:schemeClr val="accent2">
                    <a:lumMod val="75000"/>
                  </a:schemeClr>
                </a:solidFill>
              </a:rPr>
              <a:t>AbsolutePressure</a:t>
            </a:r>
            <a:r>
              <a:rPr lang="en-US" b="0" dirty="0">
                <a:solidFill>
                  <a:schemeClr val="accent2">
                    <a:lumMod val="75000"/>
                  </a:schemeClr>
                </a:solidFill>
              </a:rPr>
              <a:t> </a:t>
            </a:r>
            <a:r>
              <a:rPr lang="en-US" b="0" dirty="0">
                <a:solidFill>
                  <a:schemeClr val="accent6">
                    <a:lumMod val="40000"/>
                    <a:lumOff val="60000"/>
                  </a:schemeClr>
                </a:solidFill>
              </a:rPr>
              <a:t>(</a:t>
            </a:r>
            <a:r>
              <a:rPr lang="en-US" b="0" dirty="0" err="1"/>
              <a:t>displayUnit</a:t>
            </a:r>
            <a:r>
              <a:rPr lang="en-US" b="0" dirty="0" smtClean="0"/>
              <a:t>=</a:t>
            </a:r>
            <a:r>
              <a:rPr lang="en-US" b="0" dirty="0" smtClean="0">
                <a:solidFill>
                  <a:schemeClr val="accent6">
                    <a:lumMod val="40000"/>
                    <a:lumOff val="60000"/>
                  </a:schemeClr>
                </a:solidFill>
              </a:rPr>
              <a:t>“</a:t>
            </a:r>
            <a:r>
              <a:rPr lang="en-US" b="0" dirty="0" smtClean="0"/>
              <a:t>bar</a:t>
            </a:r>
            <a:r>
              <a:rPr lang="en-US" b="0" dirty="0" smtClean="0">
                <a:solidFill>
                  <a:schemeClr val="accent6">
                    <a:lumMod val="40000"/>
                    <a:lumOff val="60000"/>
                  </a:schemeClr>
                </a:solidFill>
              </a:rPr>
              <a:t>“, </a:t>
            </a:r>
            <a:r>
              <a:rPr lang="en-US" b="0" dirty="0" smtClean="0"/>
              <a:t>ratio</a:t>
            </a:r>
            <a:r>
              <a:rPr lang="en-US" b="0" dirty="0" smtClean="0">
                <a:solidFill>
                  <a:schemeClr val="accent6">
                    <a:lumMod val="40000"/>
                    <a:lumOff val="60000"/>
                  </a:schemeClr>
                </a:solidFill>
              </a:rPr>
              <a:t>=</a:t>
            </a:r>
            <a:r>
              <a:rPr lang="en-US" b="0" dirty="0" smtClean="0"/>
              <a:t>1.e-5</a:t>
            </a:r>
            <a:r>
              <a:rPr lang="en-US" b="0" dirty="0" smtClean="0">
                <a:solidFill>
                  <a:schemeClr val="accent6">
                    <a:lumMod val="40000"/>
                    <a:lumOff val="60000"/>
                  </a:schemeClr>
                </a:solidFill>
              </a:rPr>
              <a:t>, </a:t>
            </a:r>
            <a:r>
              <a:rPr lang="en-US" b="0" dirty="0"/>
              <a:t>offset</a:t>
            </a:r>
            <a:r>
              <a:rPr lang="en-US" b="0" dirty="0">
                <a:solidFill>
                  <a:schemeClr val="accent6">
                    <a:lumMod val="40000"/>
                    <a:lumOff val="60000"/>
                  </a:schemeClr>
                </a:solidFill>
              </a:rPr>
              <a:t>=</a:t>
            </a:r>
            <a:r>
              <a:rPr lang="en-US" b="0" dirty="0"/>
              <a:t>0</a:t>
            </a:r>
            <a:r>
              <a:rPr lang="en-US" b="0" dirty="0" smtClean="0">
                <a:solidFill>
                  <a:schemeClr val="accent6">
                    <a:lumMod val="40000"/>
                    <a:lumOff val="60000"/>
                  </a:schemeClr>
                </a:solidFill>
              </a:rPr>
              <a:t>) </a:t>
            </a:r>
            <a:r>
              <a:rPr lang="en-US" b="0" dirty="0">
                <a:solidFill>
                  <a:schemeClr val="accent6">
                    <a:lumMod val="40000"/>
                    <a:lumOff val="60000"/>
                  </a:schemeClr>
                </a:solidFill>
              </a:rPr>
              <a:t>{ alias </a:t>
            </a:r>
            <a:r>
              <a:rPr lang="en-US" b="0" dirty="0" smtClean="0">
                <a:solidFill>
                  <a:schemeClr val="accent6">
                    <a:lumMod val="40000"/>
                    <a:lumOff val="60000"/>
                  </a:schemeClr>
                </a:solidFill>
              </a:rPr>
              <a:t>“</a:t>
            </a:r>
            <a:r>
              <a:rPr lang="en-US" b="0" dirty="0"/>
              <a:t>bar</a:t>
            </a:r>
            <a:r>
              <a:rPr lang="en-US" b="0" dirty="0" smtClean="0">
                <a:solidFill>
                  <a:schemeClr val="accent6">
                    <a:lumMod val="40000"/>
                    <a:lumOff val="60000"/>
                  </a:schemeClr>
                </a:solidFill>
              </a:rPr>
              <a:t>”; }</a:t>
            </a:r>
          </a:p>
          <a:p>
            <a:r>
              <a:rPr lang="en-US" b="0" dirty="0">
                <a:solidFill>
                  <a:schemeClr val="accent6">
                    <a:lumMod val="40000"/>
                    <a:lumOff val="60000"/>
                  </a:schemeClr>
                </a:solidFill>
              </a:rPr>
              <a:t>Type</a:t>
            </a:r>
            <a:r>
              <a:rPr lang="en-US" b="0" dirty="0"/>
              <a:t> </a:t>
            </a:r>
            <a:r>
              <a:rPr lang="en-US" b="0" dirty="0" err="1" smtClean="0">
                <a:solidFill>
                  <a:schemeClr val="accent2">
                    <a:lumMod val="75000"/>
                  </a:schemeClr>
                </a:solidFill>
              </a:rPr>
              <a:t>AbsolutePressure_mbar</a:t>
            </a:r>
            <a:r>
              <a:rPr lang="en-US" b="0" dirty="0" smtClean="0">
                <a:solidFill>
                  <a:schemeClr val="accent2">
                    <a:lumMod val="75000"/>
                  </a:schemeClr>
                </a:solidFill>
              </a:rPr>
              <a:t> </a:t>
            </a:r>
            <a:r>
              <a:rPr lang="en-US" b="0" dirty="0">
                <a:solidFill>
                  <a:schemeClr val="accent6">
                    <a:lumMod val="40000"/>
                    <a:lumOff val="60000"/>
                  </a:schemeClr>
                </a:solidFill>
              </a:rPr>
              <a:t>extends</a:t>
            </a:r>
            <a:r>
              <a:rPr lang="en-US" b="0" dirty="0"/>
              <a:t> </a:t>
            </a:r>
            <a:r>
              <a:rPr lang="en-US" b="0" dirty="0" err="1">
                <a:solidFill>
                  <a:schemeClr val="accent2">
                    <a:lumMod val="75000"/>
                  </a:schemeClr>
                </a:solidFill>
              </a:rPr>
              <a:t>AbsolutePressure</a:t>
            </a:r>
            <a:r>
              <a:rPr lang="en-US" b="0" dirty="0">
                <a:solidFill>
                  <a:schemeClr val="accent2">
                    <a:lumMod val="75000"/>
                  </a:schemeClr>
                </a:solidFill>
              </a:rPr>
              <a:t> </a:t>
            </a:r>
            <a:r>
              <a:rPr lang="en-US" b="0" dirty="0">
                <a:solidFill>
                  <a:schemeClr val="accent6">
                    <a:lumMod val="40000"/>
                    <a:lumOff val="60000"/>
                  </a:schemeClr>
                </a:solidFill>
              </a:rPr>
              <a:t>(</a:t>
            </a:r>
            <a:r>
              <a:rPr lang="en-US" b="0" dirty="0" err="1"/>
              <a:t>displayUnit</a:t>
            </a:r>
            <a:r>
              <a:rPr lang="en-US" b="0" dirty="0" smtClean="0"/>
              <a:t>=</a:t>
            </a:r>
            <a:r>
              <a:rPr lang="en-US" b="0" dirty="0" smtClean="0">
                <a:solidFill>
                  <a:schemeClr val="accent6">
                    <a:lumMod val="40000"/>
                    <a:lumOff val="60000"/>
                  </a:schemeClr>
                </a:solidFill>
              </a:rPr>
              <a:t>“</a:t>
            </a:r>
            <a:r>
              <a:rPr lang="en-US" b="0" dirty="0"/>
              <a:t>m</a:t>
            </a:r>
            <a:r>
              <a:rPr lang="en-US" b="0" dirty="0" smtClean="0"/>
              <a:t>bar</a:t>
            </a:r>
            <a:r>
              <a:rPr lang="en-US" b="0" dirty="0">
                <a:solidFill>
                  <a:schemeClr val="accent6">
                    <a:lumMod val="40000"/>
                    <a:lumOff val="60000"/>
                  </a:schemeClr>
                </a:solidFill>
              </a:rPr>
              <a:t>“, </a:t>
            </a:r>
            <a:r>
              <a:rPr lang="en-US" b="0" dirty="0" smtClean="0"/>
              <a:t>ratio</a:t>
            </a:r>
            <a:r>
              <a:rPr lang="en-US" b="0" dirty="0" smtClean="0">
                <a:solidFill>
                  <a:schemeClr val="accent6">
                    <a:lumMod val="40000"/>
                    <a:lumOff val="60000"/>
                  </a:schemeClr>
                </a:solidFill>
              </a:rPr>
              <a:t>=</a:t>
            </a:r>
            <a:r>
              <a:rPr lang="en-US" b="0" dirty="0" smtClean="0"/>
              <a:t>1.e-2</a:t>
            </a:r>
            <a:r>
              <a:rPr lang="en-US" b="0" dirty="0" smtClean="0">
                <a:solidFill>
                  <a:schemeClr val="accent6">
                    <a:lumMod val="40000"/>
                    <a:lumOff val="60000"/>
                  </a:schemeClr>
                </a:solidFill>
              </a:rPr>
              <a:t>, </a:t>
            </a:r>
            <a:r>
              <a:rPr lang="en-US" b="0" dirty="0"/>
              <a:t>offset</a:t>
            </a:r>
            <a:r>
              <a:rPr lang="en-US" b="0" dirty="0">
                <a:solidFill>
                  <a:schemeClr val="accent6">
                    <a:lumMod val="40000"/>
                    <a:lumOff val="60000"/>
                  </a:schemeClr>
                </a:solidFill>
              </a:rPr>
              <a:t>=</a:t>
            </a:r>
            <a:r>
              <a:rPr lang="en-US" b="0" dirty="0"/>
              <a:t>0</a:t>
            </a:r>
            <a:r>
              <a:rPr lang="en-US" b="0" dirty="0" smtClean="0">
                <a:solidFill>
                  <a:schemeClr val="accent6">
                    <a:lumMod val="40000"/>
                    <a:lumOff val="60000"/>
                  </a:schemeClr>
                </a:solidFill>
              </a:rPr>
              <a:t>) </a:t>
            </a:r>
            <a:r>
              <a:rPr lang="en-US" b="0" dirty="0">
                <a:solidFill>
                  <a:schemeClr val="accent6">
                    <a:lumMod val="40000"/>
                    <a:lumOff val="60000"/>
                  </a:schemeClr>
                </a:solidFill>
              </a:rPr>
              <a:t>{ alias </a:t>
            </a:r>
            <a:r>
              <a:rPr lang="en-US" b="0" dirty="0" smtClean="0">
                <a:solidFill>
                  <a:schemeClr val="accent6">
                    <a:lumMod val="40000"/>
                    <a:lumOff val="60000"/>
                  </a:schemeClr>
                </a:solidFill>
              </a:rPr>
              <a:t>“</a:t>
            </a:r>
            <a:r>
              <a:rPr lang="en-US" b="0" dirty="0"/>
              <a:t>mbar</a:t>
            </a:r>
            <a:r>
              <a:rPr lang="en-US" b="0" dirty="0" smtClean="0">
                <a:solidFill>
                  <a:schemeClr val="accent6">
                    <a:lumMod val="40000"/>
                    <a:lumOff val="60000"/>
                  </a:schemeClr>
                </a:solidFill>
              </a:rPr>
              <a:t>”; </a:t>
            </a:r>
            <a:r>
              <a:rPr lang="en-US" b="0" dirty="0">
                <a:solidFill>
                  <a:schemeClr val="accent6">
                    <a:lumMod val="40000"/>
                    <a:lumOff val="60000"/>
                  </a:schemeClr>
                </a:solidFill>
              </a:rPr>
              <a:t>}</a:t>
            </a:r>
          </a:p>
          <a:p>
            <a:r>
              <a:rPr lang="en-US" b="0" dirty="0" smtClean="0"/>
              <a:t>Example</a:t>
            </a:r>
            <a:r>
              <a:rPr lang="en-US" b="0" dirty="0"/>
              <a:t>: to declare a variable that represents an absolute pressure of 2 </a:t>
            </a:r>
            <a:r>
              <a:rPr lang="en-US" b="0" dirty="0" smtClean="0"/>
              <a:t>bar:</a:t>
            </a:r>
          </a:p>
          <a:p>
            <a:pPr lvl="1"/>
            <a:r>
              <a:rPr lang="en-US" dirty="0" err="1" smtClean="0">
                <a:solidFill>
                  <a:schemeClr val="accent2">
                    <a:lumMod val="75000"/>
                  </a:schemeClr>
                </a:solidFill>
              </a:rPr>
              <a:t>AbsolutePressure</a:t>
            </a:r>
            <a:r>
              <a:rPr lang="en-US" dirty="0" smtClean="0">
                <a:solidFill>
                  <a:schemeClr val="accent2">
                    <a:lumMod val="75000"/>
                  </a:schemeClr>
                </a:solidFill>
              </a:rPr>
              <a:t> </a:t>
            </a:r>
            <a:r>
              <a:rPr lang="en-US" dirty="0" err="1"/>
              <a:t>var</a:t>
            </a:r>
            <a:r>
              <a:rPr lang="en-US" dirty="0" smtClean="0"/>
              <a:t> </a:t>
            </a:r>
            <a:r>
              <a:rPr lang="en-US" dirty="0">
                <a:solidFill>
                  <a:schemeClr val="accent6">
                    <a:lumMod val="40000"/>
                    <a:lumOff val="60000"/>
                  </a:schemeClr>
                </a:solidFill>
              </a:rPr>
              <a:t>is</a:t>
            </a:r>
            <a:r>
              <a:rPr lang="en-US" dirty="0" smtClean="0"/>
              <a:t> 2 </a:t>
            </a:r>
            <a:r>
              <a:rPr lang="en-US" dirty="0" smtClean="0">
                <a:solidFill>
                  <a:schemeClr val="accent2">
                    <a:lumMod val="75000"/>
                  </a:schemeClr>
                </a:solidFill>
              </a:rPr>
              <a:t>bar</a:t>
            </a:r>
          </a:p>
          <a:p>
            <a:pPr lvl="1"/>
            <a:endParaRPr lang="en-US" dirty="0" smtClean="0">
              <a:solidFill>
                <a:schemeClr val="accent2">
                  <a:lumMod val="75000"/>
                </a:schemeClr>
              </a:solidFill>
            </a:endParaRPr>
          </a:p>
          <a:p>
            <a:pPr lvl="1"/>
            <a:r>
              <a:rPr lang="en-US" b="0" dirty="0" smtClean="0"/>
              <a:t>Meaning of the declaration: </a:t>
            </a:r>
            <a:r>
              <a:rPr lang="en-US" b="0" dirty="0" err="1" smtClean="0"/>
              <a:t>var</a:t>
            </a:r>
            <a:r>
              <a:rPr lang="en-US" b="0" dirty="0" smtClean="0"/>
              <a:t> belongs to the subtype of </a:t>
            </a:r>
            <a:r>
              <a:rPr lang="en-US" b="0" dirty="0" err="1" smtClean="0"/>
              <a:t>AbsolutePressure</a:t>
            </a:r>
            <a:r>
              <a:rPr lang="en-US" b="0" dirty="0" smtClean="0"/>
              <a:t> that corresponds to alias “bar” which is </a:t>
            </a:r>
            <a:r>
              <a:rPr lang="en-US" dirty="0" err="1" smtClean="0"/>
              <a:t>AbsolutePressure_bar</a:t>
            </a:r>
            <a:r>
              <a:rPr lang="en-US" dirty="0" smtClean="0"/>
              <a:t>. The declaration is equivalent to:</a:t>
            </a:r>
          </a:p>
          <a:p>
            <a:pPr lvl="2"/>
            <a:r>
              <a:rPr lang="en-US" sz="1600" dirty="0" err="1" smtClean="0">
                <a:solidFill>
                  <a:schemeClr val="accent2">
                    <a:lumMod val="75000"/>
                  </a:schemeClr>
                </a:solidFill>
              </a:rPr>
              <a:t>AbsolutePressure_bar</a:t>
            </a:r>
            <a:r>
              <a:rPr lang="en-US" sz="1600" dirty="0" smtClean="0">
                <a:solidFill>
                  <a:schemeClr val="accent2">
                    <a:lumMod val="75000"/>
                  </a:schemeClr>
                </a:solidFill>
              </a:rPr>
              <a:t> </a:t>
            </a:r>
            <a:r>
              <a:rPr lang="en-US" sz="1600" dirty="0" err="1"/>
              <a:t>var</a:t>
            </a:r>
            <a:r>
              <a:rPr lang="en-US" sz="1600" dirty="0" smtClean="0">
                <a:solidFill>
                  <a:schemeClr val="accent2">
                    <a:lumMod val="75000"/>
                  </a:schemeClr>
                </a:solidFill>
              </a:rPr>
              <a:t> </a:t>
            </a:r>
            <a:r>
              <a:rPr lang="en-US" sz="1600" dirty="0" smtClean="0">
                <a:solidFill>
                  <a:schemeClr val="accent6">
                    <a:lumMod val="40000"/>
                    <a:lumOff val="60000"/>
                  </a:schemeClr>
                </a:solidFill>
              </a:rPr>
              <a:t>is</a:t>
            </a:r>
            <a:r>
              <a:rPr lang="en-US" sz="1600" dirty="0" smtClean="0">
                <a:solidFill>
                  <a:schemeClr val="accent2">
                    <a:lumMod val="75000"/>
                  </a:schemeClr>
                </a:solidFill>
              </a:rPr>
              <a:t> </a:t>
            </a:r>
            <a:r>
              <a:rPr lang="en-US" sz="1600" dirty="0" smtClean="0"/>
              <a:t>2</a:t>
            </a:r>
            <a:endParaRPr lang="en-US" sz="1600" dirty="0"/>
          </a:p>
          <a:p>
            <a:pPr lvl="2"/>
            <a:endParaRPr lang="en-US" sz="1600" dirty="0" smtClean="0"/>
          </a:p>
          <a:p>
            <a:pPr lvl="1"/>
            <a:r>
              <a:rPr lang="en-US" dirty="0" smtClean="0"/>
              <a:t>For all declarations, the value of the variable used for computation is its value in SI units.</a:t>
            </a:r>
            <a:endParaRPr lang="en-US" dirty="0"/>
          </a:p>
          <a:p>
            <a:pPr lvl="2"/>
            <a:endParaRPr lang="en-US" dirty="0"/>
          </a:p>
          <a:p>
            <a:endParaRPr lang="en-US" b="0" dirty="0">
              <a:solidFill>
                <a:schemeClr val="accent6">
                  <a:lumMod val="40000"/>
                  <a:lumOff val="60000"/>
                </a:schemeClr>
              </a:solidFill>
            </a:endParaRPr>
          </a:p>
          <a:p>
            <a:endParaRPr lang="en-US" b="0" dirty="0">
              <a:solidFill>
                <a:schemeClr val="accent6">
                  <a:lumMod val="40000"/>
                  <a:lumOff val="60000"/>
                </a:schemeClr>
              </a:solidFill>
            </a:endParaRPr>
          </a:p>
          <a:p>
            <a:endParaRPr lang="en-US" dirty="0">
              <a:solidFill>
                <a:schemeClr val="accent6">
                  <a:lumMod val="40000"/>
                  <a:lumOff val="60000"/>
                </a:schemeClr>
              </a:solidFill>
            </a:endParaRPr>
          </a:p>
          <a:p>
            <a:endParaRPr lang="en-US" b="0" dirty="0" smtClean="0">
              <a:solidFill>
                <a:schemeClr val="accent6">
                  <a:lumMod val="40000"/>
                  <a:lumOff val="60000"/>
                </a:schemeClr>
              </a:solidFill>
            </a:endParaRPr>
          </a:p>
        </p:txBody>
      </p:sp>
    </p:spTree>
    <p:extLst>
      <p:ext uri="{BB962C8B-B14F-4D97-AF65-F5344CB8AC3E}">
        <p14:creationId xmlns:p14="http://schemas.microsoft.com/office/powerpoint/2010/main" val="4230140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Physical quantities: Pressure</a:t>
            </a:r>
            <a:endParaRPr lang="en-US" dirty="0"/>
          </a:p>
        </p:txBody>
      </p:sp>
      <p:sp>
        <p:nvSpPr>
          <p:cNvPr id="3" name="Espace réservé du contenu 2"/>
          <p:cNvSpPr>
            <a:spLocks noGrp="1"/>
          </p:cNvSpPr>
          <p:nvPr>
            <p:ph idx="1"/>
          </p:nvPr>
        </p:nvSpPr>
        <p:spPr>
          <a:xfrm>
            <a:off x="395288" y="1268412"/>
            <a:ext cx="8748712" cy="5328939"/>
          </a:xfrm>
        </p:spPr>
        <p:txBody>
          <a:bodyPr/>
          <a:lstStyle/>
          <a:p>
            <a:r>
              <a:rPr lang="en-US" b="0" dirty="0" smtClean="0">
                <a:solidFill>
                  <a:schemeClr val="accent6">
                    <a:lumMod val="40000"/>
                    <a:lumOff val="60000"/>
                  </a:schemeClr>
                </a:solidFill>
              </a:rPr>
              <a:t>Type</a:t>
            </a:r>
            <a:r>
              <a:rPr lang="en-US" b="0" dirty="0" smtClean="0"/>
              <a:t> </a:t>
            </a:r>
            <a:r>
              <a:rPr lang="en-US" b="0" dirty="0" err="1" smtClean="0">
                <a:solidFill>
                  <a:schemeClr val="accent2">
                    <a:lumMod val="75000"/>
                  </a:schemeClr>
                </a:solidFill>
              </a:rPr>
              <a:t>PressureDifference</a:t>
            </a:r>
            <a:r>
              <a:rPr lang="en-US" b="0" dirty="0" smtClean="0">
                <a:solidFill>
                  <a:schemeClr val="accent2">
                    <a:lumMod val="75000"/>
                  </a:schemeClr>
                </a:solidFill>
              </a:rPr>
              <a:t> </a:t>
            </a:r>
            <a:r>
              <a:rPr lang="en-US" b="0" dirty="0">
                <a:solidFill>
                  <a:schemeClr val="accent6">
                    <a:lumMod val="40000"/>
                    <a:lumOff val="60000"/>
                  </a:schemeClr>
                </a:solidFill>
              </a:rPr>
              <a:t>extends</a:t>
            </a:r>
            <a:r>
              <a:rPr lang="en-US" b="0" dirty="0"/>
              <a:t> </a:t>
            </a:r>
            <a:r>
              <a:rPr lang="en-US" b="0" dirty="0">
                <a:solidFill>
                  <a:schemeClr val="accent2">
                    <a:lumMod val="75000"/>
                  </a:schemeClr>
                </a:solidFill>
              </a:rPr>
              <a:t>Quantity</a:t>
            </a:r>
            <a:r>
              <a:rPr lang="en-US" b="0" dirty="0">
                <a:solidFill>
                  <a:schemeClr val="accent6">
                    <a:lumMod val="40000"/>
                    <a:lumOff val="60000"/>
                  </a:schemeClr>
                </a:solidFill>
              </a:rPr>
              <a:t> </a:t>
            </a:r>
            <a:r>
              <a:rPr lang="en-US" b="0" dirty="0" smtClean="0">
                <a:solidFill>
                  <a:schemeClr val="accent6">
                    <a:lumMod val="40000"/>
                    <a:lumOff val="60000"/>
                  </a:schemeClr>
                </a:solidFill>
              </a:rPr>
              <a:t>(</a:t>
            </a:r>
            <a:r>
              <a:rPr lang="en-US" b="0" dirty="0" err="1" smtClean="0"/>
              <a:t>SIunit</a:t>
            </a:r>
            <a:r>
              <a:rPr lang="en-US" b="0" dirty="0"/>
              <a:t>=</a:t>
            </a:r>
            <a:r>
              <a:rPr lang="en-US" b="0" dirty="0">
                <a:solidFill>
                  <a:schemeClr val="accent6">
                    <a:lumMod val="40000"/>
                    <a:lumOff val="60000"/>
                  </a:schemeClr>
                </a:solidFill>
              </a:rPr>
              <a:t>“</a:t>
            </a:r>
            <a:r>
              <a:rPr lang="en-US" b="0" dirty="0"/>
              <a:t>Pa</a:t>
            </a:r>
            <a:r>
              <a:rPr lang="en-US" b="0" dirty="0" smtClean="0">
                <a:solidFill>
                  <a:schemeClr val="accent6">
                    <a:lumMod val="40000"/>
                    <a:lumOff val="60000"/>
                  </a:schemeClr>
                </a:solidFill>
              </a:rPr>
              <a:t>“) { forbid -, *; }</a:t>
            </a:r>
          </a:p>
          <a:p>
            <a:endParaRPr lang="en-US" b="0" dirty="0" smtClean="0">
              <a:solidFill>
                <a:schemeClr val="accent6">
                  <a:lumMod val="40000"/>
                  <a:lumOff val="60000"/>
                </a:schemeClr>
              </a:solidFill>
            </a:endParaRPr>
          </a:p>
          <a:p>
            <a:r>
              <a:rPr lang="en-US" b="0" dirty="0" smtClean="0">
                <a:solidFill>
                  <a:schemeClr val="accent6">
                    <a:lumMod val="40000"/>
                    <a:lumOff val="60000"/>
                  </a:schemeClr>
                </a:solidFill>
              </a:rPr>
              <a:t>Type</a:t>
            </a:r>
            <a:r>
              <a:rPr lang="en-US" b="0" dirty="0" smtClean="0"/>
              <a:t> </a:t>
            </a:r>
            <a:r>
              <a:rPr lang="en-US" b="0" dirty="0" err="1" smtClean="0">
                <a:solidFill>
                  <a:schemeClr val="accent2">
                    <a:lumMod val="75000"/>
                  </a:schemeClr>
                </a:solidFill>
              </a:rPr>
              <a:t>PressureDifference_Pa</a:t>
            </a:r>
            <a:r>
              <a:rPr lang="en-US" b="0" dirty="0" smtClean="0">
                <a:solidFill>
                  <a:schemeClr val="accent2">
                    <a:lumMod val="75000"/>
                  </a:schemeClr>
                </a:solidFill>
              </a:rPr>
              <a:t> </a:t>
            </a:r>
            <a:r>
              <a:rPr lang="en-US" b="0" dirty="0">
                <a:solidFill>
                  <a:schemeClr val="accent6">
                    <a:lumMod val="40000"/>
                    <a:lumOff val="60000"/>
                  </a:schemeClr>
                </a:solidFill>
              </a:rPr>
              <a:t>extends</a:t>
            </a:r>
            <a:r>
              <a:rPr lang="en-US" b="0" dirty="0"/>
              <a:t> </a:t>
            </a:r>
            <a:r>
              <a:rPr lang="en-US" b="0" dirty="0" err="1">
                <a:solidFill>
                  <a:schemeClr val="accent2">
                    <a:lumMod val="75000"/>
                  </a:schemeClr>
                </a:solidFill>
              </a:rPr>
              <a:t>PressureDifference</a:t>
            </a:r>
            <a:r>
              <a:rPr lang="en-US" b="0" dirty="0">
                <a:solidFill>
                  <a:schemeClr val="accent2">
                    <a:lumMod val="75000"/>
                  </a:schemeClr>
                </a:solidFill>
              </a:rPr>
              <a:t> </a:t>
            </a:r>
            <a:r>
              <a:rPr lang="en-US" b="0" dirty="0" smtClean="0">
                <a:solidFill>
                  <a:schemeClr val="accent6">
                    <a:lumMod val="40000"/>
                    <a:lumOff val="60000"/>
                  </a:schemeClr>
                </a:solidFill>
              </a:rPr>
              <a:t>(</a:t>
            </a:r>
            <a:r>
              <a:rPr lang="en-US" b="0" dirty="0" err="1"/>
              <a:t>displayUnit</a:t>
            </a:r>
            <a:r>
              <a:rPr lang="en-US" b="0" dirty="0"/>
              <a:t>=</a:t>
            </a:r>
            <a:r>
              <a:rPr lang="en-US" b="0" dirty="0">
                <a:solidFill>
                  <a:schemeClr val="accent6">
                    <a:lumMod val="40000"/>
                    <a:lumOff val="60000"/>
                  </a:schemeClr>
                </a:solidFill>
              </a:rPr>
              <a:t>“</a:t>
            </a:r>
            <a:r>
              <a:rPr lang="en-US" b="0" dirty="0"/>
              <a:t>Pa</a:t>
            </a:r>
            <a:r>
              <a:rPr lang="en-US" b="0" dirty="0">
                <a:solidFill>
                  <a:schemeClr val="accent6">
                    <a:lumMod val="40000"/>
                    <a:lumOff val="60000"/>
                  </a:schemeClr>
                </a:solidFill>
              </a:rPr>
              <a:t>“, </a:t>
            </a:r>
            <a:r>
              <a:rPr lang="en-US" b="0" dirty="0"/>
              <a:t>ratio</a:t>
            </a:r>
            <a:r>
              <a:rPr lang="en-US" b="0" dirty="0">
                <a:solidFill>
                  <a:schemeClr val="accent6">
                    <a:lumMod val="40000"/>
                    <a:lumOff val="60000"/>
                  </a:schemeClr>
                </a:solidFill>
              </a:rPr>
              <a:t>=</a:t>
            </a:r>
            <a:r>
              <a:rPr lang="en-US" b="0" dirty="0"/>
              <a:t>1</a:t>
            </a:r>
            <a:r>
              <a:rPr lang="en-US" b="0" dirty="0">
                <a:solidFill>
                  <a:schemeClr val="accent6">
                    <a:lumMod val="40000"/>
                    <a:lumOff val="60000"/>
                  </a:schemeClr>
                </a:solidFill>
              </a:rPr>
              <a:t>, </a:t>
            </a:r>
            <a:r>
              <a:rPr lang="en-US" b="0" dirty="0"/>
              <a:t>offset</a:t>
            </a:r>
            <a:r>
              <a:rPr lang="en-US" b="0" dirty="0">
                <a:solidFill>
                  <a:schemeClr val="accent6">
                    <a:lumMod val="40000"/>
                    <a:lumOff val="60000"/>
                  </a:schemeClr>
                </a:solidFill>
              </a:rPr>
              <a:t>=</a:t>
            </a:r>
            <a:r>
              <a:rPr lang="en-US" b="0" dirty="0"/>
              <a:t>0</a:t>
            </a:r>
            <a:r>
              <a:rPr lang="en-US" b="0" dirty="0" smtClean="0">
                <a:solidFill>
                  <a:schemeClr val="accent6">
                    <a:lumMod val="40000"/>
                    <a:lumOff val="60000"/>
                  </a:schemeClr>
                </a:solidFill>
              </a:rPr>
              <a:t>) </a:t>
            </a:r>
            <a:r>
              <a:rPr lang="en-US" b="0" dirty="0">
                <a:solidFill>
                  <a:schemeClr val="accent6">
                    <a:lumMod val="40000"/>
                    <a:lumOff val="60000"/>
                  </a:schemeClr>
                </a:solidFill>
              </a:rPr>
              <a:t>{ alias “</a:t>
            </a:r>
            <a:r>
              <a:rPr lang="en-US" b="0" dirty="0"/>
              <a:t>Pa</a:t>
            </a:r>
            <a:r>
              <a:rPr lang="en-US" b="0" dirty="0" smtClean="0">
                <a:solidFill>
                  <a:schemeClr val="accent6">
                    <a:lumMod val="40000"/>
                    <a:lumOff val="60000"/>
                  </a:schemeClr>
                </a:solidFill>
              </a:rPr>
              <a:t>”; }</a:t>
            </a:r>
            <a:endParaRPr lang="en-US" b="0" dirty="0">
              <a:solidFill>
                <a:schemeClr val="accent6">
                  <a:lumMod val="40000"/>
                  <a:lumOff val="60000"/>
                </a:schemeClr>
              </a:solidFill>
            </a:endParaRPr>
          </a:p>
          <a:p>
            <a:r>
              <a:rPr lang="en-US" b="0" dirty="0">
                <a:solidFill>
                  <a:schemeClr val="accent6">
                    <a:lumMod val="40000"/>
                    <a:lumOff val="60000"/>
                  </a:schemeClr>
                </a:solidFill>
              </a:rPr>
              <a:t>Type</a:t>
            </a:r>
            <a:r>
              <a:rPr lang="en-US" b="0" dirty="0"/>
              <a:t> </a:t>
            </a:r>
            <a:r>
              <a:rPr lang="en-US" b="0" dirty="0" err="1">
                <a:solidFill>
                  <a:schemeClr val="accent2">
                    <a:lumMod val="75000"/>
                  </a:schemeClr>
                </a:solidFill>
              </a:rPr>
              <a:t>PressureDifference</a:t>
            </a:r>
            <a:r>
              <a:rPr lang="en-US" b="0" dirty="0" err="1" smtClean="0">
                <a:solidFill>
                  <a:schemeClr val="accent2">
                    <a:lumMod val="75000"/>
                  </a:schemeClr>
                </a:solidFill>
              </a:rPr>
              <a:t>_bar</a:t>
            </a:r>
            <a:r>
              <a:rPr lang="en-US" b="0" dirty="0" smtClean="0">
                <a:solidFill>
                  <a:schemeClr val="accent2">
                    <a:lumMod val="75000"/>
                  </a:schemeClr>
                </a:solidFill>
              </a:rPr>
              <a:t> </a:t>
            </a:r>
            <a:r>
              <a:rPr lang="en-US" b="0" dirty="0">
                <a:solidFill>
                  <a:schemeClr val="accent6">
                    <a:lumMod val="40000"/>
                    <a:lumOff val="60000"/>
                  </a:schemeClr>
                </a:solidFill>
              </a:rPr>
              <a:t>extends</a:t>
            </a:r>
            <a:r>
              <a:rPr lang="en-US" b="0" dirty="0"/>
              <a:t> </a:t>
            </a:r>
            <a:r>
              <a:rPr lang="en-US" b="0" dirty="0" err="1">
                <a:solidFill>
                  <a:schemeClr val="accent2">
                    <a:lumMod val="75000"/>
                  </a:schemeClr>
                </a:solidFill>
              </a:rPr>
              <a:t>PressureDifference</a:t>
            </a:r>
            <a:r>
              <a:rPr lang="en-US" b="0" dirty="0">
                <a:solidFill>
                  <a:schemeClr val="accent2">
                    <a:lumMod val="75000"/>
                  </a:schemeClr>
                </a:solidFill>
              </a:rPr>
              <a:t> </a:t>
            </a:r>
            <a:r>
              <a:rPr lang="en-US" b="0" dirty="0" smtClean="0">
                <a:solidFill>
                  <a:schemeClr val="accent6">
                    <a:lumMod val="40000"/>
                    <a:lumOff val="60000"/>
                  </a:schemeClr>
                </a:solidFill>
              </a:rPr>
              <a:t>(</a:t>
            </a:r>
            <a:r>
              <a:rPr lang="en-US" b="0" dirty="0" err="1"/>
              <a:t>displayUnit</a:t>
            </a:r>
            <a:r>
              <a:rPr lang="en-US" b="0" dirty="0"/>
              <a:t>=</a:t>
            </a:r>
            <a:r>
              <a:rPr lang="en-US" b="0" dirty="0">
                <a:solidFill>
                  <a:schemeClr val="accent6">
                    <a:lumMod val="40000"/>
                    <a:lumOff val="60000"/>
                  </a:schemeClr>
                </a:solidFill>
              </a:rPr>
              <a:t>“</a:t>
            </a:r>
            <a:r>
              <a:rPr lang="en-US" b="0" dirty="0"/>
              <a:t>bar</a:t>
            </a:r>
            <a:r>
              <a:rPr lang="en-US" b="0" dirty="0">
                <a:solidFill>
                  <a:schemeClr val="accent6">
                    <a:lumMod val="40000"/>
                    <a:lumOff val="60000"/>
                  </a:schemeClr>
                </a:solidFill>
              </a:rPr>
              <a:t>“, </a:t>
            </a:r>
            <a:r>
              <a:rPr lang="en-US" b="0" dirty="0"/>
              <a:t>ratio</a:t>
            </a:r>
            <a:r>
              <a:rPr lang="en-US" b="0" dirty="0">
                <a:solidFill>
                  <a:schemeClr val="accent6">
                    <a:lumMod val="40000"/>
                    <a:lumOff val="60000"/>
                  </a:schemeClr>
                </a:solidFill>
              </a:rPr>
              <a:t>=</a:t>
            </a:r>
            <a:r>
              <a:rPr lang="en-US" b="0" dirty="0"/>
              <a:t>1.e-5</a:t>
            </a:r>
            <a:r>
              <a:rPr lang="en-US" b="0" dirty="0">
                <a:solidFill>
                  <a:schemeClr val="accent6">
                    <a:lumMod val="40000"/>
                    <a:lumOff val="60000"/>
                  </a:schemeClr>
                </a:solidFill>
              </a:rPr>
              <a:t>, </a:t>
            </a:r>
            <a:r>
              <a:rPr lang="en-US" b="0" dirty="0"/>
              <a:t>offset</a:t>
            </a:r>
            <a:r>
              <a:rPr lang="en-US" b="0" dirty="0">
                <a:solidFill>
                  <a:schemeClr val="accent6">
                    <a:lumMod val="40000"/>
                    <a:lumOff val="60000"/>
                  </a:schemeClr>
                </a:solidFill>
              </a:rPr>
              <a:t>=</a:t>
            </a:r>
            <a:r>
              <a:rPr lang="en-US" b="0" dirty="0"/>
              <a:t>0</a:t>
            </a:r>
            <a:r>
              <a:rPr lang="en-US" b="0" dirty="0" smtClean="0">
                <a:solidFill>
                  <a:schemeClr val="accent6">
                    <a:lumMod val="40000"/>
                    <a:lumOff val="60000"/>
                  </a:schemeClr>
                </a:solidFill>
              </a:rPr>
              <a:t>) </a:t>
            </a:r>
            <a:r>
              <a:rPr lang="en-US" b="0" dirty="0">
                <a:solidFill>
                  <a:schemeClr val="accent6">
                    <a:lumMod val="40000"/>
                    <a:lumOff val="60000"/>
                  </a:schemeClr>
                </a:solidFill>
              </a:rPr>
              <a:t>{ alias </a:t>
            </a:r>
            <a:r>
              <a:rPr lang="en-US" b="0" dirty="0" smtClean="0">
                <a:solidFill>
                  <a:schemeClr val="accent6">
                    <a:lumMod val="40000"/>
                    <a:lumOff val="60000"/>
                  </a:schemeClr>
                </a:solidFill>
              </a:rPr>
              <a:t>“</a:t>
            </a:r>
            <a:r>
              <a:rPr lang="en-US" b="0" dirty="0"/>
              <a:t>bar</a:t>
            </a:r>
            <a:r>
              <a:rPr lang="en-US" b="0" dirty="0" smtClean="0">
                <a:solidFill>
                  <a:schemeClr val="accent6">
                    <a:lumMod val="40000"/>
                    <a:lumOff val="60000"/>
                  </a:schemeClr>
                </a:solidFill>
              </a:rPr>
              <a:t>”; </a:t>
            </a:r>
            <a:r>
              <a:rPr lang="en-US" b="0" dirty="0">
                <a:solidFill>
                  <a:schemeClr val="accent6">
                    <a:lumMod val="40000"/>
                    <a:lumOff val="60000"/>
                  </a:schemeClr>
                </a:solidFill>
              </a:rPr>
              <a:t>}</a:t>
            </a:r>
          </a:p>
          <a:p>
            <a:r>
              <a:rPr lang="en-US" b="0" dirty="0">
                <a:solidFill>
                  <a:schemeClr val="accent6">
                    <a:lumMod val="40000"/>
                    <a:lumOff val="60000"/>
                  </a:schemeClr>
                </a:solidFill>
              </a:rPr>
              <a:t>Type</a:t>
            </a:r>
            <a:r>
              <a:rPr lang="en-US" b="0" dirty="0"/>
              <a:t> </a:t>
            </a:r>
            <a:r>
              <a:rPr lang="en-US" b="0" dirty="0" err="1">
                <a:solidFill>
                  <a:schemeClr val="accent2">
                    <a:lumMod val="75000"/>
                  </a:schemeClr>
                </a:solidFill>
              </a:rPr>
              <a:t>PressureDifference</a:t>
            </a:r>
            <a:r>
              <a:rPr lang="en-US" b="0" dirty="0" err="1" smtClean="0">
                <a:solidFill>
                  <a:schemeClr val="accent2">
                    <a:lumMod val="75000"/>
                  </a:schemeClr>
                </a:solidFill>
              </a:rPr>
              <a:t>_mbar</a:t>
            </a:r>
            <a:r>
              <a:rPr lang="en-US" b="0" dirty="0" smtClean="0">
                <a:solidFill>
                  <a:schemeClr val="accent2">
                    <a:lumMod val="75000"/>
                  </a:schemeClr>
                </a:solidFill>
              </a:rPr>
              <a:t> </a:t>
            </a:r>
            <a:r>
              <a:rPr lang="en-US" b="0" dirty="0">
                <a:solidFill>
                  <a:schemeClr val="accent6">
                    <a:lumMod val="40000"/>
                    <a:lumOff val="60000"/>
                  </a:schemeClr>
                </a:solidFill>
              </a:rPr>
              <a:t>extends</a:t>
            </a:r>
            <a:r>
              <a:rPr lang="en-US" b="0" dirty="0"/>
              <a:t> </a:t>
            </a:r>
            <a:r>
              <a:rPr lang="en-US" b="0" dirty="0" err="1">
                <a:solidFill>
                  <a:schemeClr val="accent2">
                    <a:lumMod val="75000"/>
                  </a:schemeClr>
                </a:solidFill>
              </a:rPr>
              <a:t>PressureDifference</a:t>
            </a:r>
            <a:r>
              <a:rPr lang="en-US" b="0" dirty="0">
                <a:solidFill>
                  <a:schemeClr val="accent2">
                    <a:lumMod val="75000"/>
                  </a:schemeClr>
                </a:solidFill>
              </a:rPr>
              <a:t> </a:t>
            </a:r>
            <a:r>
              <a:rPr lang="en-US" b="0" dirty="0" smtClean="0">
                <a:solidFill>
                  <a:schemeClr val="accent6">
                    <a:lumMod val="40000"/>
                    <a:lumOff val="60000"/>
                  </a:schemeClr>
                </a:solidFill>
              </a:rPr>
              <a:t>(</a:t>
            </a:r>
            <a:r>
              <a:rPr lang="en-US" b="0" dirty="0" err="1"/>
              <a:t>displayUnit</a:t>
            </a:r>
            <a:r>
              <a:rPr lang="en-US" b="0" dirty="0"/>
              <a:t>=</a:t>
            </a:r>
            <a:r>
              <a:rPr lang="en-US" b="0" dirty="0">
                <a:solidFill>
                  <a:schemeClr val="accent6">
                    <a:lumMod val="40000"/>
                    <a:lumOff val="60000"/>
                  </a:schemeClr>
                </a:solidFill>
              </a:rPr>
              <a:t>“</a:t>
            </a:r>
            <a:r>
              <a:rPr lang="en-US" b="0" dirty="0"/>
              <a:t>mbar</a:t>
            </a:r>
            <a:r>
              <a:rPr lang="en-US" b="0" dirty="0">
                <a:solidFill>
                  <a:schemeClr val="accent6">
                    <a:lumMod val="40000"/>
                    <a:lumOff val="60000"/>
                  </a:schemeClr>
                </a:solidFill>
              </a:rPr>
              <a:t>“, </a:t>
            </a:r>
            <a:r>
              <a:rPr lang="en-US" b="0" dirty="0"/>
              <a:t>ratio</a:t>
            </a:r>
            <a:r>
              <a:rPr lang="en-US" b="0" dirty="0">
                <a:solidFill>
                  <a:schemeClr val="accent6">
                    <a:lumMod val="40000"/>
                    <a:lumOff val="60000"/>
                  </a:schemeClr>
                </a:solidFill>
              </a:rPr>
              <a:t>=</a:t>
            </a:r>
            <a:r>
              <a:rPr lang="en-US" b="0" dirty="0"/>
              <a:t>1.e-2</a:t>
            </a:r>
            <a:r>
              <a:rPr lang="en-US" b="0" dirty="0">
                <a:solidFill>
                  <a:schemeClr val="accent6">
                    <a:lumMod val="40000"/>
                    <a:lumOff val="60000"/>
                  </a:schemeClr>
                </a:solidFill>
              </a:rPr>
              <a:t>, </a:t>
            </a:r>
            <a:r>
              <a:rPr lang="en-US" b="0" dirty="0"/>
              <a:t>offset</a:t>
            </a:r>
            <a:r>
              <a:rPr lang="en-US" b="0" dirty="0">
                <a:solidFill>
                  <a:schemeClr val="accent6">
                    <a:lumMod val="40000"/>
                    <a:lumOff val="60000"/>
                  </a:schemeClr>
                </a:solidFill>
              </a:rPr>
              <a:t>=</a:t>
            </a:r>
            <a:r>
              <a:rPr lang="en-US" b="0" dirty="0"/>
              <a:t>0</a:t>
            </a:r>
            <a:r>
              <a:rPr lang="en-US" b="0" dirty="0" smtClean="0">
                <a:solidFill>
                  <a:schemeClr val="accent6">
                    <a:lumMod val="40000"/>
                    <a:lumOff val="60000"/>
                  </a:schemeClr>
                </a:solidFill>
              </a:rPr>
              <a:t>) </a:t>
            </a:r>
            <a:r>
              <a:rPr lang="en-US" b="0" dirty="0">
                <a:solidFill>
                  <a:schemeClr val="accent6">
                    <a:lumMod val="40000"/>
                    <a:lumOff val="60000"/>
                  </a:schemeClr>
                </a:solidFill>
              </a:rPr>
              <a:t>{ alias </a:t>
            </a:r>
            <a:r>
              <a:rPr lang="en-US" b="0" dirty="0" smtClean="0">
                <a:solidFill>
                  <a:schemeClr val="accent6">
                    <a:lumMod val="40000"/>
                    <a:lumOff val="60000"/>
                  </a:schemeClr>
                </a:solidFill>
              </a:rPr>
              <a:t>“</a:t>
            </a:r>
            <a:r>
              <a:rPr lang="en-US" b="0" dirty="0"/>
              <a:t>mbar</a:t>
            </a:r>
            <a:r>
              <a:rPr lang="en-US" b="0" dirty="0" smtClean="0">
                <a:solidFill>
                  <a:schemeClr val="accent6">
                    <a:lumMod val="40000"/>
                    <a:lumOff val="60000"/>
                  </a:schemeClr>
                </a:solidFill>
              </a:rPr>
              <a:t>”; </a:t>
            </a:r>
            <a:r>
              <a:rPr lang="en-US" b="0" dirty="0">
                <a:solidFill>
                  <a:schemeClr val="accent6">
                    <a:lumMod val="40000"/>
                    <a:lumOff val="60000"/>
                  </a:schemeClr>
                </a:solidFill>
              </a:rPr>
              <a:t>}</a:t>
            </a:r>
          </a:p>
          <a:p>
            <a:endParaRPr lang="en-US" b="0" dirty="0">
              <a:solidFill>
                <a:schemeClr val="accent6">
                  <a:lumMod val="40000"/>
                  <a:lumOff val="60000"/>
                </a:schemeClr>
              </a:solidFill>
            </a:endParaRPr>
          </a:p>
          <a:p>
            <a:endParaRPr lang="en-US" b="0" dirty="0">
              <a:solidFill>
                <a:schemeClr val="accent6">
                  <a:lumMod val="40000"/>
                  <a:lumOff val="60000"/>
                </a:schemeClr>
              </a:solidFill>
            </a:endParaRPr>
          </a:p>
          <a:p>
            <a:endParaRPr lang="en-US" b="0" dirty="0">
              <a:solidFill>
                <a:schemeClr val="accent6">
                  <a:lumMod val="40000"/>
                  <a:lumOff val="60000"/>
                </a:schemeClr>
              </a:solidFill>
            </a:endParaRPr>
          </a:p>
          <a:p>
            <a:endParaRPr lang="en-US" dirty="0">
              <a:solidFill>
                <a:schemeClr val="accent6">
                  <a:lumMod val="40000"/>
                  <a:lumOff val="60000"/>
                </a:schemeClr>
              </a:solidFill>
            </a:endParaRPr>
          </a:p>
          <a:p>
            <a:endParaRPr lang="en-US" b="0" dirty="0" smtClean="0">
              <a:solidFill>
                <a:schemeClr val="accent6">
                  <a:lumMod val="40000"/>
                  <a:lumOff val="60000"/>
                </a:schemeClr>
              </a:solidFill>
            </a:endParaRPr>
          </a:p>
        </p:txBody>
      </p:sp>
    </p:spTree>
    <p:extLst>
      <p:ext uri="{BB962C8B-B14F-4D97-AF65-F5344CB8AC3E}">
        <p14:creationId xmlns:p14="http://schemas.microsoft.com/office/powerpoint/2010/main" val="313084272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708920"/>
            <a:ext cx="8353425" cy="850900"/>
          </a:xfrm>
        </p:spPr>
        <p:txBody>
          <a:bodyPr/>
          <a:lstStyle/>
          <a:p>
            <a:pPr algn="ctr"/>
            <a:r>
              <a:rPr lang="en-US" dirty="0" smtClean="0"/>
              <a:t>CRML Library of ETL operators</a:t>
            </a:r>
            <a:endParaRPr lang="en-US" dirty="0"/>
          </a:p>
        </p:txBody>
      </p:sp>
    </p:spTree>
    <p:extLst>
      <p:ext uri="{BB962C8B-B14F-4D97-AF65-F5344CB8AC3E}">
        <p14:creationId xmlns:p14="http://schemas.microsoft.com/office/powerpoint/2010/main" val="366087116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Logical operators</a:t>
            </a:r>
            <a:endParaRPr lang="en-US" dirty="0"/>
          </a:p>
        </p:txBody>
      </p:sp>
      <p:sp>
        <p:nvSpPr>
          <p:cNvPr id="3" name="Espace réservé du contenu 2"/>
          <p:cNvSpPr>
            <a:spLocks noGrp="1"/>
          </p:cNvSpPr>
          <p:nvPr>
            <p:ph idx="1"/>
          </p:nvPr>
        </p:nvSpPr>
        <p:spPr/>
        <p:txBody>
          <a:bodyPr/>
          <a:lstStyle/>
          <a:p>
            <a:r>
              <a:rPr lang="en-US" b="0" dirty="0"/>
              <a:t>Logical disjunction</a:t>
            </a:r>
          </a:p>
          <a:p>
            <a:pPr lvl="1"/>
            <a:r>
              <a:rPr lang="en-US" dirty="0" smtClean="0">
                <a:solidFill>
                  <a:schemeClr val="accent6">
                    <a:lumMod val="40000"/>
                    <a:lumOff val="60000"/>
                  </a:schemeClr>
                </a:solidFill>
              </a:rPr>
              <a:t>T</a:t>
            </a:r>
            <a:r>
              <a:rPr lang="en-US" b="0" dirty="0" smtClean="0">
                <a:solidFill>
                  <a:schemeClr val="accent6">
                    <a:lumMod val="40000"/>
                    <a:lumOff val="60000"/>
                  </a:schemeClr>
                </a:solidFill>
              </a:rPr>
              <a:t>emplate</a:t>
            </a:r>
            <a:r>
              <a:rPr lang="en-US" b="0" dirty="0" smtClean="0"/>
              <a:t> R1 </a:t>
            </a:r>
            <a:r>
              <a:rPr lang="en-US" b="0" dirty="0" smtClean="0">
                <a:solidFill>
                  <a:schemeClr val="accent2">
                    <a:lumMod val="75000"/>
                  </a:schemeClr>
                </a:solidFill>
              </a:rPr>
              <a:t>or</a:t>
            </a:r>
            <a:r>
              <a:rPr lang="en-US" b="0" dirty="0" smtClean="0"/>
              <a:t> R2 </a:t>
            </a:r>
            <a:r>
              <a:rPr lang="en-US" b="0" dirty="0">
                <a:solidFill>
                  <a:schemeClr val="accent6">
                    <a:lumMod val="40000"/>
                    <a:lumOff val="60000"/>
                  </a:schemeClr>
                </a:solidFill>
              </a:rPr>
              <a:t>= </a:t>
            </a:r>
            <a:r>
              <a:rPr lang="en-US" b="0" dirty="0" smtClean="0">
                <a:solidFill>
                  <a:schemeClr val="accent6">
                    <a:lumMod val="40000"/>
                    <a:lumOff val="60000"/>
                  </a:schemeClr>
                </a:solidFill>
              </a:rPr>
              <a:t>not (not </a:t>
            </a:r>
            <a:r>
              <a:rPr lang="en-US" b="0" dirty="0"/>
              <a:t>R1</a:t>
            </a:r>
            <a:r>
              <a:rPr lang="en-US" b="0" dirty="0" smtClean="0">
                <a:solidFill>
                  <a:schemeClr val="accent6">
                    <a:lumMod val="40000"/>
                    <a:lumOff val="60000"/>
                  </a:schemeClr>
                </a:solidFill>
              </a:rPr>
              <a:t> and not </a:t>
            </a:r>
            <a:r>
              <a:rPr lang="en-US" b="0" dirty="0"/>
              <a:t>R2</a:t>
            </a:r>
            <a:r>
              <a:rPr lang="en-US" b="0" dirty="0" smtClean="0">
                <a:solidFill>
                  <a:schemeClr val="accent6">
                    <a:lumMod val="40000"/>
                    <a:lumOff val="60000"/>
                  </a:schemeClr>
                </a:solidFill>
              </a:rPr>
              <a:t>)</a:t>
            </a:r>
          </a:p>
          <a:p>
            <a:r>
              <a:rPr lang="en-US" b="0" dirty="0"/>
              <a:t>Exclusive logical disjunction</a:t>
            </a:r>
          </a:p>
          <a:p>
            <a:pPr lvl="1"/>
            <a:r>
              <a:rPr lang="en-US" dirty="0" smtClean="0">
                <a:solidFill>
                  <a:schemeClr val="accent6">
                    <a:lumMod val="40000"/>
                    <a:lumOff val="60000"/>
                  </a:schemeClr>
                </a:solidFill>
              </a:rPr>
              <a:t>T</a:t>
            </a:r>
            <a:r>
              <a:rPr lang="en-US" b="0" dirty="0" smtClean="0">
                <a:solidFill>
                  <a:schemeClr val="accent6">
                    <a:lumMod val="40000"/>
                    <a:lumOff val="60000"/>
                  </a:schemeClr>
                </a:solidFill>
              </a:rPr>
              <a:t>emplate</a:t>
            </a:r>
            <a:r>
              <a:rPr lang="en-US" b="0" dirty="0" smtClean="0"/>
              <a:t> R1 </a:t>
            </a:r>
            <a:r>
              <a:rPr lang="en-US" b="0" dirty="0" err="1">
                <a:solidFill>
                  <a:schemeClr val="accent2">
                    <a:lumMod val="75000"/>
                  </a:schemeClr>
                </a:solidFill>
              </a:rPr>
              <a:t>x</a:t>
            </a:r>
            <a:r>
              <a:rPr lang="en-US" b="0" dirty="0" err="1" smtClean="0">
                <a:solidFill>
                  <a:schemeClr val="accent2">
                    <a:lumMod val="75000"/>
                  </a:schemeClr>
                </a:solidFill>
              </a:rPr>
              <a:t>or</a:t>
            </a:r>
            <a:r>
              <a:rPr lang="en-US" b="0" dirty="0" smtClean="0"/>
              <a:t> R2 </a:t>
            </a:r>
            <a:r>
              <a:rPr lang="en-US" b="0" dirty="0">
                <a:solidFill>
                  <a:schemeClr val="accent6">
                    <a:lumMod val="40000"/>
                    <a:lumOff val="60000"/>
                  </a:schemeClr>
                </a:solidFill>
              </a:rPr>
              <a:t>= </a:t>
            </a:r>
            <a:r>
              <a:rPr lang="en-US" b="0" dirty="0" smtClean="0">
                <a:solidFill>
                  <a:schemeClr val="accent6">
                    <a:lumMod val="40000"/>
                    <a:lumOff val="60000"/>
                  </a:schemeClr>
                </a:solidFill>
              </a:rPr>
              <a:t>(</a:t>
            </a:r>
            <a:r>
              <a:rPr lang="en-US" b="0" dirty="0" smtClean="0"/>
              <a:t>R1</a:t>
            </a:r>
            <a:r>
              <a:rPr lang="en-US" b="0" dirty="0" smtClean="0">
                <a:solidFill>
                  <a:schemeClr val="accent6">
                    <a:lumMod val="40000"/>
                    <a:lumOff val="60000"/>
                  </a:schemeClr>
                </a:solidFill>
              </a:rPr>
              <a:t> </a:t>
            </a:r>
            <a:r>
              <a:rPr lang="en-US" b="0" dirty="0">
                <a:solidFill>
                  <a:schemeClr val="accent2">
                    <a:lumMod val="75000"/>
                  </a:schemeClr>
                </a:solidFill>
              </a:rPr>
              <a:t>or</a:t>
            </a:r>
            <a:r>
              <a:rPr lang="en-US" b="0" dirty="0" smtClean="0">
                <a:solidFill>
                  <a:schemeClr val="accent6">
                    <a:lumMod val="40000"/>
                    <a:lumOff val="60000"/>
                  </a:schemeClr>
                </a:solidFill>
              </a:rPr>
              <a:t> </a:t>
            </a:r>
            <a:r>
              <a:rPr lang="en-US" b="0" dirty="0" smtClean="0"/>
              <a:t>R2</a:t>
            </a:r>
            <a:r>
              <a:rPr lang="en-US" b="0" dirty="0" smtClean="0">
                <a:solidFill>
                  <a:schemeClr val="accent6">
                    <a:lumMod val="40000"/>
                    <a:lumOff val="60000"/>
                  </a:schemeClr>
                </a:solidFill>
              </a:rPr>
              <a:t>) and not (</a:t>
            </a:r>
            <a:r>
              <a:rPr lang="en-US" b="0" dirty="0" smtClean="0"/>
              <a:t>R1</a:t>
            </a:r>
            <a:r>
              <a:rPr lang="en-US" b="0" dirty="0" smtClean="0">
                <a:solidFill>
                  <a:schemeClr val="accent6">
                    <a:lumMod val="40000"/>
                    <a:lumOff val="60000"/>
                  </a:schemeClr>
                </a:solidFill>
              </a:rPr>
              <a:t> and </a:t>
            </a:r>
            <a:r>
              <a:rPr lang="en-US" b="0" dirty="0" smtClean="0"/>
              <a:t>R2</a:t>
            </a:r>
            <a:r>
              <a:rPr lang="en-US" b="0" dirty="0">
                <a:solidFill>
                  <a:schemeClr val="accent6">
                    <a:lumMod val="40000"/>
                    <a:lumOff val="60000"/>
                  </a:schemeClr>
                </a:solidFill>
              </a:rPr>
              <a:t>) </a:t>
            </a:r>
          </a:p>
          <a:p>
            <a:r>
              <a:rPr lang="en-US" b="0" dirty="0"/>
              <a:t>Logical inference</a:t>
            </a:r>
          </a:p>
          <a:p>
            <a:pPr lvl="1"/>
            <a:r>
              <a:rPr lang="en-US" dirty="0" smtClean="0">
                <a:solidFill>
                  <a:schemeClr val="accent6">
                    <a:lumMod val="40000"/>
                    <a:lumOff val="60000"/>
                  </a:schemeClr>
                </a:solidFill>
              </a:rPr>
              <a:t>T</a:t>
            </a:r>
            <a:r>
              <a:rPr lang="en-US" b="0" dirty="0" smtClean="0">
                <a:solidFill>
                  <a:schemeClr val="accent6">
                    <a:lumMod val="40000"/>
                    <a:lumOff val="60000"/>
                  </a:schemeClr>
                </a:solidFill>
              </a:rPr>
              <a:t>emplate</a:t>
            </a:r>
            <a:r>
              <a:rPr lang="en-US" b="0" dirty="0" smtClean="0"/>
              <a:t> R1 </a:t>
            </a:r>
            <a:r>
              <a:rPr lang="en-US" b="0" dirty="0" smtClean="0">
                <a:solidFill>
                  <a:schemeClr val="accent2">
                    <a:lumMod val="75000"/>
                  </a:schemeClr>
                </a:solidFill>
              </a:rPr>
              <a:t>implies</a:t>
            </a:r>
            <a:r>
              <a:rPr lang="en-US" b="0" dirty="0" smtClean="0"/>
              <a:t> R2 </a:t>
            </a:r>
            <a:r>
              <a:rPr lang="en-US" b="0" dirty="0">
                <a:solidFill>
                  <a:schemeClr val="accent6">
                    <a:lumMod val="40000"/>
                    <a:lumOff val="60000"/>
                  </a:schemeClr>
                </a:solidFill>
              </a:rPr>
              <a:t>= </a:t>
            </a:r>
            <a:r>
              <a:rPr lang="en-US" b="0" dirty="0" smtClean="0">
                <a:solidFill>
                  <a:schemeClr val="accent6">
                    <a:lumMod val="40000"/>
                    <a:lumOff val="60000"/>
                  </a:schemeClr>
                </a:solidFill>
              </a:rPr>
              <a:t>not </a:t>
            </a:r>
            <a:r>
              <a:rPr lang="en-US" b="0" dirty="0" smtClean="0"/>
              <a:t>R1</a:t>
            </a:r>
            <a:r>
              <a:rPr lang="en-US" b="0" dirty="0" smtClean="0">
                <a:solidFill>
                  <a:schemeClr val="accent6">
                    <a:lumMod val="40000"/>
                    <a:lumOff val="60000"/>
                  </a:schemeClr>
                </a:solidFill>
              </a:rPr>
              <a:t> </a:t>
            </a:r>
            <a:r>
              <a:rPr lang="en-US" b="0" dirty="0">
                <a:solidFill>
                  <a:schemeClr val="accent2">
                    <a:lumMod val="75000"/>
                  </a:schemeClr>
                </a:solidFill>
              </a:rPr>
              <a:t>or</a:t>
            </a:r>
            <a:r>
              <a:rPr lang="en-US" b="0" dirty="0">
                <a:solidFill>
                  <a:schemeClr val="accent6">
                    <a:lumMod val="40000"/>
                    <a:lumOff val="60000"/>
                  </a:schemeClr>
                </a:solidFill>
              </a:rPr>
              <a:t> </a:t>
            </a:r>
            <a:r>
              <a:rPr lang="en-US" b="0" dirty="0" smtClean="0"/>
              <a:t>R2</a:t>
            </a:r>
          </a:p>
          <a:p>
            <a:endParaRPr lang="en-US" b="0" dirty="0"/>
          </a:p>
          <a:p>
            <a:endParaRPr lang="en-US" b="0" dirty="0">
              <a:solidFill>
                <a:schemeClr val="accent6">
                  <a:lumMod val="40000"/>
                  <a:lumOff val="60000"/>
                </a:schemeClr>
              </a:solidFill>
            </a:endParaRPr>
          </a:p>
          <a:p>
            <a:endParaRPr lang="en-US" b="0" dirty="0">
              <a:solidFill>
                <a:schemeClr val="accent6">
                  <a:lumMod val="40000"/>
                  <a:lumOff val="60000"/>
                </a:schemeClr>
              </a:solidFill>
            </a:endParaRPr>
          </a:p>
        </p:txBody>
      </p:sp>
    </p:spTree>
    <p:extLst>
      <p:ext uri="{BB962C8B-B14F-4D97-AF65-F5344CB8AC3E}">
        <p14:creationId xmlns:p14="http://schemas.microsoft.com/office/powerpoint/2010/main" val="414514404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operators on clocks and events</a:t>
            </a:r>
            <a:endParaRPr lang="en-US" dirty="0"/>
          </a:p>
        </p:txBody>
      </p:sp>
      <p:sp>
        <p:nvSpPr>
          <p:cNvPr id="3" name="Espace réservé du contenu 2"/>
          <p:cNvSpPr>
            <a:spLocks noGrp="1"/>
          </p:cNvSpPr>
          <p:nvPr>
            <p:ph idx="1"/>
          </p:nvPr>
        </p:nvSpPr>
        <p:spPr/>
        <p:txBody>
          <a:bodyPr/>
          <a:lstStyle/>
          <a:p>
            <a:r>
              <a:rPr lang="en-US" b="0" dirty="0" smtClean="0"/>
              <a:t>Filter clock </a:t>
            </a:r>
            <a:r>
              <a:rPr lang="en-US" b="0" dirty="0"/>
              <a:t>ticks inside </a:t>
            </a:r>
            <a:r>
              <a:rPr lang="en-US" b="0" dirty="0" smtClean="0"/>
              <a:t>a time </a:t>
            </a:r>
            <a:r>
              <a:rPr lang="en-US" b="0" dirty="0"/>
              <a:t>period </a:t>
            </a:r>
          </a:p>
          <a:p>
            <a:pPr lvl="1"/>
            <a:r>
              <a:rPr lang="en-US" dirty="0">
                <a:solidFill>
                  <a:schemeClr val="accent6">
                    <a:lumMod val="40000"/>
                    <a:lumOff val="60000"/>
                  </a:schemeClr>
                </a:solidFill>
              </a:rPr>
              <a:t>O</a:t>
            </a:r>
            <a:r>
              <a:rPr lang="en-US" dirty="0" smtClean="0">
                <a:solidFill>
                  <a:schemeClr val="accent6">
                    <a:lumMod val="40000"/>
                    <a:lumOff val="60000"/>
                  </a:schemeClr>
                </a:solidFill>
              </a:rPr>
              <a:t>perator </a:t>
            </a:r>
            <a:r>
              <a:rPr lang="en-US" dirty="0">
                <a:solidFill>
                  <a:schemeClr val="accent6">
                    <a:lumMod val="40000"/>
                    <a:lumOff val="60000"/>
                  </a:schemeClr>
                </a:solidFill>
              </a:rPr>
              <a:t>[ Clock ] Clock </a:t>
            </a:r>
            <a:r>
              <a:rPr lang="en-US" dirty="0"/>
              <a:t>C</a:t>
            </a:r>
            <a:r>
              <a:rPr lang="en-US" dirty="0">
                <a:solidFill>
                  <a:schemeClr val="accent6">
                    <a:lumMod val="40000"/>
                    <a:lumOff val="60000"/>
                  </a:schemeClr>
                </a:solidFill>
              </a:rPr>
              <a:t> </a:t>
            </a:r>
            <a:r>
              <a:rPr lang="en-US" b="0" dirty="0">
                <a:solidFill>
                  <a:schemeClr val="accent2">
                    <a:lumMod val="75000"/>
                  </a:schemeClr>
                </a:solidFill>
              </a:rPr>
              <a:t>inside</a:t>
            </a:r>
            <a:r>
              <a:rPr lang="en-US" b="0" dirty="0"/>
              <a:t> </a:t>
            </a:r>
            <a:r>
              <a:rPr lang="en-US" b="0" dirty="0">
                <a:solidFill>
                  <a:schemeClr val="accent6">
                    <a:lumMod val="40000"/>
                    <a:lumOff val="60000"/>
                  </a:schemeClr>
                </a:solidFill>
              </a:rPr>
              <a:t>Period</a:t>
            </a:r>
            <a:r>
              <a:rPr lang="en-US" b="0" dirty="0"/>
              <a:t> P </a:t>
            </a:r>
            <a:r>
              <a:rPr lang="en-US" b="0" dirty="0">
                <a:solidFill>
                  <a:schemeClr val="accent6">
                    <a:lumMod val="40000"/>
                    <a:lumOff val="60000"/>
                  </a:schemeClr>
                </a:solidFill>
              </a:rPr>
              <a:t>=</a:t>
            </a:r>
            <a:r>
              <a:rPr lang="en-US" b="0" dirty="0"/>
              <a:t> C </a:t>
            </a:r>
            <a:r>
              <a:rPr lang="en-US" b="0" dirty="0">
                <a:solidFill>
                  <a:schemeClr val="accent6">
                    <a:lumMod val="40000"/>
                    <a:lumOff val="60000"/>
                  </a:schemeClr>
                </a:solidFill>
              </a:rPr>
              <a:t>ticks</a:t>
            </a:r>
            <a:r>
              <a:rPr lang="en-US" b="0" dirty="0"/>
              <a:t> (</a:t>
            </a:r>
            <a:r>
              <a:rPr lang="en-US" b="0" dirty="0">
                <a:solidFill>
                  <a:schemeClr val="accent6">
                    <a:lumMod val="40000"/>
                    <a:lumOff val="60000"/>
                  </a:schemeClr>
                </a:solidFill>
              </a:rPr>
              <a:t>tick</a:t>
            </a:r>
            <a:r>
              <a:rPr lang="en-US" b="0" dirty="0"/>
              <a:t> </a:t>
            </a:r>
            <a:r>
              <a:rPr lang="en-US" b="0" dirty="0">
                <a:sym typeface="Symbol" panose="05050102010706020507" pitchFamily="18" charset="2"/>
              </a:rPr>
              <a:t>&gt;= </a:t>
            </a:r>
            <a:r>
              <a:rPr lang="en-US" b="0" dirty="0"/>
              <a:t>P </a:t>
            </a:r>
            <a:r>
              <a:rPr lang="en-US" b="0" dirty="0">
                <a:solidFill>
                  <a:schemeClr val="accent6">
                    <a:lumMod val="40000"/>
                    <a:lumOff val="60000"/>
                  </a:schemeClr>
                </a:solidFill>
              </a:rPr>
              <a:t>start</a:t>
            </a:r>
            <a:r>
              <a:rPr lang="en-US" b="0" dirty="0"/>
              <a:t>) </a:t>
            </a:r>
            <a:r>
              <a:rPr lang="en-US" b="0" dirty="0">
                <a:solidFill>
                  <a:schemeClr val="accent6">
                    <a:lumMod val="40000"/>
                    <a:lumOff val="60000"/>
                  </a:schemeClr>
                </a:solidFill>
              </a:rPr>
              <a:t>and</a:t>
            </a:r>
            <a:r>
              <a:rPr lang="en-US" b="0" dirty="0"/>
              <a:t> </a:t>
            </a:r>
            <a:r>
              <a:rPr lang="en-US" dirty="0">
                <a:solidFill>
                  <a:schemeClr val="accent6">
                    <a:lumMod val="40000"/>
                    <a:lumOff val="60000"/>
                  </a:schemeClr>
                </a:solidFill>
              </a:rPr>
              <a:t>(</a:t>
            </a:r>
            <a:r>
              <a:rPr lang="en-US" b="0" dirty="0">
                <a:solidFill>
                  <a:schemeClr val="accent6">
                    <a:lumMod val="40000"/>
                    <a:lumOff val="60000"/>
                  </a:schemeClr>
                </a:solidFill>
              </a:rPr>
              <a:t>tick</a:t>
            </a:r>
            <a:r>
              <a:rPr lang="en-US" b="0" dirty="0"/>
              <a:t> </a:t>
            </a:r>
            <a:r>
              <a:rPr lang="en-US" dirty="0">
                <a:solidFill>
                  <a:schemeClr val="accent6">
                    <a:lumMod val="40000"/>
                    <a:lumOff val="60000"/>
                  </a:schemeClr>
                </a:solidFill>
                <a:sym typeface="Symbol" panose="05050102010706020507" pitchFamily="18" charset="2"/>
              </a:rPr>
              <a:t>&lt;=</a:t>
            </a:r>
            <a:r>
              <a:rPr lang="en-US" b="0" dirty="0">
                <a:sym typeface="Symbol" panose="05050102010706020507" pitchFamily="18" charset="2"/>
              </a:rPr>
              <a:t> </a:t>
            </a:r>
            <a:r>
              <a:rPr lang="en-US" b="0" dirty="0"/>
              <a:t>P </a:t>
            </a:r>
            <a:r>
              <a:rPr lang="en-US" b="0" dirty="0">
                <a:solidFill>
                  <a:schemeClr val="accent6">
                    <a:lumMod val="40000"/>
                    <a:lumOff val="60000"/>
                  </a:schemeClr>
                </a:solidFill>
              </a:rPr>
              <a:t>end</a:t>
            </a:r>
            <a:r>
              <a:rPr lang="en-US" dirty="0">
                <a:solidFill>
                  <a:schemeClr val="accent6">
                    <a:lumMod val="40000"/>
                    <a:lumOff val="60000"/>
                  </a:schemeClr>
                </a:solidFill>
              </a:rPr>
              <a:t>)</a:t>
            </a:r>
          </a:p>
          <a:p>
            <a:r>
              <a:rPr lang="en-US" b="0" dirty="0"/>
              <a:t>Count the occurrences of events inside a time period</a:t>
            </a:r>
          </a:p>
          <a:p>
            <a:pPr lvl="1"/>
            <a:r>
              <a:rPr lang="en-US" dirty="0">
                <a:solidFill>
                  <a:schemeClr val="accent6">
                    <a:lumMod val="40000"/>
                    <a:lumOff val="60000"/>
                  </a:schemeClr>
                </a:solidFill>
              </a:rPr>
              <a:t>Operator [ Integer ] </a:t>
            </a:r>
            <a:r>
              <a:rPr lang="en-US" dirty="0">
                <a:solidFill>
                  <a:schemeClr val="accent2">
                    <a:lumMod val="75000"/>
                  </a:schemeClr>
                </a:solidFill>
              </a:rPr>
              <a:t>count</a:t>
            </a:r>
            <a:r>
              <a:rPr lang="en-US" dirty="0"/>
              <a:t> </a:t>
            </a:r>
            <a:r>
              <a:rPr lang="en-US" dirty="0">
                <a:solidFill>
                  <a:schemeClr val="accent6">
                    <a:lumMod val="40000"/>
                    <a:lumOff val="60000"/>
                  </a:schemeClr>
                </a:solidFill>
              </a:rPr>
              <a:t>Events </a:t>
            </a:r>
            <a:r>
              <a:rPr lang="en-US" dirty="0"/>
              <a:t>E </a:t>
            </a:r>
            <a:r>
              <a:rPr lang="en-US" dirty="0">
                <a:solidFill>
                  <a:schemeClr val="accent2">
                    <a:lumMod val="75000"/>
                  </a:schemeClr>
                </a:solidFill>
              </a:rPr>
              <a:t>inside</a:t>
            </a:r>
            <a:r>
              <a:rPr lang="en-US" dirty="0"/>
              <a:t> </a:t>
            </a:r>
            <a:r>
              <a:rPr lang="en-US" dirty="0">
                <a:solidFill>
                  <a:schemeClr val="accent6">
                    <a:lumMod val="40000"/>
                    <a:lumOff val="60000"/>
                  </a:schemeClr>
                </a:solidFill>
              </a:rPr>
              <a:t>Period</a:t>
            </a:r>
            <a:r>
              <a:rPr lang="en-US" dirty="0"/>
              <a:t> P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sym typeface="Symbol" panose="05050102010706020507" pitchFamily="18" charset="2"/>
              </a:rPr>
              <a:t>card</a:t>
            </a:r>
            <a:r>
              <a:rPr lang="en-US" dirty="0">
                <a:sym typeface="Symbol" panose="05050102010706020507" pitchFamily="18" charset="2"/>
              </a:rPr>
              <a:t> </a:t>
            </a:r>
            <a:r>
              <a:rPr lang="en-US" dirty="0"/>
              <a:t>E </a:t>
            </a:r>
            <a:r>
              <a:rPr lang="en-US" dirty="0">
                <a:solidFill>
                  <a:schemeClr val="accent2">
                    <a:lumMod val="75000"/>
                  </a:schemeClr>
                </a:solidFill>
                <a:sym typeface="Symbol" panose="05050102010706020507" pitchFamily="18" charset="2"/>
              </a:rPr>
              <a:t>inside</a:t>
            </a:r>
            <a:r>
              <a:rPr lang="en-US" dirty="0">
                <a:sym typeface="Symbol" panose="05050102010706020507" pitchFamily="18" charset="2"/>
              </a:rPr>
              <a:t> P</a:t>
            </a:r>
            <a:endParaRPr lang="en-US" dirty="0"/>
          </a:p>
          <a:p>
            <a:endParaRPr lang="en-US" b="0" dirty="0" smtClean="0"/>
          </a:p>
          <a:p>
            <a:endParaRPr lang="en-US" b="0" dirty="0"/>
          </a:p>
          <a:p>
            <a:endParaRPr lang="en-US" b="0" dirty="0">
              <a:solidFill>
                <a:schemeClr val="accent6">
                  <a:lumMod val="40000"/>
                  <a:lumOff val="60000"/>
                </a:schemeClr>
              </a:solidFill>
            </a:endParaRPr>
          </a:p>
          <a:p>
            <a:endParaRPr lang="en-US" b="0" dirty="0">
              <a:solidFill>
                <a:schemeClr val="accent6">
                  <a:lumMod val="40000"/>
                  <a:lumOff val="60000"/>
                </a:schemeClr>
              </a:solidFill>
            </a:endParaRPr>
          </a:p>
        </p:txBody>
      </p:sp>
    </p:spTree>
    <p:extLst>
      <p:ext uri="{BB962C8B-B14F-4D97-AF65-F5344CB8AC3E}">
        <p14:creationId xmlns:p14="http://schemas.microsoft.com/office/powerpoint/2010/main" val="400344461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operators on events</a:t>
            </a:r>
            <a:endParaRPr lang="en-US" dirty="0"/>
          </a:p>
        </p:txBody>
      </p:sp>
      <p:sp>
        <p:nvSpPr>
          <p:cNvPr id="3" name="Espace réservé du contenu 2"/>
          <p:cNvSpPr>
            <a:spLocks noGrp="1"/>
          </p:cNvSpPr>
          <p:nvPr>
            <p:ph idx="1"/>
          </p:nvPr>
        </p:nvSpPr>
        <p:spPr>
          <a:xfrm>
            <a:off x="395289" y="1268413"/>
            <a:ext cx="8065144" cy="4857750"/>
          </a:xfrm>
        </p:spPr>
        <p:txBody>
          <a:bodyPr/>
          <a:lstStyle/>
          <a:p>
            <a:r>
              <a:rPr lang="en-US" b="0" dirty="0" smtClean="0"/>
              <a:t>Events generated when a Boolean becomes true</a:t>
            </a:r>
            <a:endParaRPr lang="en-US" b="0" dirty="0"/>
          </a:p>
          <a:p>
            <a:pPr lvl="1"/>
            <a:r>
              <a:rPr lang="en-US" dirty="0">
                <a:solidFill>
                  <a:schemeClr val="accent6">
                    <a:lumMod val="40000"/>
                    <a:lumOff val="60000"/>
                  </a:schemeClr>
                </a:solidFill>
              </a:rPr>
              <a:t>O</a:t>
            </a:r>
            <a:r>
              <a:rPr lang="en-US" dirty="0" smtClean="0">
                <a:solidFill>
                  <a:schemeClr val="accent6">
                    <a:lumMod val="40000"/>
                    <a:lumOff val="60000"/>
                  </a:schemeClr>
                </a:solidFill>
              </a:rPr>
              <a:t>perator </a:t>
            </a:r>
            <a:r>
              <a:rPr lang="en-US" dirty="0">
                <a:solidFill>
                  <a:schemeClr val="accent6">
                    <a:lumMod val="40000"/>
                    <a:lumOff val="60000"/>
                  </a:schemeClr>
                </a:solidFill>
              </a:rPr>
              <a:t>[ </a:t>
            </a:r>
            <a:r>
              <a:rPr lang="en-US" dirty="0" smtClean="0">
                <a:solidFill>
                  <a:schemeClr val="accent6">
                    <a:lumMod val="40000"/>
                    <a:lumOff val="60000"/>
                  </a:schemeClr>
                </a:solidFill>
              </a:rPr>
              <a:t>Events ] Boolean </a:t>
            </a:r>
            <a:r>
              <a:rPr lang="en-US" dirty="0" smtClean="0"/>
              <a:t>b </a:t>
            </a:r>
            <a:r>
              <a:rPr lang="en-US" dirty="0" smtClean="0">
                <a:solidFill>
                  <a:schemeClr val="accent2">
                    <a:lumMod val="75000"/>
                  </a:schemeClr>
                </a:solidFill>
              </a:rPr>
              <a:t>becomes</a:t>
            </a:r>
            <a:r>
              <a:rPr lang="en-US" dirty="0" smtClean="0"/>
              <a:t> </a:t>
            </a:r>
            <a:r>
              <a:rPr lang="en-US" dirty="0">
                <a:solidFill>
                  <a:schemeClr val="accent2">
                    <a:lumMod val="75000"/>
                  </a:schemeClr>
                </a:solidFill>
              </a:rPr>
              <a:t>true</a:t>
            </a:r>
            <a:r>
              <a:rPr lang="en-US" b="0" dirty="0" smtClean="0"/>
              <a:t> </a:t>
            </a:r>
            <a:r>
              <a:rPr lang="en-US" b="0" dirty="0">
                <a:solidFill>
                  <a:schemeClr val="accent6">
                    <a:lumMod val="40000"/>
                    <a:lumOff val="60000"/>
                  </a:schemeClr>
                </a:solidFill>
              </a:rPr>
              <a:t>=</a:t>
            </a:r>
            <a:r>
              <a:rPr lang="en-US" b="0" dirty="0"/>
              <a:t> </a:t>
            </a:r>
            <a:r>
              <a:rPr lang="en-US" dirty="0" smtClean="0">
                <a:solidFill>
                  <a:schemeClr val="accent6">
                    <a:lumMod val="40000"/>
                    <a:lumOff val="60000"/>
                  </a:schemeClr>
                </a:solidFill>
              </a:rPr>
              <a:t>Events </a:t>
            </a:r>
            <a:r>
              <a:rPr lang="en-US" b="0" dirty="0" smtClean="0"/>
              <a:t>b</a:t>
            </a:r>
          </a:p>
          <a:p>
            <a:r>
              <a:rPr lang="en-US" b="0" dirty="0" smtClean="0"/>
              <a:t>Events </a:t>
            </a:r>
            <a:r>
              <a:rPr lang="en-US" b="0" dirty="0"/>
              <a:t>generated when a </a:t>
            </a:r>
            <a:r>
              <a:rPr lang="en-US" b="0" dirty="0" smtClean="0"/>
              <a:t>Boolean becomes false</a:t>
            </a:r>
            <a:endParaRPr lang="en-US" b="0" dirty="0"/>
          </a:p>
          <a:p>
            <a:pPr lvl="1"/>
            <a:r>
              <a:rPr lang="en-US" dirty="0">
                <a:solidFill>
                  <a:schemeClr val="accent6">
                    <a:lumMod val="40000"/>
                    <a:lumOff val="60000"/>
                  </a:schemeClr>
                </a:solidFill>
              </a:rPr>
              <a:t>Operator [ </a:t>
            </a:r>
            <a:r>
              <a:rPr lang="en-US" dirty="0" smtClean="0">
                <a:solidFill>
                  <a:schemeClr val="accent6">
                    <a:lumMod val="40000"/>
                    <a:lumOff val="60000"/>
                  </a:schemeClr>
                </a:solidFill>
              </a:rPr>
              <a:t>Events ] Boolean </a:t>
            </a:r>
            <a:r>
              <a:rPr lang="en-US" dirty="0" smtClean="0"/>
              <a:t>b </a:t>
            </a:r>
            <a:r>
              <a:rPr lang="en-US" dirty="0" smtClean="0">
                <a:solidFill>
                  <a:schemeClr val="accent2">
                    <a:lumMod val="75000"/>
                  </a:schemeClr>
                </a:solidFill>
              </a:rPr>
              <a:t>becomes</a:t>
            </a:r>
            <a:r>
              <a:rPr lang="en-US" dirty="0" smtClean="0"/>
              <a:t> </a:t>
            </a:r>
            <a:r>
              <a:rPr lang="en-US" dirty="0" smtClean="0">
                <a:solidFill>
                  <a:schemeClr val="accent2">
                    <a:lumMod val="75000"/>
                  </a:schemeClr>
                </a:solidFill>
              </a:rPr>
              <a:t>false </a:t>
            </a:r>
            <a:r>
              <a:rPr lang="en-US" dirty="0" smtClean="0">
                <a:solidFill>
                  <a:schemeClr val="accent6">
                    <a:lumMod val="40000"/>
                    <a:lumOff val="60000"/>
                  </a:schemeClr>
                </a:solidFill>
              </a:rPr>
              <a:t>=</a:t>
            </a:r>
            <a:r>
              <a:rPr lang="en-US" dirty="0" smtClean="0"/>
              <a:t> </a:t>
            </a:r>
            <a:r>
              <a:rPr lang="en-US" dirty="0" smtClean="0">
                <a:solidFill>
                  <a:schemeClr val="accent6">
                    <a:lumMod val="40000"/>
                    <a:lumOff val="60000"/>
                  </a:schemeClr>
                </a:solidFill>
              </a:rPr>
              <a:t>not</a:t>
            </a:r>
            <a:r>
              <a:rPr lang="en-US" dirty="0" smtClean="0"/>
              <a:t> b </a:t>
            </a:r>
            <a:r>
              <a:rPr lang="en-US" dirty="0" smtClean="0">
                <a:solidFill>
                  <a:schemeClr val="accent2">
                    <a:lumMod val="75000"/>
                  </a:schemeClr>
                </a:solidFill>
              </a:rPr>
              <a:t>becomes</a:t>
            </a:r>
            <a:r>
              <a:rPr lang="en-US" dirty="0" smtClean="0"/>
              <a:t> </a:t>
            </a:r>
            <a:r>
              <a:rPr lang="en-US" dirty="0" smtClean="0">
                <a:solidFill>
                  <a:schemeClr val="accent2">
                    <a:lumMod val="75000"/>
                  </a:schemeClr>
                </a:solidFill>
              </a:rPr>
              <a:t>true</a:t>
            </a:r>
          </a:p>
          <a:p>
            <a:pPr lvl="1"/>
            <a:endParaRPr lang="en-US" dirty="0">
              <a:solidFill>
                <a:schemeClr val="accent2">
                  <a:lumMod val="75000"/>
                </a:schemeClr>
              </a:solidFill>
            </a:endParaRPr>
          </a:p>
          <a:p>
            <a:r>
              <a:rPr lang="en-US" b="0" dirty="0"/>
              <a:t>Events generated when a </a:t>
            </a:r>
            <a:r>
              <a:rPr lang="en-US" b="0" dirty="0" smtClean="0"/>
              <a:t>Boolean becomes </a:t>
            </a:r>
            <a:r>
              <a:rPr lang="en-US" b="0" dirty="0"/>
              <a:t>true inside a time period</a:t>
            </a:r>
          </a:p>
          <a:p>
            <a:pPr lvl="1"/>
            <a:r>
              <a:rPr lang="en-US" dirty="0">
                <a:solidFill>
                  <a:schemeClr val="accent6">
                    <a:lumMod val="40000"/>
                    <a:lumOff val="60000"/>
                  </a:schemeClr>
                </a:solidFill>
              </a:rPr>
              <a:t>Operator [ </a:t>
            </a:r>
            <a:r>
              <a:rPr lang="en-US" dirty="0" smtClean="0">
                <a:solidFill>
                  <a:schemeClr val="accent6">
                    <a:lumMod val="40000"/>
                    <a:lumOff val="60000"/>
                  </a:schemeClr>
                </a:solidFill>
              </a:rPr>
              <a:t>Events ] Boolean </a:t>
            </a:r>
            <a:r>
              <a:rPr lang="en-US" dirty="0" smtClean="0"/>
              <a:t>b </a:t>
            </a:r>
            <a:r>
              <a:rPr lang="en-US" dirty="0" smtClean="0">
                <a:solidFill>
                  <a:schemeClr val="accent2">
                    <a:lumMod val="75000"/>
                  </a:schemeClr>
                </a:solidFill>
              </a:rPr>
              <a:t>becomes</a:t>
            </a:r>
            <a:r>
              <a:rPr lang="en-US" dirty="0" smtClean="0"/>
              <a:t> </a:t>
            </a:r>
            <a:r>
              <a:rPr lang="en-US" dirty="0">
                <a:solidFill>
                  <a:schemeClr val="accent2">
                    <a:lumMod val="75000"/>
                  </a:schemeClr>
                </a:solidFill>
              </a:rPr>
              <a:t>true inside </a:t>
            </a:r>
            <a:r>
              <a:rPr lang="en-US" dirty="0">
                <a:solidFill>
                  <a:schemeClr val="accent6">
                    <a:lumMod val="40000"/>
                    <a:lumOff val="60000"/>
                  </a:schemeClr>
                </a:solidFill>
              </a:rPr>
              <a:t>Period</a:t>
            </a:r>
            <a:r>
              <a:rPr lang="en-US" dirty="0">
                <a:solidFill>
                  <a:schemeClr val="accent2">
                    <a:lumMod val="75000"/>
                  </a:schemeClr>
                </a:solidFill>
              </a:rPr>
              <a:t> </a:t>
            </a:r>
            <a:r>
              <a:rPr lang="en-US" dirty="0"/>
              <a:t>P </a:t>
            </a:r>
            <a:r>
              <a:rPr lang="en-US" dirty="0">
                <a:solidFill>
                  <a:schemeClr val="accent6">
                    <a:lumMod val="40000"/>
                    <a:lumOff val="60000"/>
                  </a:schemeClr>
                </a:solidFill>
              </a:rPr>
              <a:t>=</a:t>
            </a:r>
            <a:r>
              <a:rPr lang="en-US" dirty="0"/>
              <a:t> </a:t>
            </a:r>
            <a:r>
              <a:rPr lang="en-US" dirty="0" smtClean="0">
                <a:solidFill>
                  <a:schemeClr val="accent6">
                    <a:lumMod val="40000"/>
                    <a:lumOff val="60000"/>
                  </a:schemeClr>
                </a:solidFill>
              </a:rPr>
              <a:t>(</a:t>
            </a:r>
            <a:r>
              <a:rPr lang="en-US" dirty="0" smtClean="0"/>
              <a:t>b </a:t>
            </a:r>
            <a:r>
              <a:rPr lang="en-US" dirty="0" smtClean="0">
                <a:solidFill>
                  <a:schemeClr val="accent2">
                    <a:lumMod val="75000"/>
                  </a:schemeClr>
                </a:solidFill>
              </a:rPr>
              <a:t>becomes true</a:t>
            </a:r>
            <a:r>
              <a:rPr lang="en-US" dirty="0">
                <a:solidFill>
                  <a:schemeClr val="accent6">
                    <a:lumMod val="40000"/>
                    <a:lumOff val="60000"/>
                  </a:schemeClr>
                </a:solidFill>
              </a:rPr>
              <a:t>)</a:t>
            </a:r>
            <a:r>
              <a:rPr lang="en-US" dirty="0" smtClean="0">
                <a:solidFill>
                  <a:schemeClr val="accent2">
                    <a:lumMod val="75000"/>
                  </a:schemeClr>
                </a:solidFill>
              </a:rPr>
              <a:t> </a:t>
            </a:r>
            <a:r>
              <a:rPr lang="en-US" dirty="0">
                <a:solidFill>
                  <a:schemeClr val="accent2">
                    <a:lumMod val="75000"/>
                  </a:schemeClr>
                </a:solidFill>
              </a:rPr>
              <a:t>inside</a:t>
            </a:r>
            <a:r>
              <a:rPr lang="en-US" dirty="0"/>
              <a:t> P</a:t>
            </a:r>
          </a:p>
          <a:p>
            <a:r>
              <a:rPr lang="en-US" b="0" dirty="0"/>
              <a:t>Events generated when a </a:t>
            </a:r>
            <a:r>
              <a:rPr lang="en-US" b="0" dirty="0" smtClean="0"/>
              <a:t>Boolean becomes </a:t>
            </a:r>
            <a:r>
              <a:rPr lang="en-US" b="0" dirty="0"/>
              <a:t>false inside a time period</a:t>
            </a:r>
          </a:p>
          <a:p>
            <a:pPr lvl="1"/>
            <a:r>
              <a:rPr lang="en-US" dirty="0">
                <a:solidFill>
                  <a:schemeClr val="accent6">
                    <a:lumMod val="40000"/>
                    <a:lumOff val="60000"/>
                  </a:schemeClr>
                </a:solidFill>
              </a:rPr>
              <a:t>Operator [ </a:t>
            </a:r>
            <a:r>
              <a:rPr lang="en-US" dirty="0" smtClean="0">
                <a:solidFill>
                  <a:schemeClr val="accent6">
                    <a:lumMod val="40000"/>
                    <a:lumOff val="60000"/>
                  </a:schemeClr>
                </a:solidFill>
              </a:rPr>
              <a:t>Events ] Boolean </a:t>
            </a:r>
            <a:r>
              <a:rPr lang="en-US" dirty="0" smtClean="0"/>
              <a:t>b </a:t>
            </a:r>
            <a:r>
              <a:rPr lang="en-US" dirty="0" smtClean="0">
                <a:solidFill>
                  <a:schemeClr val="accent2">
                    <a:lumMod val="75000"/>
                  </a:schemeClr>
                </a:solidFill>
              </a:rPr>
              <a:t>becomes</a:t>
            </a:r>
            <a:r>
              <a:rPr lang="en-US" dirty="0" smtClean="0"/>
              <a:t> </a:t>
            </a:r>
            <a:r>
              <a:rPr lang="en-US" dirty="0">
                <a:solidFill>
                  <a:schemeClr val="accent2">
                    <a:lumMod val="75000"/>
                  </a:schemeClr>
                </a:solidFill>
              </a:rPr>
              <a:t>false inside </a:t>
            </a:r>
            <a:r>
              <a:rPr lang="en-US" dirty="0">
                <a:solidFill>
                  <a:schemeClr val="accent6">
                    <a:lumMod val="40000"/>
                    <a:lumOff val="60000"/>
                  </a:schemeClr>
                </a:solidFill>
              </a:rPr>
              <a:t>Period</a:t>
            </a:r>
            <a:r>
              <a:rPr lang="en-US" dirty="0">
                <a:solidFill>
                  <a:schemeClr val="accent2">
                    <a:lumMod val="75000"/>
                  </a:schemeClr>
                </a:solidFill>
              </a:rPr>
              <a:t> </a:t>
            </a:r>
            <a:r>
              <a:rPr lang="en-US" dirty="0"/>
              <a:t>P </a:t>
            </a:r>
            <a:r>
              <a:rPr lang="en-US" dirty="0">
                <a:solidFill>
                  <a:schemeClr val="accent6">
                    <a:lumMod val="40000"/>
                    <a:lumOff val="60000"/>
                  </a:schemeClr>
                </a:solidFill>
              </a:rPr>
              <a:t>=</a:t>
            </a:r>
            <a:r>
              <a:rPr lang="en-US" dirty="0"/>
              <a:t> </a:t>
            </a:r>
            <a:r>
              <a:rPr lang="en-US" dirty="0" smtClean="0">
                <a:solidFill>
                  <a:schemeClr val="accent6">
                    <a:lumMod val="40000"/>
                    <a:lumOff val="60000"/>
                  </a:schemeClr>
                </a:solidFill>
              </a:rPr>
              <a:t>(</a:t>
            </a:r>
            <a:r>
              <a:rPr lang="en-US" dirty="0" smtClean="0"/>
              <a:t>b </a:t>
            </a:r>
            <a:r>
              <a:rPr lang="en-US" dirty="0" smtClean="0">
                <a:solidFill>
                  <a:schemeClr val="accent2">
                    <a:lumMod val="75000"/>
                  </a:schemeClr>
                </a:solidFill>
              </a:rPr>
              <a:t>becomes false</a:t>
            </a:r>
            <a:r>
              <a:rPr lang="en-US" dirty="0">
                <a:solidFill>
                  <a:schemeClr val="accent6">
                    <a:lumMod val="40000"/>
                    <a:lumOff val="60000"/>
                  </a:schemeClr>
                </a:solidFill>
              </a:rPr>
              <a:t>)</a:t>
            </a:r>
            <a:r>
              <a:rPr lang="en-US" dirty="0" smtClean="0">
                <a:solidFill>
                  <a:schemeClr val="accent2">
                    <a:lumMod val="75000"/>
                  </a:schemeClr>
                </a:solidFill>
              </a:rPr>
              <a:t> </a:t>
            </a:r>
            <a:r>
              <a:rPr lang="en-US" dirty="0">
                <a:solidFill>
                  <a:schemeClr val="accent2">
                    <a:lumMod val="75000"/>
                  </a:schemeClr>
                </a:solidFill>
              </a:rPr>
              <a:t>inside</a:t>
            </a:r>
            <a:r>
              <a:rPr lang="en-US" dirty="0"/>
              <a:t> </a:t>
            </a:r>
            <a:r>
              <a:rPr lang="en-US" dirty="0" smtClean="0"/>
              <a:t>P </a:t>
            </a:r>
          </a:p>
          <a:p>
            <a:pPr marL="179387" lvl="1" indent="0">
              <a:buNone/>
            </a:pPr>
            <a:endParaRPr lang="en-US" dirty="0" smtClean="0"/>
          </a:p>
          <a:p>
            <a:pPr lvl="1"/>
            <a:endParaRPr lang="en-US" dirty="0"/>
          </a:p>
          <a:p>
            <a:endParaRPr lang="en-US" b="0" dirty="0">
              <a:solidFill>
                <a:schemeClr val="accent6">
                  <a:lumMod val="40000"/>
                  <a:lumOff val="60000"/>
                </a:schemeClr>
              </a:solidFill>
            </a:endParaRPr>
          </a:p>
        </p:txBody>
      </p:sp>
    </p:spTree>
    <p:extLst>
      <p:ext uri="{BB962C8B-B14F-4D97-AF65-F5344CB8AC3E}">
        <p14:creationId xmlns:p14="http://schemas.microsoft.com/office/powerpoint/2010/main" val="280584572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operators on events</a:t>
            </a:r>
            <a:endParaRPr lang="en-US" dirty="0"/>
          </a:p>
        </p:txBody>
      </p:sp>
      <p:sp>
        <p:nvSpPr>
          <p:cNvPr id="3" name="Espace réservé du contenu 2"/>
          <p:cNvSpPr>
            <a:spLocks noGrp="1"/>
          </p:cNvSpPr>
          <p:nvPr>
            <p:ph idx="1"/>
          </p:nvPr>
        </p:nvSpPr>
        <p:spPr/>
        <p:txBody>
          <a:bodyPr/>
          <a:lstStyle/>
          <a:p>
            <a:r>
              <a:rPr lang="en-US" b="0" dirty="0" smtClean="0"/>
              <a:t>Events generated when a requirement becomes true</a:t>
            </a:r>
            <a:endParaRPr lang="en-US" b="0" dirty="0"/>
          </a:p>
          <a:p>
            <a:pPr lvl="1"/>
            <a:r>
              <a:rPr lang="en-US" dirty="0">
                <a:solidFill>
                  <a:schemeClr val="accent6">
                    <a:lumMod val="40000"/>
                    <a:lumOff val="60000"/>
                  </a:schemeClr>
                </a:solidFill>
              </a:rPr>
              <a:t>O</a:t>
            </a:r>
            <a:r>
              <a:rPr lang="en-US" dirty="0" smtClean="0">
                <a:solidFill>
                  <a:schemeClr val="accent6">
                    <a:lumMod val="40000"/>
                    <a:lumOff val="60000"/>
                  </a:schemeClr>
                </a:solidFill>
              </a:rPr>
              <a:t>perator </a:t>
            </a:r>
            <a:r>
              <a:rPr lang="en-US" dirty="0">
                <a:solidFill>
                  <a:schemeClr val="accent6">
                    <a:lumMod val="40000"/>
                    <a:lumOff val="60000"/>
                  </a:schemeClr>
                </a:solidFill>
              </a:rPr>
              <a:t>[ </a:t>
            </a:r>
            <a:r>
              <a:rPr lang="en-US" dirty="0" smtClean="0">
                <a:solidFill>
                  <a:schemeClr val="accent6">
                    <a:lumMod val="40000"/>
                    <a:lumOff val="60000"/>
                  </a:schemeClr>
                </a:solidFill>
              </a:rPr>
              <a:t>Events ] Requirement </a:t>
            </a:r>
            <a:r>
              <a:rPr lang="en-US" dirty="0" smtClean="0"/>
              <a:t>R </a:t>
            </a:r>
            <a:r>
              <a:rPr lang="en-US" dirty="0">
                <a:solidFill>
                  <a:schemeClr val="accent2">
                    <a:lumMod val="75000"/>
                  </a:schemeClr>
                </a:solidFill>
              </a:rPr>
              <a:t>becomes</a:t>
            </a:r>
            <a:r>
              <a:rPr lang="en-US" dirty="0" smtClean="0"/>
              <a:t> </a:t>
            </a:r>
            <a:r>
              <a:rPr lang="en-US" dirty="0">
                <a:solidFill>
                  <a:schemeClr val="accent2">
                    <a:lumMod val="75000"/>
                  </a:schemeClr>
                </a:solidFill>
              </a:rPr>
              <a:t>true</a:t>
            </a:r>
            <a:r>
              <a:rPr lang="en-US" b="0" dirty="0" smtClean="0"/>
              <a:t> </a:t>
            </a:r>
            <a:r>
              <a:rPr lang="en-US" b="0" dirty="0" smtClean="0">
                <a:solidFill>
                  <a:schemeClr val="accent6">
                    <a:lumMod val="40000"/>
                    <a:lumOff val="60000"/>
                  </a:schemeClr>
                </a:solidFill>
              </a:rPr>
              <a:t>=</a:t>
            </a:r>
            <a:r>
              <a:rPr lang="en-US" dirty="0"/>
              <a:t> </a:t>
            </a:r>
            <a:r>
              <a:rPr lang="en-US" dirty="0">
                <a:solidFill>
                  <a:schemeClr val="accent6">
                    <a:lumMod val="40000"/>
                    <a:lumOff val="60000"/>
                  </a:schemeClr>
                </a:solidFill>
              </a:rPr>
              <a:t>(</a:t>
            </a:r>
            <a:r>
              <a:rPr lang="en-US" dirty="0" smtClean="0">
                <a:solidFill>
                  <a:schemeClr val="accent2">
                    <a:lumMod val="75000"/>
                  </a:schemeClr>
                </a:solidFill>
              </a:rPr>
              <a:t>evaluate</a:t>
            </a:r>
            <a:r>
              <a:rPr lang="en-US" dirty="0" smtClean="0">
                <a:solidFill>
                  <a:schemeClr val="accent6">
                    <a:lumMod val="40000"/>
                    <a:lumOff val="60000"/>
                  </a:schemeClr>
                </a:solidFill>
              </a:rPr>
              <a:t> </a:t>
            </a:r>
            <a:r>
              <a:rPr lang="en-US" b="0" dirty="0" smtClean="0"/>
              <a:t>R</a:t>
            </a:r>
            <a:r>
              <a:rPr lang="en-US" dirty="0">
                <a:solidFill>
                  <a:schemeClr val="accent6">
                    <a:lumMod val="40000"/>
                    <a:lumOff val="60000"/>
                  </a:schemeClr>
                </a:solidFill>
              </a:rPr>
              <a:t>)</a:t>
            </a:r>
            <a:r>
              <a:rPr lang="en-US" b="0" dirty="0" smtClean="0"/>
              <a:t> </a:t>
            </a:r>
            <a:r>
              <a:rPr lang="en-US" dirty="0">
                <a:solidFill>
                  <a:schemeClr val="accent2">
                    <a:lumMod val="75000"/>
                  </a:schemeClr>
                </a:solidFill>
              </a:rPr>
              <a:t>becomes true</a:t>
            </a:r>
          </a:p>
          <a:p>
            <a:r>
              <a:rPr lang="en-US" b="0" dirty="0" smtClean="0"/>
              <a:t>Events </a:t>
            </a:r>
            <a:r>
              <a:rPr lang="en-US" b="0" dirty="0"/>
              <a:t>generated when a requirement becomes </a:t>
            </a:r>
            <a:r>
              <a:rPr lang="en-US" b="0" dirty="0" smtClean="0"/>
              <a:t>false</a:t>
            </a:r>
            <a:endParaRPr lang="en-US" b="0" dirty="0"/>
          </a:p>
          <a:p>
            <a:pPr lvl="1"/>
            <a:r>
              <a:rPr lang="en-US" dirty="0">
                <a:solidFill>
                  <a:schemeClr val="accent6">
                    <a:lumMod val="40000"/>
                    <a:lumOff val="60000"/>
                  </a:schemeClr>
                </a:solidFill>
              </a:rPr>
              <a:t>Operator [ </a:t>
            </a:r>
            <a:r>
              <a:rPr lang="en-US" dirty="0" smtClean="0">
                <a:solidFill>
                  <a:schemeClr val="accent6">
                    <a:lumMod val="40000"/>
                    <a:lumOff val="60000"/>
                  </a:schemeClr>
                </a:solidFill>
              </a:rPr>
              <a:t>Events ] </a:t>
            </a:r>
            <a:r>
              <a:rPr lang="en-US" dirty="0">
                <a:solidFill>
                  <a:schemeClr val="accent6">
                    <a:lumMod val="40000"/>
                    <a:lumOff val="60000"/>
                  </a:schemeClr>
                </a:solidFill>
              </a:rPr>
              <a:t>Requirement </a:t>
            </a:r>
            <a:r>
              <a:rPr lang="en-US" dirty="0"/>
              <a:t>R </a:t>
            </a:r>
            <a:r>
              <a:rPr lang="en-US" dirty="0">
                <a:solidFill>
                  <a:schemeClr val="accent2">
                    <a:lumMod val="75000"/>
                  </a:schemeClr>
                </a:solidFill>
              </a:rPr>
              <a:t>becomes</a:t>
            </a:r>
            <a:r>
              <a:rPr lang="en-US" dirty="0"/>
              <a:t> </a:t>
            </a:r>
            <a:r>
              <a:rPr lang="en-US" dirty="0" smtClean="0">
                <a:solidFill>
                  <a:schemeClr val="accent2">
                    <a:lumMod val="75000"/>
                  </a:schemeClr>
                </a:solidFill>
              </a:rPr>
              <a:t>false </a:t>
            </a:r>
            <a:r>
              <a:rPr lang="en-US" dirty="0" smtClean="0">
                <a:solidFill>
                  <a:schemeClr val="accent6">
                    <a:lumMod val="40000"/>
                    <a:lumOff val="60000"/>
                  </a:schemeClr>
                </a:solidFill>
              </a:rPr>
              <a:t>=</a:t>
            </a:r>
            <a:r>
              <a:rPr lang="en-US" dirty="0" smtClean="0"/>
              <a:t> </a:t>
            </a:r>
            <a:r>
              <a:rPr lang="en-US" dirty="0" smtClean="0">
                <a:solidFill>
                  <a:schemeClr val="accent6">
                    <a:lumMod val="40000"/>
                    <a:lumOff val="60000"/>
                  </a:schemeClr>
                </a:solidFill>
              </a:rPr>
              <a:t>not</a:t>
            </a:r>
            <a:r>
              <a:rPr lang="en-US" dirty="0" smtClean="0"/>
              <a:t> R </a:t>
            </a:r>
            <a:r>
              <a:rPr lang="en-US" dirty="0">
                <a:solidFill>
                  <a:schemeClr val="accent2">
                    <a:lumMod val="75000"/>
                  </a:schemeClr>
                </a:solidFill>
              </a:rPr>
              <a:t>becomes</a:t>
            </a:r>
            <a:r>
              <a:rPr lang="en-US" dirty="0"/>
              <a:t> </a:t>
            </a:r>
            <a:r>
              <a:rPr lang="en-US" dirty="0" smtClean="0">
                <a:solidFill>
                  <a:schemeClr val="accent2">
                    <a:lumMod val="75000"/>
                  </a:schemeClr>
                </a:solidFill>
              </a:rPr>
              <a:t>true</a:t>
            </a:r>
          </a:p>
          <a:p>
            <a:pPr lvl="1"/>
            <a:endParaRPr lang="en-US" dirty="0">
              <a:solidFill>
                <a:schemeClr val="accent2">
                  <a:lumMod val="75000"/>
                </a:schemeClr>
              </a:solidFill>
            </a:endParaRPr>
          </a:p>
          <a:p>
            <a:r>
              <a:rPr lang="en-US" b="0" dirty="0"/>
              <a:t>Events generated when a requirement becomes true inside a time period</a:t>
            </a:r>
          </a:p>
          <a:p>
            <a:pPr lvl="1"/>
            <a:r>
              <a:rPr lang="en-US" dirty="0">
                <a:solidFill>
                  <a:schemeClr val="accent6">
                    <a:lumMod val="40000"/>
                    <a:lumOff val="60000"/>
                  </a:schemeClr>
                </a:solidFill>
              </a:rPr>
              <a:t>Operator [ </a:t>
            </a:r>
            <a:r>
              <a:rPr lang="en-US" dirty="0" smtClean="0">
                <a:solidFill>
                  <a:schemeClr val="accent6">
                    <a:lumMod val="40000"/>
                    <a:lumOff val="60000"/>
                  </a:schemeClr>
                </a:solidFill>
              </a:rPr>
              <a:t>Events ] </a:t>
            </a:r>
            <a:r>
              <a:rPr lang="en-US" dirty="0">
                <a:solidFill>
                  <a:schemeClr val="accent6">
                    <a:lumMod val="40000"/>
                    <a:lumOff val="60000"/>
                  </a:schemeClr>
                </a:solidFill>
              </a:rPr>
              <a:t>Requirement </a:t>
            </a:r>
            <a:r>
              <a:rPr lang="en-US" dirty="0"/>
              <a:t>R </a:t>
            </a:r>
            <a:r>
              <a:rPr lang="en-US" dirty="0">
                <a:solidFill>
                  <a:schemeClr val="accent2">
                    <a:lumMod val="75000"/>
                  </a:schemeClr>
                </a:solidFill>
              </a:rPr>
              <a:t>becomes</a:t>
            </a:r>
            <a:r>
              <a:rPr lang="en-US" dirty="0"/>
              <a:t> </a:t>
            </a:r>
            <a:r>
              <a:rPr lang="en-US" dirty="0">
                <a:solidFill>
                  <a:schemeClr val="accent2">
                    <a:lumMod val="75000"/>
                  </a:schemeClr>
                </a:solidFill>
              </a:rPr>
              <a:t>true inside </a:t>
            </a:r>
            <a:r>
              <a:rPr lang="en-US" dirty="0">
                <a:solidFill>
                  <a:schemeClr val="accent6">
                    <a:lumMod val="40000"/>
                    <a:lumOff val="60000"/>
                  </a:schemeClr>
                </a:solidFill>
              </a:rPr>
              <a:t>Period</a:t>
            </a:r>
            <a:r>
              <a:rPr lang="en-US" dirty="0">
                <a:solidFill>
                  <a:schemeClr val="accent2">
                    <a:lumMod val="75000"/>
                  </a:schemeClr>
                </a:solidFill>
              </a:rPr>
              <a:t> </a:t>
            </a:r>
            <a:r>
              <a:rPr lang="en-US" dirty="0"/>
              <a:t>P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rPr>
              <a:t>(</a:t>
            </a:r>
            <a:r>
              <a:rPr lang="en-US" dirty="0" smtClean="0"/>
              <a:t>R </a:t>
            </a:r>
            <a:r>
              <a:rPr lang="en-US" dirty="0">
                <a:solidFill>
                  <a:schemeClr val="accent2">
                    <a:lumMod val="75000"/>
                  </a:schemeClr>
                </a:solidFill>
              </a:rPr>
              <a:t>becomes </a:t>
            </a:r>
            <a:r>
              <a:rPr lang="en-US" dirty="0" smtClean="0">
                <a:solidFill>
                  <a:schemeClr val="accent2">
                    <a:lumMod val="75000"/>
                  </a:schemeClr>
                </a:solidFill>
              </a:rPr>
              <a:t>true</a:t>
            </a:r>
            <a:r>
              <a:rPr lang="en-US" dirty="0">
                <a:solidFill>
                  <a:schemeClr val="accent6">
                    <a:lumMod val="40000"/>
                    <a:lumOff val="60000"/>
                  </a:schemeClr>
                </a:solidFill>
              </a:rPr>
              <a:t>)</a:t>
            </a:r>
            <a:r>
              <a:rPr lang="en-US" dirty="0" smtClean="0">
                <a:solidFill>
                  <a:schemeClr val="accent2">
                    <a:lumMod val="75000"/>
                  </a:schemeClr>
                </a:solidFill>
              </a:rPr>
              <a:t> </a:t>
            </a:r>
            <a:r>
              <a:rPr lang="en-US" dirty="0">
                <a:solidFill>
                  <a:schemeClr val="accent2">
                    <a:lumMod val="75000"/>
                  </a:schemeClr>
                </a:solidFill>
              </a:rPr>
              <a:t>inside</a:t>
            </a:r>
            <a:r>
              <a:rPr lang="en-US" dirty="0"/>
              <a:t> P</a:t>
            </a:r>
          </a:p>
          <a:p>
            <a:r>
              <a:rPr lang="en-US" b="0" dirty="0"/>
              <a:t>Events generated when a requirement becomes false inside a time period</a:t>
            </a:r>
          </a:p>
          <a:p>
            <a:pPr lvl="1"/>
            <a:r>
              <a:rPr lang="en-US" dirty="0">
                <a:solidFill>
                  <a:schemeClr val="accent6">
                    <a:lumMod val="40000"/>
                    <a:lumOff val="60000"/>
                  </a:schemeClr>
                </a:solidFill>
              </a:rPr>
              <a:t>Operator [ </a:t>
            </a:r>
            <a:r>
              <a:rPr lang="en-US" dirty="0" smtClean="0">
                <a:solidFill>
                  <a:schemeClr val="accent6">
                    <a:lumMod val="40000"/>
                    <a:lumOff val="60000"/>
                  </a:schemeClr>
                </a:solidFill>
              </a:rPr>
              <a:t>Events ] </a:t>
            </a:r>
            <a:r>
              <a:rPr lang="en-US" dirty="0">
                <a:solidFill>
                  <a:schemeClr val="accent6">
                    <a:lumMod val="40000"/>
                    <a:lumOff val="60000"/>
                  </a:schemeClr>
                </a:solidFill>
              </a:rPr>
              <a:t>Requirement </a:t>
            </a:r>
            <a:r>
              <a:rPr lang="en-US" dirty="0"/>
              <a:t>R </a:t>
            </a:r>
            <a:r>
              <a:rPr lang="en-US" dirty="0">
                <a:solidFill>
                  <a:schemeClr val="accent2">
                    <a:lumMod val="75000"/>
                  </a:schemeClr>
                </a:solidFill>
              </a:rPr>
              <a:t>becomes</a:t>
            </a:r>
            <a:r>
              <a:rPr lang="en-US" dirty="0"/>
              <a:t> </a:t>
            </a:r>
            <a:r>
              <a:rPr lang="en-US" dirty="0">
                <a:solidFill>
                  <a:schemeClr val="accent2">
                    <a:lumMod val="75000"/>
                  </a:schemeClr>
                </a:solidFill>
              </a:rPr>
              <a:t>false inside </a:t>
            </a:r>
            <a:r>
              <a:rPr lang="en-US" dirty="0">
                <a:solidFill>
                  <a:schemeClr val="accent6">
                    <a:lumMod val="40000"/>
                    <a:lumOff val="60000"/>
                  </a:schemeClr>
                </a:solidFill>
              </a:rPr>
              <a:t>Period</a:t>
            </a:r>
            <a:r>
              <a:rPr lang="en-US" dirty="0">
                <a:solidFill>
                  <a:schemeClr val="accent2">
                    <a:lumMod val="75000"/>
                  </a:schemeClr>
                </a:solidFill>
              </a:rPr>
              <a:t> </a:t>
            </a:r>
            <a:r>
              <a:rPr lang="en-US" dirty="0"/>
              <a:t>P </a:t>
            </a:r>
            <a:r>
              <a:rPr lang="en-US" dirty="0">
                <a:solidFill>
                  <a:schemeClr val="accent6">
                    <a:lumMod val="40000"/>
                    <a:lumOff val="60000"/>
                  </a:schemeClr>
                </a:solidFill>
              </a:rPr>
              <a:t>=</a:t>
            </a:r>
            <a:r>
              <a:rPr lang="en-US" dirty="0"/>
              <a:t> </a:t>
            </a:r>
            <a:r>
              <a:rPr lang="en-US" dirty="0">
                <a:solidFill>
                  <a:schemeClr val="accent6">
                    <a:lumMod val="40000"/>
                    <a:lumOff val="60000"/>
                  </a:schemeClr>
                </a:solidFill>
              </a:rPr>
              <a:t>(</a:t>
            </a:r>
            <a:r>
              <a:rPr lang="en-US" dirty="0" smtClean="0"/>
              <a:t>R </a:t>
            </a:r>
            <a:r>
              <a:rPr lang="en-US" dirty="0">
                <a:solidFill>
                  <a:schemeClr val="accent2">
                    <a:lumMod val="75000"/>
                  </a:schemeClr>
                </a:solidFill>
              </a:rPr>
              <a:t>becomes </a:t>
            </a:r>
            <a:r>
              <a:rPr lang="en-US" dirty="0" smtClean="0">
                <a:solidFill>
                  <a:schemeClr val="accent2">
                    <a:lumMod val="75000"/>
                  </a:schemeClr>
                </a:solidFill>
              </a:rPr>
              <a:t>false</a:t>
            </a:r>
            <a:r>
              <a:rPr lang="en-US" dirty="0">
                <a:solidFill>
                  <a:schemeClr val="accent6">
                    <a:lumMod val="40000"/>
                    <a:lumOff val="60000"/>
                  </a:schemeClr>
                </a:solidFill>
              </a:rPr>
              <a:t>)</a:t>
            </a:r>
            <a:r>
              <a:rPr lang="en-US" dirty="0" smtClean="0">
                <a:solidFill>
                  <a:schemeClr val="accent2">
                    <a:lumMod val="75000"/>
                  </a:schemeClr>
                </a:solidFill>
              </a:rPr>
              <a:t> </a:t>
            </a:r>
            <a:r>
              <a:rPr lang="en-US" dirty="0">
                <a:solidFill>
                  <a:schemeClr val="accent2">
                    <a:lumMod val="75000"/>
                  </a:schemeClr>
                </a:solidFill>
              </a:rPr>
              <a:t>inside</a:t>
            </a:r>
            <a:r>
              <a:rPr lang="en-US" dirty="0"/>
              <a:t> </a:t>
            </a:r>
            <a:r>
              <a:rPr lang="en-US" dirty="0" smtClean="0"/>
              <a:t>P </a:t>
            </a:r>
          </a:p>
          <a:p>
            <a:pPr marL="179387" lvl="1" indent="0">
              <a:buNone/>
            </a:pPr>
            <a:endParaRPr lang="en-US" dirty="0" smtClean="0"/>
          </a:p>
          <a:p>
            <a:pPr lvl="1"/>
            <a:endParaRPr lang="en-US" dirty="0"/>
          </a:p>
          <a:p>
            <a:endParaRPr lang="en-US" b="0" dirty="0">
              <a:solidFill>
                <a:schemeClr val="accent6">
                  <a:lumMod val="40000"/>
                  <a:lumOff val="60000"/>
                </a:schemeClr>
              </a:solidFill>
            </a:endParaRPr>
          </a:p>
        </p:txBody>
      </p:sp>
    </p:spTree>
    <p:extLst>
      <p:ext uri="{BB962C8B-B14F-4D97-AF65-F5344CB8AC3E}">
        <p14:creationId xmlns:p14="http://schemas.microsoft.com/office/powerpoint/2010/main" val="359074249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2708920"/>
            <a:ext cx="8353425" cy="850900"/>
          </a:xfrm>
        </p:spPr>
        <p:txBody>
          <a:bodyPr/>
          <a:lstStyle/>
          <a:p>
            <a:pPr algn="ctr"/>
            <a:r>
              <a:rPr lang="en-US" dirty="0" smtClean="0"/>
              <a:t>CRML Library of ETL operators for the evaluation of requirements</a:t>
            </a:r>
            <a:endParaRPr lang="en-US" dirty="0"/>
          </a:p>
        </p:txBody>
      </p:sp>
    </p:spTree>
    <p:extLst>
      <p:ext uri="{BB962C8B-B14F-4D97-AF65-F5344CB8AC3E}">
        <p14:creationId xmlns:p14="http://schemas.microsoft.com/office/powerpoint/2010/main" val="4114074915"/>
      </p:ext>
    </p:extLst>
  </p:cSld>
  <p:clrMapOvr>
    <a:masterClrMapping/>
  </p:clrMapOvr>
  <p:timing>
    <p:tnLst>
      <p:par>
        <p:cTn id="1" dur="indefinite" restart="never" nodeType="tmRoot"/>
      </p:par>
    </p:tnLst>
  </p:timing>
</p:sld>
</file>

<file path=ppt/theme/theme1.xml><?xml version="1.0" encoding="utf-8"?>
<a:theme xmlns:a="http://schemas.openxmlformats.org/drawingml/2006/main" name="EDF Orange foncé avec photo">
  <a:themeElements>
    <a:clrScheme name="EDF_Couleurs">
      <a:dk1>
        <a:srgbClr val="7F7F7F"/>
      </a:dk1>
      <a:lt1>
        <a:srgbClr val="FFFFFF"/>
      </a:lt1>
      <a:dk2>
        <a:srgbClr val="474747"/>
      </a:dk2>
      <a:lt2>
        <a:srgbClr val="FFFFFF"/>
      </a:lt2>
      <a:accent1>
        <a:srgbClr val="FE5815"/>
      </a:accent1>
      <a:accent2>
        <a:srgbClr val="FFA02F"/>
      </a:accent2>
      <a:accent3>
        <a:srgbClr val="C4D600"/>
      </a:accent3>
      <a:accent4>
        <a:srgbClr val="509E2F"/>
      </a:accent4>
      <a:accent5>
        <a:srgbClr val="005BBB"/>
      </a:accent5>
      <a:accent6>
        <a:srgbClr val="001A70"/>
      </a:accent6>
      <a:hlink>
        <a:srgbClr val="005BBB"/>
      </a:hlink>
      <a:folHlink>
        <a:srgbClr val="001A70"/>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accent1"/>
          </a:solidFill>
        </a:ln>
      </a:spPr>
      <a:bodyPr lIns="36000" tIns="36000" rIns="36000" bIns="36000" rtlCol="0" anchor="ctr"/>
      <a:lstStyle>
        <a:defPPr algn="ctr">
          <a:defRPr sz="160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36000" tIns="0" rIns="36000" bIns="0" rtlCol="0">
        <a:spAutoFit/>
      </a:bodyPr>
      <a:lstStyle>
        <a:defPPr>
          <a:defRPr sz="1600" smtClean="0"/>
        </a:defPPr>
      </a:lstStyle>
    </a:tx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EDF_PPT2007_Orange_fonc___avec_photo_v1</Template>
  <TotalTime>30321</TotalTime>
  <Words>9188</Words>
  <Application>Microsoft Office PowerPoint</Application>
  <PresentationFormat>Affichage à l'écran (4:3)</PresentationFormat>
  <Paragraphs>1404</Paragraphs>
  <Slides>111</Slides>
  <Notes>8</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111</vt:i4>
      </vt:variant>
    </vt:vector>
  </HeadingPairs>
  <TitlesOfParts>
    <vt:vector size="120" baseType="lpstr">
      <vt:lpstr>Arial</vt:lpstr>
      <vt:lpstr>Calibri</vt:lpstr>
      <vt:lpstr>Cambria Math</vt:lpstr>
      <vt:lpstr>Courier New</vt:lpstr>
      <vt:lpstr>MS Mincho</vt:lpstr>
      <vt:lpstr>Symbol</vt:lpstr>
      <vt:lpstr>Times New Roman</vt:lpstr>
      <vt:lpstr>Wingdings</vt:lpstr>
      <vt:lpstr>EDF Orange foncé avec photo</vt:lpstr>
      <vt:lpstr>Embrace deliverable D2.1   CRML specification  v1.0</vt:lpstr>
      <vt:lpstr>Introduction</vt:lpstr>
      <vt:lpstr>Language architecture</vt:lpstr>
      <vt:lpstr>Mathematical foundations</vt:lpstr>
      <vt:lpstr>Definition of requirements, time periods and events</vt:lpstr>
      <vt:lpstr>Definition of the 4-valued logical operators</vt:lpstr>
      <vt:lpstr>Definition of the 4-valued logical operators</vt:lpstr>
      <vt:lpstr>4-valued logical Equality operator</vt:lpstr>
      <vt:lpstr>Examples</vt:lpstr>
      <vt:lpstr>Definition of the 4-valued temporal operators</vt:lpstr>
      <vt:lpstr>Definition of the 4-valued temporal operators</vt:lpstr>
      <vt:lpstr>Definition of the 4-valued temporal operators</vt:lpstr>
      <vt:lpstr>Definition of the 4-valued temporal operators</vt:lpstr>
      <vt:lpstr>Definition of the 4-valued temporal operators</vt:lpstr>
      <vt:lpstr>Definition of the Value of a requirement</vt:lpstr>
      <vt:lpstr>Events generated by requirements</vt:lpstr>
      <vt:lpstr>Definition of the satisfaction of a requirement</vt:lpstr>
      <vt:lpstr>Logical operations on requirements</vt:lpstr>
      <vt:lpstr>Definition of The continuous clock</vt:lpstr>
      <vt:lpstr>Functions of events</vt:lpstr>
      <vt:lpstr>Operations on Booleans in the continuous clock domain</vt:lpstr>
      <vt:lpstr>Operations on Booleans in the continuous clock domain</vt:lpstr>
      <vt:lpstr>Operations on events in the continuous clock domain</vt:lpstr>
      <vt:lpstr>Operations on events in the continuous clock domain</vt:lpstr>
      <vt:lpstr>Operations on events in the continuous clock domain</vt:lpstr>
      <vt:lpstr>Operations on events in the continuous clock domain</vt:lpstr>
      <vt:lpstr>Operations on events in the continuous clock domain</vt:lpstr>
      <vt:lpstr>Operations on events in the continuous clock domain</vt:lpstr>
      <vt:lpstr>Opening and closing events of a time period</vt:lpstr>
      <vt:lpstr>Events Inside a time period</vt:lpstr>
      <vt:lpstr>Operations on Booleans in the continuous clock domain</vt:lpstr>
      <vt:lpstr>Definition of Discrete Clocks</vt:lpstr>
      <vt:lpstr>Operations on events in a discrete clock domain</vt:lpstr>
      <vt:lpstr>Operations on events in a discrete clock domain</vt:lpstr>
      <vt:lpstr>Operations on discrete clocks</vt:lpstr>
      <vt:lpstr>Operations on discrete clocks</vt:lpstr>
      <vt:lpstr>Operations on discrete clocks</vt:lpstr>
      <vt:lpstr>Operations on discrete clocks</vt:lpstr>
      <vt:lpstr>Operations on discrete clocks</vt:lpstr>
      <vt:lpstr>Operations on Events and clocks</vt:lpstr>
      <vt:lpstr>Definition of MULTIPLE time periods</vt:lpstr>
      <vt:lpstr>Definition of MULTIPLE time periods in the continuous clock domain</vt:lpstr>
      <vt:lpstr>Definition of MULTIPLE time periods in A discrete clock domain</vt:lpstr>
      <vt:lpstr>Requirement SETS</vt:lpstr>
      <vt:lpstr>Requirement sets</vt:lpstr>
      <vt:lpstr>Requirement Satisfaction over MULTIPLE time periods</vt:lpstr>
      <vt:lpstr>Definition non-overlapping multiple time periods</vt:lpstr>
      <vt:lpstr>Definition of Master time periods</vt:lpstr>
      <vt:lpstr>ETL simulation: start and end of simulation time</vt:lpstr>
      <vt:lpstr>Definition of domains</vt:lpstr>
      <vt:lpstr>Definition of operators</vt:lpstr>
      <vt:lpstr>Definition of Templates</vt:lpstr>
      <vt:lpstr>Definition of categories</vt:lpstr>
      <vt:lpstr>Definition of sets</vt:lpstr>
      <vt:lpstr>Operations on sets</vt:lpstr>
      <vt:lpstr>Operations on sets</vt:lpstr>
      <vt:lpstr>Operations on sets</vt:lpstr>
      <vt:lpstr>Operations on sets</vt:lpstr>
      <vt:lpstr>Special sets</vt:lpstr>
      <vt:lpstr>Preliminary Definition of Objects</vt:lpstr>
      <vt:lpstr>Preliminary definition of classes </vt:lpstr>
      <vt:lpstr>Examples of objects</vt:lpstr>
      <vt:lpstr>Operations on sets of objects</vt:lpstr>
      <vt:lpstr>Domain extension</vt:lpstr>
      <vt:lpstr>Domain extension</vt:lpstr>
      <vt:lpstr>Language elements</vt:lpstr>
      <vt:lpstr>Summary of language types</vt:lpstr>
      <vt:lpstr>3- valued Booleans</vt:lpstr>
      <vt:lpstr>Language types</vt:lpstr>
      <vt:lpstr>CRML special values and characters</vt:lpstr>
      <vt:lpstr>CRML keywords</vt:lpstr>
      <vt:lpstr>Type: Boolean</vt:lpstr>
      <vt:lpstr>Type: Boolean</vt:lpstr>
      <vt:lpstr>Type: requirement</vt:lpstr>
      <vt:lpstr>Type: requirements (set of requirements)</vt:lpstr>
      <vt:lpstr>Type: Event</vt:lpstr>
      <vt:lpstr>Type: Event</vt:lpstr>
      <vt:lpstr>Type: Clock or EVENTS (set of events)</vt:lpstr>
      <vt:lpstr>Type: Clock or events (set of events)</vt:lpstr>
      <vt:lpstr>Type: period (single time period)</vt:lpstr>
      <vt:lpstr>Type: periods (Multiple Time period)</vt:lpstr>
      <vt:lpstr>Type: operator</vt:lpstr>
      <vt:lpstr>Type: Template</vt:lpstr>
      <vt:lpstr>Type: category</vt:lpstr>
      <vt:lpstr>Meta-type: type</vt:lpstr>
      <vt:lpstr>Meta-type: type</vt:lpstr>
      <vt:lpstr>Meta-Type: Class of objects</vt:lpstr>
      <vt:lpstr>Type: object</vt:lpstr>
      <vt:lpstr>Type: set of objects</vt:lpstr>
      <vt:lpstr>CRML Library of types</vt:lpstr>
      <vt:lpstr>Physical quantities</vt:lpstr>
      <vt:lpstr>Physical quantities: Pressure</vt:lpstr>
      <vt:lpstr>Physical quantities: Pressure</vt:lpstr>
      <vt:lpstr>CRML Library of ETL operators</vt:lpstr>
      <vt:lpstr>Logical operators</vt:lpstr>
      <vt:lpstr>operators on clocks and events</vt:lpstr>
      <vt:lpstr>operators on events</vt:lpstr>
      <vt:lpstr>operators on events</vt:lpstr>
      <vt:lpstr>CRML Library of ETL operators for the evaluation of requirements</vt:lpstr>
      <vt:lpstr>Categories for the evaluation of requirements</vt:lpstr>
      <vt:lpstr>Operators for the evaluation of requirements</vt:lpstr>
      <vt:lpstr>CRML Library of FORM-L operators</vt:lpstr>
      <vt:lpstr>Time periods</vt:lpstr>
      <vt:lpstr>Time periods</vt:lpstr>
      <vt:lpstr>Time periods</vt:lpstr>
      <vt:lpstr>Time periods</vt:lpstr>
      <vt:lpstr>requirements</vt:lpstr>
      <vt:lpstr>requirements</vt:lpstr>
      <vt:lpstr>requirements</vt:lpstr>
      <vt:lpstr>References</vt:lpstr>
      <vt:lpstr>Thank you for your attention</vt:lpstr>
    </vt:vector>
  </TitlesOfParts>
  <Company>EDF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du Département STEP</dc:title>
  <dc:creator>Amine BENSSY</dc:creator>
  <cp:lastModifiedBy>BOUSKELA Daniel</cp:lastModifiedBy>
  <cp:revision>2730</cp:revision>
  <dcterms:created xsi:type="dcterms:W3CDTF">2016-03-23T16:10:21Z</dcterms:created>
  <dcterms:modified xsi:type="dcterms:W3CDTF">2021-01-15T10:17:04Z</dcterms:modified>
</cp:coreProperties>
</file>