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36" r:id="rId2"/>
    <p:sldId id="478" r:id="rId3"/>
    <p:sldId id="557" r:id="rId4"/>
    <p:sldId id="552" r:id="rId5"/>
    <p:sldId id="553" r:id="rId6"/>
    <p:sldId id="558" r:id="rId7"/>
    <p:sldId id="554" r:id="rId8"/>
    <p:sldId id="559" r:id="rId9"/>
    <p:sldId id="555" r:id="rId10"/>
    <p:sldId id="556" r:id="rId11"/>
    <p:sldId id="534" r:id="rId12"/>
    <p:sldId id="533" r:id="rId13"/>
    <p:sldId id="503" r:id="rId14"/>
    <p:sldId id="487" r:id="rId15"/>
    <p:sldId id="535" r:id="rId16"/>
    <p:sldId id="536" r:id="rId17"/>
    <p:sldId id="532" r:id="rId18"/>
  </p:sldIdLst>
  <p:sldSz cx="9144000" cy="6858000" type="screen4x3"/>
  <p:notesSz cx="7099300" cy="10234613"/>
  <p:defaultTextStyle>
    <a:defPPr>
      <a:defRPr lang="nl-NL"/>
    </a:defPPr>
    <a:lvl1pPr algn="ctr" rtl="0" fontAlgn="base">
      <a:spcBef>
        <a:spcPct val="0"/>
      </a:spcBef>
      <a:spcAft>
        <a:spcPct val="0"/>
      </a:spcAft>
      <a:defRPr sz="1100" b="1" kern="1200">
        <a:solidFill>
          <a:schemeClr val="bg1"/>
        </a:solidFill>
        <a:latin typeface="Arial" charset="0"/>
        <a:ea typeface="ＭＳ Ｐゴシック" charset="0"/>
        <a:cs typeface="ＭＳ Ｐゴシック" charset="0"/>
      </a:defRPr>
    </a:lvl1pPr>
    <a:lvl2pPr marL="457200" algn="ctr" rtl="0" fontAlgn="base">
      <a:spcBef>
        <a:spcPct val="0"/>
      </a:spcBef>
      <a:spcAft>
        <a:spcPct val="0"/>
      </a:spcAft>
      <a:defRPr sz="1100" b="1" kern="1200">
        <a:solidFill>
          <a:schemeClr val="bg1"/>
        </a:solidFill>
        <a:latin typeface="Arial" charset="0"/>
        <a:ea typeface="ＭＳ Ｐゴシック" charset="0"/>
        <a:cs typeface="ＭＳ Ｐゴシック" charset="0"/>
      </a:defRPr>
    </a:lvl2pPr>
    <a:lvl3pPr marL="914400" algn="ctr" rtl="0" fontAlgn="base">
      <a:spcBef>
        <a:spcPct val="0"/>
      </a:spcBef>
      <a:spcAft>
        <a:spcPct val="0"/>
      </a:spcAft>
      <a:defRPr sz="1100" b="1" kern="1200">
        <a:solidFill>
          <a:schemeClr val="bg1"/>
        </a:solidFill>
        <a:latin typeface="Arial" charset="0"/>
        <a:ea typeface="ＭＳ Ｐゴシック" charset="0"/>
        <a:cs typeface="ＭＳ Ｐゴシック" charset="0"/>
      </a:defRPr>
    </a:lvl3pPr>
    <a:lvl4pPr marL="1371600" algn="ctr" rtl="0" fontAlgn="base">
      <a:spcBef>
        <a:spcPct val="0"/>
      </a:spcBef>
      <a:spcAft>
        <a:spcPct val="0"/>
      </a:spcAft>
      <a:defRPr sz="1100" b="1" kern="1200">
        <a:solidFill>
          <a:schemeClr val="bg1"/>
        </a:solidFill>
        <a:latin typeface="Arial" charset="0"/>
        <a:ea typeface="ＭＳ Ｐゴシック" charset="0"/>
        <a:cs typeface="ＭＳ Ｐゴシック" charset="0"/>
      </a:defRPr>
    </a:lvl4pPr>
    <a:lvl5pPr marL="1828800" algn="ctr" rtl="0" fontAlgn="base">
      <a:spcBef>
        <a:spcPct val="0"/>
      </a:spcBef>
      <a:spcAft>
        <a:spcPct val="0"/>
      </a:spcAft>
      <a:defRPr sz="1100" b="1" kern="1200">
        <a:solidFill>
          <a:schemeClr val="bg1"/>
        </a:solidFill>
        <a:latin typeface="Arial" charset="0"/>
        <a:ea typeface="ＭＳ Ｐゴシック" charset="0"/>
        <a:cs typeface="ＭＳ Ｐゴシック" charset="0"/>
      </a:defRPr>
    </a:lvl5pPr>
    <a:lvl6pPr marL="2286000" algn="l" defTabSz="457200" rtl="0" eaLnBrk="1" latinLnBrk="0" hangingPunct="1">
      <a:defRPr sz="1100" b="1" kern="1200">
        <a:solidFill>
          <a:schemeClr val="bg1"/>
        </a:solidFill>
        <a:latin typeface="Arial" charset="0"/>
        <a:ea typeface="ＭＳ Ｐゴシック" charset="0"/>
        <a:cs typeface="ＭＳ Ｐゴシック" charset="0"/>
      </a:defRPr>
    </a:lvl6pPr>
    <a:lvl7pPr marL="2743200" algn="l" defTabSz="457200" rtl="0" eaLnBrk="1" latinLnBrk="0" hangingPunct="1">
      <a:defRPr sz="1100" b="1" kern="1200">
        <a:solidFill>
          <a:schemeClr val="bg1"/>
        </a:solidFill>
        <a:latin typeface="Arial" charset="0"/>
        <a:ea typeface="ＭＳ Ｐゴシック" charset="0"/>
        <a:cs typeface="ＭＳ Ｐゴシック" charset="0"/>
      </a:defRPr>
    </a:lvl7pPr>
    <a:lvl8pPr marL="3200400" algn="l" defTabSz="457200" rtl="0" eaLnBrk="1" latinLnBrk="0" hangingPunct="1">
      <a:defRPr sz="1100" b="1" kern="1200">
        <a:solidFill>
          <a:schemeClr val="bg1"/>
        </a:solidFill>
        <a:latin typeface="Arial" charset="0"/>
        <a:ea typeface="ＭＳ Ｐゴシック" charset="0"/>
        <a:cs typeface="ＭＳ Ｐゴシック" charset="0"/>
      </a:defRPr>
    </a:lvl8pPr>
    <a:lvl9pPr marL="3657600" algn="l" defTabSz="457200" rtl="0" eaLnBrk="1" latinLnBrk="0" hangingPunct="1">
      <a:defRPr sz="1100" b="1"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408000"/>
    <a:srgbClr val="666666"/>
    <a:srgbClr val="B3B3B3"/>
    <a:srgbClr val="FFCC66"/>
    <a:srgbClr val="FF8000"/>
    <a:srgbClr val="FFFF00"/>
    <a:srgbClr val="66CCFF"/>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80" y="8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24" d="100"/>
          <a:sy n="124" d="100"/>
        </p:scale>
        <p:origin x="-3968" y="-12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CF113-0B91-F842-B532-0DC35F54A05C}" type="doc">
      <dgm:prSet loTypeId="urn:microsoft.com/office/officeart/2005/8/layout/lProcess3" loCatId="" qsTypeId="urn:microsoft.com/office/officeart/2005/8/quickstyle/simple2" qsCatId="simple" csTypeId="urn:microsoft.com/office/officeart/2005/8/colors/accent2_3" csCatId="accent2" phldr="1"/>
      <dgm:spPr/>
      <dgm:t>
        <a:bodyPr/>
        <a:lstStyle/>
        <a:p>
          <a:endParaRPr lang="fr-FR"/>
        </a:p>
      </dgm:t>
    </dgm:pt>
    <dgm:pt modelId="{94BD3CF9-861C-2645-AD93-61CB3D98596D}">
      <dgm:prSet phldrT="[Texte]" custT="1"/>
      <dgm:spPr>
        <a:solidFill>
          <a:schemeClr val="accent5">
            <a:lumMod val="75000"/>
            <a:alpha val="80000"/>
          </a:schemeClr>
        </a:solidFill>
      </dgm:spPr>
      <dgm:t>
        <a:bodyPr/>
        <a:lstStyle/>
        <a:p>
          <a:r>
            <a:rPr lang="fr-FR" sz="2200" dirty="0" err="1" smtClean="0"/>
            <a:t>Fast</a:t>
          </a:r>
          <a:r>
            <a:rPr lang="fr-FR" sz="2200" dirty="0" smtClean="0"/>
            <a:t> High </a:t>
          </a:r>
          <a:r>
            <a:rPr lang="fr-FR" sz="2200" dirty="0" err="1" smtClean="0"/>
            <a:t>Quality</a:t>
          </a:r>
          <a:r>
            <a:rPr lang="fr-FR" sz="2200" dirty="0" smtClean="0"/>
            <a:t> </a:t>
          </a:r>
          <a:r>
            <a:rPr lang="fr-FR" sz="2200" dirty="0" err="1" smtClean="0"/>
            <a:t>Broadcast</a:t>
          </a:r>
          <a:r>
            <a:rPr lang="fr-FR" sz="2200" dirty="0" smtClean="0"/>
            <a:t> </a:t>
          </a:r>
          <a:r>
            <a:rPr lang="fr-FR" sz="2200" dirty="0" err="1" smtClean="0"/>
            <a:t>delivery</a:t>
          </a:r>
          <a:r>
            <a:rPr lang="fr-FR" sz="2200" dirty="0" smtClean="0"/>
            <a:t> </a:t>
          </a:r>
          <a:r>
            <a:rPr lang="fr-FR" sz="2200" dirty="0" err="1" smtClean="0"/>
            <a:t>from</a:t>
          </a:r>
          <a:r>
            <a:rPr lang="fr-FR" sz="2200" dirty="0" smtClean="0"/>
            <a:t> Content providers to </a:t>
          </a:r>
          <a:r>
            <a:rPr lang="fr-FR" sz="2200" dirty="0" err="1" smtClean="0"/>
            <a:t>Broadcasters</a:t>
          </a:r>
          <a:r>
            <a:rPr lang="fr-FR" sz="2200" dirty="0" smtClean="0"/>
            <a:t> / </a:t>
          </a:r>
          <a:r>
            <a:rPr lang="fr-FR" sz="2200" dirty="0" err="1" smtClean="0"/>
            <a:t>Operators</a:t>
          </a:r>
          <a:endParaRPr lang="fr-FR" sz="2200" dirty="0"/>
        </a:p>
      </dgm:t>
    </dgm:pt>
    <dgm:pt modelId="{21A03613-9346-E144-AAEB-8F567DF17EC5}" type="parTrans" cxnId="{8A6C8049-0524-B34B-ACE3-5B91B920BA37}">
      <dgm:prSet/>
      <dgm:spPr/>
      <dgm:t>
        <a:bodyPr/>
        <a:lstStyle/>
        <a:p>
          <a:endParaRPr lang="fr-FR"/>
        </a:p>
      </dgm:t>
    </dgm:pt>
    <dgm:pt modelId="{A636350B-1C65-B347-BA0D-1F1AC5AC9341}" type="sibTrans" cxnId="{8A6C8049-0524-B34B-ACE3-5B91B920BA37}">
      <dgm:prSet/>
      <dgm:spPr/>
      <dgm:t>
        <a:bodyPr/>
        <a:lstStyle/>
        <a:p>
          <a:endParaRPr lang="fr-FR"/>
        </a:p>
      </dgm:t>
    </dgm:pt>
    <dgm:pt modelId="{F4E0F72B-D24F-9E40-B2B4-A89095E4C149}">
      <dgm:prSet phldrT="[Texte]" custT="1"/>
      <dgm:spPr>
        <a:solidFill>
          <a:schemeClr val="accent5">
            <a:lumMod val="60000"/>
            <a:lumOff val="40000"/>
          </a:schemeClr>
        </a:solidFill>
        <a:effectLst>
          <a:outerShdw blurRad="50800" dist="38100" dir="2700000" algn="tl" rotWithShape="0">
            <a:srgbClr val="000000">
              <a:alpha val="38000"/>
            </a:srgbClr>
          </a:outerShdw>
        </a:effectLst>
      </dgm:spPr>
      <dgm:t>
        <a:bodyPr/>
        <a:lstStyle/>
        <a:p>
          <a:r>
            <a:rPr lang="fr-FR" sz="2200" dirty="0" err="1" smtClean="0"/>
            <a:t>Secured</a:t>
          </a:r>
          <a:r>
            <a:rPr lang="fr-FR" sz="2200" dirty="0" smtClean="0"/>
            <a:t> File </a:t>
          </a:r>
          <a:r>
            <a:rPr lang="fr-FR" sz="2200" dirty="0" err="1" smtClean="0"/>
            <a:t>Based</a:t>
          </a:r>
          <a:r>
            <a:rPr lang="fr-FR" sz="2200" dirty="0" smtClean="0"/>
            <a:t> </a:t>
          </a:r>
          <a:r>
            <a:rPr lang="fr-FR" sz="2200" dirty="0" err="1" smtClean="0"/>
            <a:t>Workflow</a:t>
          </a:r>
          <a:endParaRPr lang="fr-FR" sz="2200" dirty="0"/>
        </a:p>
      </dgm:t>
    </dgm:pt>
    <dgm:pt modelId="{D4203AEE-8353-3449-A96A-3BC149D1D329}" type="parTrans" cxnId="{535D06D0-BB17-9940-907F-72C1700B5B04}">
      <dgm:prSet/>
      <dgm:spPr/>
      <dgm:t>
        <a:bodyPr/>
        <a:lstStyle/>
        <a:p>
          <a:endParaRPr lang="fr-FR"/>
        </a:p>
      </dgm:t>
    </dgm:pt>
    <dgm:pt modelId="{56C1E07B-BA01-094F-B1F4-FD6576579321}" type="sibTrans" cxnId="{535D06D0-BB17-9940-907F-72C1700B5B04}">
      <dgm:prSet/>
      <dgm:spPr/>
      <dgm:t>
        <a:bodyPr/>
        <a:lstStyle/>
        <a:p>
          <a:endParaRPr lang="fr-FR"/>
        </a:p>
      </dgm:t>
    </dgm:pt>
    <dgm:pt modelId="{7F641D34-3A97-FD40-88A4-9A8CD3039FF4}">
      <dgm:prSet phldrT="[Texte]" custT="1"/>
      <dgm:spPr>
        <a:solidFill>
          <a:srgbClr val="408000"/>
        </a:solidFill>
      </dgm:spPr>
      <dgm:t>
        <a:bodyPr/>
        <a:lstStyle/>
        <a:p>
          <a:r>
            <a:rPr lang="fr-FR" sz="2200" dirty="0" err="1" smtClean="0"/>
            <a:t>Many</a:t>
          </a:r>
          <a:r>
            <a:rPr lang="fr-FR" sz="2200" dirty="0" smtClean="0"/>
            <a:t> Sizes / </a:t>
          </a:r>
          <a:r>
            <a:rPr lang="fr-FR" sz="2200" dirty="0" err="1" smtClean="0"/>
            <a:t>Resolutions</a:t>
          </a:r>
          <a:endParaRPr lang="fr-FR" sz="2200" dirty="0" smtClean="0"/>
        </a:p>
        <a:p>
          <a:r>
            <a:rPr lang="fr-FR" sz="2200" dirty="0" err="1" smtClean="0"/>
            <a:t>Heterogeneous</a:t>
          </a:r>
          <a:r>
            <a:rPr lang="fr-FR" sz="2200" dirty="0" smtClean="0"/>
            <a:t> Networks / </a:t>
          </a:r>
          <a:r>
            <a:rPr lang="fr-FR" sz="2200" dirty="0" err="1" smtClean="0"/>
            <a:t>Devices</a:t>
          </a:r>
          <a:endParaRPr lang="fr-FR" sz="2200" dirty="0"/>
        </a:p>
      </dgm:t>
    </dgm:pt>
    <dgm:pt modelId="{83891123-5E2A-1C46-870B-967892D54D8A}" type="parTrans" cxnId="{9028CB5F-D582-4B4F-90F6-5EDE79EDBDCC}">
      <dgm:prSet/>
      <dgm:spPr/>
      <dgm:t>
        <a:bodyPr/>
        <a:lstStyle/>
        <a:p>
          <a:endParaRPr lang="fr-FR"/>
        </a:p>
      </dgm:t>
    </dgm:pt>
    <dgm:pt modelId="{82233869-8DF5-F64B-8CD8-0BB6F501EB95}" type="sibTrans" cxnId="{9028CB5F-D582-4B4F-90F6-5EDE79EDBDCC}">
      <dgm:prSet/>
      <dgm:spPr/>
      <dgm:t>
        <a:bodyPr/>
        <a:lstStyle/>
        <a:p>
          <a:endParaRPr lang="fr-FR"/>
        </a:p>
      </dgm:t>
    </dgm:pt>
    <dgm:pt modelId="{C839B306-78B5-FB44-AD38-46DB8C83E529}">
      <dgm:prSet phldrT="[Texte]" custT="1"/>
      <dgm:spPr>
        <a:solidFill>
          <a:schemeClr val="tx2"/>
        </a:solidFill>
        <a:effectLst>
          <a:outerShdw blurRad="50800" dist="38100" dir="2700000" algn="tl" rotWithShape="0">
            <a:srgbClr val="000000">
              <a:alpha val="38000"/>
            </a:srgbClr>
          </a:outerShdw>
        </a:effectLst>
      </dgm:spPr>
      <dgm:t>
        <a:bodyPr/>
        <a:lstStyle/>
        <a:p>
          <a:r>
            <a:rPr lang="fr-FR" sz="2200" dirty="0" smtClean="0"/>
            <a:t>Cloud </a:t>
          </a:r>
          <a:r>
            <a:rPr lang="fr-FR" sz="2200" dirty="0" err="1" smtClean="0"/>
            <a:t>allows</a:t>
          </a:r>
          <a:r>
            <a:rPr lang="fr-FR" sz="2200" dirty="0" smtClean="0"/>
            <a:t> </a:t>
          </a:r>
          <a:r>
            <a:rPr lang="fr-FR" sz="2200" dirty="0" err="1" smtClean="0"/>
            <a:t>Mutualization</a:t>
          </a:r>
          <a:endParaRPr lang="fr-FR" sz="2200" dirty="0"/>
        </a:p>
      </dgm:t>
    </dgm:pt>
    <dgm:pt modelId="{8ED42C89-DB64-8744-9F2B-DAF346CD8224}" type="parTrans" cxnId="{7AA5C7AB-A73D-1D42-AB35-2278F8AD1392}">
      <dgm:prSet/>
      <dgm:spPr/>
      <dgm:t>
        <a:bodyPr/>
        <a:lstStyle/>
        <a:p>
          <a:endParaRPr lang="fr-FR"/>
        </a:p>
      </dgm:t>
    </dgm:pt>
    <dgm:pt modelId="{2DCF881E-3DA1-0E4D-B5FB-DD27CE3221C5}" type="sibTrans" cxnId="{7AA5C7AB-A73D-1D42-AB35-2278F8AD1392}">
      <dgm:prSet/>
      <dgm:spPr/>
      <dgm:t>
        <a:bodyPr/>
        <a:lstStyle/>
        <a:p>
          <a:endParaRPr lang="fr-FR"/>
        </a:p>
      </dgm:t>
    </dgm:pt>
    <dgm:pt modelId="{BCB4010C-B1D6-D64D-A6F1-E9698A834EAB}">
      <dgm:prSet phldrT="[Texte]" custT="1"/>
      <dgm:spPr>
        <a:solidFill>
          <a:srgbClr val="000080"/>
        </a:solidFill>
      </dgm:spPr>
      <dgm:t>
        <a:bodyPr/>
        <a:lstStyle/>
        <a:p>
          <a:r>
            <a:rPr lang="fr-FR" sz="2200" dirty="0" err="1" smtClean="0"/>
            <a:t>Huge</a:t>
          </a:r>
          <a:r>
            <a:rPr lang="fr-FR" sz="2200" dirty="0" smtClean="0"/>
            <a:t> </a:t>
          </a:r>
          <a:r>
            <a:rPr lang="fr-FR" sz="2200" dirty="0" err="1" smtClean="0"/>
            <a:t>amount</a:t>
          </a:r>
          <a:r>
            <a:rPr lang="fr-FR" sz="2200" dirty="0" smtClean="0"/>
            <a:t> of </a:t>
          </a:r>
          <a:r>
            <a:rPr lang="fr-FR" sz="2200" dirty="0" err="1" smtClean="0"/>
            <a:t>video</a:t>
          </a:r>
          <a:r>
            <a:rPr lang="fr-FR" sz="2200" dirty="0" smtClean="0"/>
            <a:t> content </a:t>
          </a:r>
        </a:p>
        <a:p>
          <a:r>
            <a:rPr lang="fr-FR" sz="2200" dirty="0" smtClean="0"/>
            <a:t>to </a:t>
          </a:r>
          <a:r>
            <a:rPr lang="fr-FR" sz="2200" dirty="0" err="1" smtClean="0"/>
            <a:t>process</a:t>
          </a:r>
          <a:r>
            <a:rPr lang="fr-FR" sz="2200" dirty="0" smtClean="0"/>
            <a:t> / store and </a:t>
          </a:r>
          <a:r>
            <a:rPr lang="fr-FR" sz="2200" dirty="0" err="1" smtClean="0"/>
            <a:t>deliver</a:t>
          </a:r>
          <a:endParaRPr lang="fr-FR" sz="2200" dirty="0"/>
        </a:p>
      </dgm:t>
    </dgm:pt>
    <dgm:pt modelId="{F0C5A4F8-5A8F-BE46-AA6C-74B90023BEE0}" type="parTrans" cxnId="{6C27B93C-A8C4-454B-98E4-FA9245EB5900}">
      <dgm:prSet/>
      <dgm:spPr/>
      <dgm:t>
        <a:bodyPr/>
        <a:lstStyle/>
        <a:p>
          <a:endParaRPr lang="fr-FR"/>
        </a:p>
      </dgm:t>
    </dgm:pt>
    <dgm:pt modelId="{F202200E-1658-9D44-8EB5-9671909E0AF1}" type="sibTrans" cxnId="{6C27B93C-A8C4-454B-98E4-FA9245EB5900}">
      <dgm:prSet/>
      <dgm:spPr/>
      <dgm:t>
        <a:bodyPr/>
        <a:lstStyle/>
        <a:p>
          <a:endParaRPr lang="fr-FR"/>
        </a:p>
      </dgm:t>
    </dgm:pt>
    <dgm:pt modelId="{880479E7-237C-8440-9412-1D00C07EBEBA}">
      <dgm:prSet phldrT="[Texte]" custT="1"/>
      <dgm:spPr>
        <a:solidFill>
          <a:schemeClr val="bg2"/>
        </a:solidFill>
        <a:effectLst>
          <a:outerShdw blurRad="50800" dist="38100" dir="5400000" algn="tl" rotWithShape="0">
            <a:srgbClr val="000000">
              <a:alpha val="38000"/>
            </a:srgbClr>
          </a:outerShdw>
        </a:effectLst>
      </dgm:spPr>
      <dgm:t>
        <a:bodyPr/>
        <a:lstStyle/>
        <a:p>
          <a:r>
            <a:rPr lang="fr-FR" sz="2200" dirty="0" smtClean="0"/>
            <a:t>Cloud </a:t>
          </a:r>
          <a:r>
            <a:rPr lang="fr-FR" sz="2200" dirty="0" err="1" smtClean="0"/>
            <a:t>allows</a:t>
          </a:r>
          <a:r>
            <a:rPr lang="fr-FR" sz="2200" dirty="0" smtClean="0"/>
            <a:t> extra </a:t>
          </a:r>
          <a:r>
            <a:rPr lang="fr-FR" sz="2200" dirty="0" err="1" smtClean="0"/>
            <a:t>capacity</a:t>
          </a:r>
          <a:r>
            <a:rPr lang="fr-FR" sz="2200" dirty="0" smtClean="0"/>
            <a:t> </a:t>
          </a:r>
          <a:r>
            <a:rPr lang="fr-FR" sz="2200" dirty="0" err="1" smtClean="0"/>
            <a:t>at</a:t>
          </a:r>
          <a:r>
            <a:rPr lang="fr-FR" sz="2200" dirty="0" smtClean="0"/>
            <a:t> </a:t>
          </a:r>
          <a:r>
            <a:rPr lang="fr-FR" sz="2000" dirty="0" err="1" smtClean="0"/>
            <a:t>peaks</a:t>
          </a:r>
          <a:r>
            <a:rPr lang="fr-FR" sz="2000" dirty="0" smtClean="0"/>
            <a:t> </a:t>
          </a:r>
          <a:r>
            <a:rPr lang="fr-FR" sz="2000" dirty="0" err="1" smtClean="0"/>
            <a:t>demands</a:t>
          </a:r>
          <a:endParaRPr lang="fr-FR" sz="2000" dirty="0"/>
        </a:p>
      </dgm:t>
    </dgm:pt>
    <dgm:pt modelId="{F7F64857-B75D-6C46-9440-085A3E3E4D8E}" type="parTrans" cxnId="{8CB9F964-3E1A-5642-8BE6-4DBBEBAB5F2F}">
      <dgm:prSet/>
      <dgm:spPr/>
      <dgm:t>
        <a:bodyPr/>
        <a:lstStyle/>
        <a:p>
          <a:endParaRPr lang="fr-FR"/>
        </a:p>
      </dgm:t>
    </dgm:pt>
    <dgm:pt modelId="{FD49169A-983A-6644-B574-179FE366F3F5}" type="sibTrans" cxnId="{8CB9F964-3E1A-5642-8BE6-4DBBEBAB5F2F}">
      <dgm:prSet/>
      <dgm:spPr/>
      <dgm:t>
        <a:bodyPr/>
        <a:lstStyle/>
        <a:p>
          <a:endParaRPr lang="fr-FR"/>
        </a:p>
      </dgm:t>
    </dgm:pt>
    <dgm:pt modelId="{FB033D21-CF07-0145-A78B-CC51F76813A8}" type="pres">
      <dgm:prSet presAssocID="{2A4CF113-0B91-F842-B532-0DC35F54A05C}" presName="Name0" presStyleCnt="0">
        <dgm:presLayoutVars>
          <dgm:chPref val="3"/>
          <dgm:dir/>
          <dgm:animLvl val="lvl"/>
          <dgm:resizeHandles/>
        </dgm:presLayoutVars>
      </dgm:prSet>
      <dgm:spPr/>
      <dgm:t>
        <a:bodyPr/>
        <a:lstStyle/>
        <a:p>
          <a:endParaRPr lang="fr-FR"/>
        </a:p>
      </dgm:t>
    </dgm:pt>
    <dgm:pt modelId="{1B683061-780A-BC47-9B09-FBE8BB627927}" type="pres">
      <dgm:prSet presAssocID="{94BD3CF9-861C-2645-AD93-61CB3D98596D}" presName="horFlow" presStyleCnt="0"/>
      <dgm:spPr/>
    </dgm:pt>
    <dgm:pt modelId="{F1DD28C2-8EF6-B347-8340-DEFC0BF759C0}" type="pres">
      <dgm:prSet presAssocID="{94BD3CF9-861C-2645-AD93-61CB3D98596D}" presName="bigChev" presStyleLbl="node1" presStyleIdx="0" presStyleCnt="3" custScaleX="238944" custScaleY="150487"/>
      <dgm:spPr/>
      <dgm:t>
        <a:bodyPr/>
        <a:lstStyle/>
        <a:p>
          <a:endParaRPr lang="fr-FR"/>
        </a:p>
      </dgm:t>
    </dgm:pt>
    <dgm:pt modelId="{EF2B83D8-3757-2649-BD1E-9B6B69CB9448}" type="pres">
      <dgm:prSet presAssocID="{D4203AEE-8353-3449-A96A-3BC149D1D329}" presName="parTrans" presStyleCnt="0"/>
      <dgm:spPr/>
    </dgm:pt>
    <dgm:pt modelId="{73642F42-50A2-A64B-9F03-B0EE71D8B310}" type="pres">
      <dgm:prSet presAssocID="{F4E0F72B-D24F-9E40-B2B4-A89095E4C149}" presName="node" presStyleLbl="alignAccFollowNode1" presStyleIdx="0" presStyleCnt="3" custScaleX="179379" custScaleY="168894" custLinFactNeighborX="76636">
        <dgm:presLayoutVars>
          <dgm:bulletEnabled val="1"/>
        </dgm:presLayoutVars>
      </dgm:prSet>
      <dgm:spPr/>
      <dgm:t>
        <a:bodyPr/>
        <a:lstStyle/>
        <a:p>
          <a:endParaRPr lang="fr-FR"/>
        </a:p>
      </dgm:t>
    </dgm:pt>
    <dgm:pt modelId="{D9F93F34-5A6B-5C48-9A9A-775CB518A01E}" type="pres">
      <dgm:prSet presAssocID="{94BD3CF9-861C-2645-AD93-61CB3D98596D}" presName="vSp" presStyleCnt="0"/>
      <dgm:spPr/>
    </dgm:pt>
    <dgm:pt modelId="{C7695374-2D01-7240-BC64-B9E958C813C2}" type="pres">
      <dgm:prSet presAssocID="{7F641D34-3A97-FD40-88A4-9A8CD3039FF4}" presName="horFlow" presStyleCnt="0"/>
      <dgm:spPr/>
    </dgm:pt>
    <dgm:pt modelId="{795CB92B-9E3D-6D45-8D97-B7AD81983F40}" type="pres">
      <dgm:prSet presAssocID="{7F641D34-3A97-FD40-88A4-9A8CD3039FF4}" presName="bigChev" presStyleLbl="node1" presStyleIdx="1" presStyleCnt="3" custScaleX="237469" custScaleY="129634"/>
      <dgm:spPr/>
      <dgm:t>
        <a:bodyPr/>
        <a:lstStyle/>
        <a:p>
          <a:endParaRPr lang="fr-FR"/>
        </a:p>
      </dgm:t>
    </dgm:pt>
    <dgm:pt modelId="{D9A5EEF5-4C50-094B-BFB9-AA330CF4A2DA}" type="pres">
      <dgm:prSet presAssocID="{8ED42C89-DB64-8744-9F2B-DAF346CD8224}" presName="parTrans" presStyleCnt="0"/>
      <dgm:spPr/>
    </dgm:pt>
    <dgm:pt modelId="{B6456383-E368-3E4B-963F-579CE2927DF8}" type="pres">
      <dgm:prSet presAssocID="{C839B306-78B5-FB44-AD38-46DB8C83E529}" presName="node" presStyleLbl="alignAccFollowNode1" presStyleIdx="1" presStyleCnt="3" custScaleX="181133" custScaleY="153072" custLinFactX="10861" custLinFactNeighborX="100000">
        <dgm:presLayoutVars>
          <dgm:bulletEnabled val="1"/>
        </dgm:presLayoutVars>
      </dgm:prSet>
      <dgm:spPr/>
      <dgm:t>
        <a:bodyPr/>
        <a:lstStyle/>
        <a:p>
          <a:endParaRPr lang="fr-FR"/>
        </a:p>
      </dgm:t>
    </dgm:pt>
    <dgm:pt modelId="{F77D414E-E1B8-D645-8B88-D08E2298AA59}" type="pres">
      <dgm:prSet presAssocID="{7F641D34-3A97-FD40-88A4-9A8CD3039FF4}" presName="vSp" presStyleCnt="0"/>
      <dgm:spPr/>
    </dgm:pt>
    <dgm:pt modelId="{B309784D-24C9-F145-A0ED-D4CC6897D54D}" type="pres">
      <dgm:prSet presAssocID="{BCB4010C-B1D6-D64D-A6F1-E9698A834EAB}" presName="horFlow" presStyleCnt="0"/>
      <dgm:spPr/>
    </dgm:pt>
    <dgm:pt modelId="{A9D69596-CFBA-DE4B-986D-AF8216EEE39C}" type="pres">
      <dgm:prSet presAssocID="{BCB4010C-B1D6-D64D-A6F1-E9698A834EAB}" presName="bigChev" presStyleLbl="node1" presStyleIdx="2" presStyleCnt="3" custScaleX="237726" custScaleY="153672" custLinFactNeighborX="46645" custLinFactNeighborY="1909"/>
      <dgm:spPr/>
      <dgm:t>
        <a:bodyPr/>
        <a:lstStyle/>
        <a:p>
          <a:endParaRPr lang="fr-FR"/>
        </a:p>
      </dgm:t>
    </dgm:pt>
    <dgm:pt modelId="{7E26060C-7D9D-2F47-B3F9-F68DA2B01D56}" type="pres">
      <dgm:prSet presAssocID="{F7F64857-B75D-6C46-9440-085A3E3E4D8E}" presName="parTrans" presStyleCnt="0"/>
      <dgm:spPr/>
    </dgm:pt>
    <dgm:pt modelId="{9E3257AA-8A03-7141-B32C-881D76AAB7D3}" type="pres">
      <dgm:prSet presAssocID="{880479E7-237C-8440-9412-1D00C07EBEBA}" presName="node" presStyleLbl="alignAccFollowNode1" presStyleIdx="2" presStyleCnt="3" custScaleX="183059" custScaleY="168593" custLinFactX="37701" custLinFactNeighborX="100000">
        <dgm:presLayoutVars>
          <dgm:bulletEnabled val="1"/>
        </dgm:presLayoutVars>
      </dgm:prSet>
      <dgm:spPr/>
      <dgm:t>
        <a:bodyPr/>
        <a:lstStyle/>
        <a:p>
          <a:endParaRPr lang="fr-FR"/>
        </a:p>
      </dgm:t>
    </dgm:pt>
  </dgm:ptLst>
  <dgm:cxnLst>
    <dgm:cxn modelId="{C73C7F3B-939E-ED48-B421-D72CD68FEEEE}" type="presOf" srcId="{F4E0F72B-D24F-9E40-B2B4-A89095E4C149}" destId="{73642F42-50A2-A64B-9F03-B0EE71D8B310}" srcOrd="0" destOrd="0" presId="urn:microsoft.com/office/officeart/2005/8/layout/lProcess3"/>
    <dgm:cxn modelId="{8A6C8049-0524-B34B-ACE3-5B91B920BA37}" srcId="{2A4CF113-0B91-F842-B532-0DC35F54A05C}" destId="{94BD3CF9-861C-2645-AD93-61CB3D98596D}" srcOrd="0" destOrd="0" parTransId="{21A03613-9346-E144-AAEB-8F567DF17EC5}" sibTransId="{A636350B-1C65-B347-BA0D-1F1AC5AC9341}"/>
    <dgm:cxn modelId="{BC37A74E-CF0B-A141-8503-A4A355E0EF8B}" type="presOf" srcId="{C839B306-78B5-FB44-AD38-46DB8C83E529}" destId="{B6456383-E368-3E4B-963F-579CE2927DF8}" srcOrd="0" destOrd="0" presId="urn:microsoft.com/office/officeart/2005/8/layout/lProcess3"/>
    <dgm:cxn modelId="{6C27B93C-A8C4-454B-98E4-FA9245EB5900}" srcId="{2A4CF113-0B91-F842-B532-0DC35F54A05C}" destId="{BCB4010C-B1D6-D64D-A6F1-E9698A834EAB}" srcOrd="2" destOrd="0" parTransId="{F0C5A4F8-5A8F-BE46-AA6C-74B90023BEE0}" sibTransId="{F202200E-1658-9D44-8EB5-9671909E0AF1}"/>
    <dgm:cxn modelId="{50A79011-A5D3-4849-94DD-D87498F73379}" type="presOf" srcId="{BCB4010C-B1D6-D64D-A6F1-E9698A834EAB}" destId="{A9D69596-CFBA-DE4B-986D-AF8216EEE39C}" srcOrd="0" destOrd="0" presId="urn:microsoft.com/office/officeart/2005/8/layout/lProcess3"/>
    <dgm:cxn modelId="{7AA5C7AB-A73D-1D42-AB35-2278F8AD1392}" srcId="{7F641D34-3A97-FD40-88A4-9A8CD3039FF4}" destId="{C839B306-78B5-FB44-AD38-46DB8C83E529}" srcOrd="0" destOrd="0" parTransId="{8ED42C89-DB64-8744-9F2B-DAF346CD8224}" sibTransId="{2DCF881E-3DA1-0E4D-B5FB-DD27CE3221C5}"/>
    <dgm:cxn modelId="{3E063274-16BA-4A48-99E2-A790067C3133}" type="presOf" srcId="{880479E7-237C-8440-9412-1D00C07EBEBA}" destId="{9E3257AA-8A03-7141-B32C-881D76AAB7D3}" srcOrd="0" destOrd="0" presId="urn:microsoft.com/office/officeart/2005/8/layout/lProcess3"/>
    <dgm:cxn modelId="{E3890613-B284-7546-A1FF-78C59564194E}" type="presOf" srcId="{94BD3CF9-861C-2645-AD93-61CB3D98596D}" destId="{F1DD28C2-8EF6-B347-8340-DEFC0BF759C0}" srcOrd="0" destOrd="0" presId="urn:microsoft.com/office/officeart/2005/8/layout/lProcess3"/>
    <dgm:cxn modelId="{9028CB5F-D582-4B4F-90F6-5EDE79EDBDCC}" srcId="{2A4CF113-0B91-F842-B532-0DC35F54A05C}" destId="{7F641D34-3A97-FD40-88A4-9A8CD3039FF4}" srcOrd="1" destOrd="0" parTransId="{83891123-5E2A-1C46-870B-967892D54D8A}" sibTransId="{82233869-8DF5-F64B-8CD8-0BB6F501EB95}"/>
    <dgm:cxn modelId="{535D06D0-BB17-9940-907F-72C1700B5B04}" srcId="{94BD3CF9-861C-2645-AD93-61CB3D98596D}" destId="{F4E0F72B-D24F-9E40-B2B4-A89095E4C149}" srcOrd="0" destOrd="0" parTransId="{D4203AEE-8353-3449-A96A-3BC149D1D329}" sibTransId="{56C1E07B-BA01-094F-B1F4-FD6576579321}"/>
    <dgm:cxn modelId="{09E1C980-CD4D-414D-8B7D-509BC6C24963}" type="presOf" srcId="{2A4CF113-0B91-F842-B532-0DC35F54A05C}" destId="{FB033D21-CF07-0145-A78B-CC51F76813A8}" srcOrd="0" destOrd="0" presId="urn:microsoft.com/office/officeart/2005/8/layout/lProcess3"/>
    <dgm:cxn modelId="{95341577-1204-904C-AE2C-7582723ED9E1}" type="presOf" srcId="{7F641D34-3A97-FD40-88A4-9A8CD3039FF4}" destId="{795CB92B-9E3D-6D45-8D97-B7AD81983F40}" srcOrd="0" destOrd="0" presId="urn:microsoft.com/office/officeart/2005/8/layout/lProcess3"/>
    <dgm:cxn modelId="{8CB9F964-3E1A-5642-8BE6-4DBBEBAB5F2F}" srcId="{BCB4010C-B1D6-D64D-A6F1-E9698A834EAB}" destId="{880479E7-237C-8440-9412-1D00C07EBEBA}" srcOrd="0" destOrd="0" parTransId="{F7F64857-B75D-6C46-9440-085A3E3E4D8E}" sibTransId="{FD49169A-983A-6644-B574-179FE366F3F5}"/>
    <dgm:cxn modelId="{1431781F-62FE-D24E-ACDD-8485F33455D7}" type="presParOf" srcId="{FB033D21-CF07-0145-A78B-CC51F76813A8}" destId="{1B683061-780A-BC47-9B09-FBE8BB627927}" srcOrd="0" destOrd="0" presId="urn:microsoft.com/office/officeart/2005/8/layout/lProcess3"/>
    <dgm:cxn modelId="{E6FF3040-7568-904F-868E-C6862ABDA46C}" type="presParOf" srcId="{1B683061-780A-BC47-9B09-FBE8BB627927}" destId="{F1DD28C2-8EF6-B347-8340-DEFC0BF759C0}" srcOrd="0" destOrd="0" presId="urn:microsoft.com/office/officeart/2005/8/layout/lProcess3"/>
    <dgm:cxn modelId="{E89B3C7A-372F-1343-BC84-40FFEF3D08CB}" type="presParOf" srcId="{1B683061-780A-BC47-9B09-FBE8BB627927}" destId="{EF2B83D8-3757-2649-BD1E-9B6B69CB9448}" srcOrd="1" destOrd="0" presId="urn:microsoft.com/office/officeart/2005/8/layout/lProcess3"/>
    <dgm:cxn modelId="{F74844E9-F164-9B46-9981-1C675779DEE6}" type="presParOf" srcId="{1B683061-780A-BC47-9B09-FBE8BB627927}" destId="{73642F42-50A2-A64B-9F03-B0EE71D8B310}" srcOrd="2" destOrd="0" presId="urn:microsoft.com/office/officeart/2005/8/layout/lProcess3"/>
    <dgm:cxn modelId="{2EC321E8-5D6F-B343-93E1-E1A23B81D11E}" type="presParOf" srcId="{FB033D21-CF07-0145-A78B-CC51F76813A8}" destId="{D9F93F34-5A6B-5C48-9A9A-775CB518A01E}" srcOrd="1" destOrd="0" presId="urn:microsoft.com/office/officeart/2005/8/layout/lProcess3"/>
    <dgm:cxn modelId="{772DEDE2-7B4E-D84D-864B-DDE1EC8E7A6B}" type="presParOf" srcId="{FB033D21-CF07-0145-A78B-CC51F76813A8}" destId="{C7695374-2D01-7240-BC64-B9E958C813C2}" srcOrd="2" destOrd="0" presId="urn:microsoft.com/office/officeart/2005/8/layout/lProcess3"/>
    <dgm:cxn modelId="{520F1274-4BEB-954D-A978-0DB35A17BB0B}" type="presParOf" srcId="{C7695374-2D01-7240-BC64-B9E958C813C2}" destId="{795CB92B-9E3D-6D45-8D97-B7AD81983F40}" srcOrd="0" destOrd="0" presId="urn:microsoft.com/office/officeart/2005/8/layout/lProcess3"/>
    <dgm:cxn modelId="{2883C392-CD41-A842-84EF-9B5158A7CD7E}" type="presParOf" srcId="{C7695374-2D01-7240-BC64-B9E958C813C2}" destId="{D9A5EEF5-4C50-094B-BFB9-AA330CF4A2DA}" srcOrd="1" destOrd="0" presId="urn:microsoft.com/office/officeart/2005/8/layout/lProcess3"/>
    <dgm:cxn modelId="{FDD63AA6-FF0D-4149-B1FC-45EA5226CFC6}" type="presParOf" srcId="{C7695374-2D01-7240-BC64-B9E958C813C2}" destId="{B6456383-E368-3E4B-963F-579CE2927DF8}" srcOrd="2" destOrd="0" presId="urn:microsoft.com/office/officeart/2005/8/layout/lProcess3"/>
    <dgm:cxn modelId="{0E6443D0-EA71-1448-99A8-B992C71C134B}" type="presParOf" srcId="{FB033D21-CF07-0145-A78B-CC51F76813A8}" destId="{F77D414E-E1B8-D645-8B88-D08E2298AA59}" srcOrd="3" destOrd="0" presId="urn:microsoft.com/office/officeart/2005/8/layout/lProcess3"/>
    <dgm:cxn modelId="{F791E1A1-F168-3448-9AC1-7BA953D3EF78}" type="presParOf" srcId="{FB033D21-CF07-0145-A78B-CC51F76813A8}" destId="{B309784D-24C9-F145-A0ED-D4CC6897D54D}" srcOrd="4" destOrd="0" presId="urn:microsoft.com/office/officeart/2005/8/layout/lProcess3"/>
    <dgm:cxn modelId="{8B37B13C-5188-B84A-BDDF-F7B357C2C50A}" type="presParOf" srcId="{B309784D-24C9-F145-A0ED-D4CC6897D54D}" destId="{A9D69596-CFBA-DE4B-986D-AF8216EEE39C}" srcOrd="0" destOrd="0" presId="urn:microsoft.com/office/officeart/2005/8/layout/lProcess3"/>
    <dgm:cxn modelId="{66C4A2C1-1C2F-F144-845D-878F259D1D29}" type="presParOf" srcId="{B309784D-24C9-F145-A0ED-D4CC6897D54D}" destId="{7E26060C-7D9D-2F47-B3F9-F68DA2B01D56}" srcOrd="1" destOrd="0" presId="urn:microsoft.com/office/officeart/2005/8/layout/lProcess3"/>
    <dgm:cxn modelId="{DAC54B63-E538-5E48-8EF6-33FC3D0B8B9A}" type="presParOf" srcId="{B309784D-24C9-F145-A0ED-D4CC6897D54D}" destId="{9E3257AA-8A03-7141-B32C-881D76AAB7D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A4CF113-0B91-F842-B532-0DC35F54A05C}" type="doc">
      <dgm:prSet loTypeId="urn:microsoft.com/office/officeart/2005/8/layout/lProcess3" loCatId="" qsTypeId="urn:microsoft.com/office/officeart/2005/8/quickstyle/simple2" qsCatId="simple" csTypeId="urn:microsoft.com/office/officeart/2005/8/colors/accent2_3" csCatId="accent2" phldr="1"/>
      <dgm:spPr/>
      <dgm:t>
        <a:bodyPr/>
        <a:lstStyle/>
        <a:p>
          <a:endParaRPr lang="fr-FR"/>
        </a:p>
      </dgm:t>
    </dgm:pt>
    <dgm:pt modelId="{94BD3CF9-861C-2645-AD93-61CB3D98596D}">
      <dgm:prSet phldrT="[Texte]" custT="1"/>
      <dgm:spPr>
        <a:solidFill>
          <a:schemeClr val="accent2">
            <a:lumMod val="60000"/>
            <a:lumOff val="40000"/>
            <a:alpha val="80000"/>
          </a:schemeClr>
        </a:solidFill>
      </dgm:spPr>
      <dgm:t>
        <a:bodyPr/>
        <a:lstStyle/>
        <a:p>
          <a:r>
            <a:rPr lang="fr-FR" sz="2200" dirty="0" err="1" smtClean="0"/>
            <a:t>Reduce</a:t>
          </a:r>
          <a:r>
            <a:rPr lang="fr-FR" sz="2200" dirty="0" smtClean="0"/>
            <a:t> </a:t>
          </a:r>
          <a:r>
            <a:rPr lang="fr-FR" sz="2200" dirty="0" err="1" smtClean="0"/>
            <a:t>progressively</a:t>
          </a:r>
          <a:r>
            <a:rPr lang="fr-FR" sz="2200" dirty="0" smtClean="0"/>
            <a:t> </a:t>
          </a:r>
          <a:r>
            <a:rPr lang="fr-FR" sz="2200" dirty="0" err="1" smtClean="0"/>
            <a:t>Capex</a:t>
          </a:r>
          <a:r>
            <a:rPr lang="fr-FR" sz="2200" dirty="0" smtClean="0"/>
            <a:t> and move to </a:t>
          </a:r>
          <a:r>
            <a:rPr lang="fr-FR" sz="2200" dirty="0" err="1" smtClean="0"/>
            <a:t>Opex</a:t>
          </a:r>
          <a:r>
            <a:rPr lang="fr-FR" sz="2200" dirty="0" smtClean="0"/>
            <a:t> business model</a:t>
          </a:r>
          <a:endParaRPr lang="fr-FR" sz="2200" dirty="0"/>
        </a:p>
      </dgm:t>
    </dgm:pt>
    <dgm:pt modelId="{21A03613-9346-E144-AAEB-8F567DF17EC5}" type="parTrans" cxnId="{8A6C8049-0524-B34B-ACE3-5B91B920BA37}">
      <dgm:prSet/>
      <dgm:spPr/>
      <dgm:t>
        <a:bodyPr/>
        <a:lstStyle/>
        <a:p>
          <a:endParaRPr lang="fr-FR"/>
        </a:p>
      </dgm:t>
    </dgm:pt>
    <dgm:pt modelId="{A636350B-1C65-B347-BA0D-1F1AC5AC9341}" type="sibTrans" cxnId="{8A6C8049-0524-B34B-ACE3-5B91B920BA37}">
      <dgm:prSet/>
      <dgm:spPr/>
      <dgm:t>
        <a:bodyPr/>
        <a:lstStyle/>
        <a:p>
          <a:endParaRPr lang="fr-FR"/>
        </a:p>
      </dgm:t>
    </dgm:pt>
    <dgm:pt modelId="{F4E0F72B-D24F-9E40-B2B4-A89095E4C149}">
      <dgm:prSet phldrT="[Texte]" custT="1"/>
      <dgm:spPr>
        <a:solidFill>
          <a:schemeClr val="accent2">
            <a:lumMod val="20000"/>
            <a:lumOff val="80000"/>
          </a:schemeClr>
        </a:solidFill>
        <a:effectLst>
          <a:outerShdw blurRad="50800" dist="38100" dir="2700000" algn="tl" rotWithShape="0">
            <a:srgbClr val="000000">
              <a:alpha val="38000"/>
            </a:srgbClr>
          </a:outerShdw>
        </a:effectLst>
      </dgm:spPr>
      <dgm:t>
        <a:bodyPr/>
        <a:lstStyle/>
        <a:p>
          <a:r>
            <a:rPr lang="fr-FR" sz="2200" dirty="0" err="1" smtClean="0">
              <a:solidFill>
                <a:srgbClr val="000000"/>
              </a:solidFill>
            </a:rPr>
            <a:t>With</a:t>
          </a:r>
          <a:r>
            <a:rPr lang="fr-FR" sz="2200" dirty="0" smtClean="0">
              <a:solidFill>
                <a:srgbClr val="000000"/>
              </a:solidFill>
            </a:rPr>
            <a:t> Cloud « </a:t>
          </a:r>
          <a:r>
            <a:rPr lang="fr-FR" sz="2200" dirty="0" err="1" smtClean="0">
              <a:solidFill>
                <a:srgbClr val="000000"/>
              </a:solidFill>
            </a:rPr>
            <a:t>Pay</a:t>
          </a:r>
          <a:r>
            <a:rPr lang="fr-FR" sz="2200" dirty="0" smtClean="0">
              <a:solidFill>
                <a:srgbClr val="000000"/>
              </a:solidFill>
            </a:rPr>
            <a:t> </a:t>
          </a:r>
          <a:r>
            <a:rPr lang="fr-FR" sz="2200" dirty="0" smtClean="0"/>
            <a:t>as </a:t>
          </a:r>
          <a:r>
            <a:rPr lang="fr-FR" sz="2200" dirty="0" err="1" smtClean="0"/>
            <a:t>you</a:t>
          </a:r>
          <a:r>
            <a:rPr lang="fr-FR" sz="2200" dirty="0" smtClean="0"/>
            <a:t> go for </a:t>
          </a:r>
          <a:r>
            <a:rPr lang="fr-FR" sz="2200" dirty="0" err="1" smtClean="0"/>
            <a:t>what</a:t>
          </a:r>
          <a:r>
            <a:rPr lang="fr-FR" sz="2200" dirty="0" smtClean="0"/>
            <a:t> </a:t>
          </a:r>
          <a:r>
            <a:rPr lang="fr-FR" sz="2200" dirty="0" err="1" smtClean="0"/>
            <a:t>you</a:t>
          </a:r>
          <a:r>
            <a:rPr lang="fr-FR" sz="2200" dirty="0" smtClean="0"/>
            <a:t> use »</a:t>
          </a:r>
          <a:endParaRPr lang="fr-FR" sz="2200" dirty="0"/>
        </a:p>
      </dgm:t>
    </dgm:pt>
    <dgm:pt modelId="{D4203AEE-8353-3449-A96A-3BC149D1D329}" type="parTrans" cxnId="{535D06D0-BB17-9940-907F-72C1700B5B04}">
      <dgm:prSet/>
      <dgm:spPr/>
      <dgm:t>
        <a:bodyPr/>
        <a:lstStyle/>
        <a:p>
          <a:endParaRPr lang="fr-FR"/>
        </a:p>
      </dgm:t>
    </dgm:pt>
    <dgm:pt modelId="{56C1E07B-BA01-094F-B1F4-FD6576579321}" type="sibTrans" cxnId="{535D06D0-BB17-9940-907F-72C1700B5B04}">
      <dgm:prSet/>
      <dgm:spPr/>
      <dgm:t>
        <a:bodyPr/>
        <a:lstStyle/>
        <a:p>
          <a:endParaRPr lang="fr-FR"/>
        </a:p>
      </dgm:t>
    </dgm:pt>
    <dgm:pt modelId="{7F641D34-3A97-FD40-88A4-9A8CD3039FF4}">
      <dgm:prSet phldrT="[Texte]" custT="1"/>
      <dgm:spPr>
        <a:solidFill>
          <a:srgbClr val="FF8000"/>
        </a:solidFill>
      </dgm:spPr>
      <dgm:t>
        <a:bodyPr/>
        <a:lstStyle/>
        <a:p>
          <a:r>
            <a:rPr lang="fr-FR" sz="2200" dirty="0" smtClean="0"/>
            <a:t>Fit </a:t>
          </a:r>
          <a:r>
            <a:rPr lang="fr-FR" sz="2200" dirty="0" err="1" smtClean="0"/>
            <a:t>with</a:t>
          </a:r>
          <a:r>
            <a:rPr lang="fr-FR" sz="2200" dirty="0" smtClean="0"/>
            <a:t> </a:t>
          </a:r>
          <a:r>
            <a:rPr lang="fr-FR" sz="2200" dirty="0" err="1" smtClean="0"/>
            <a:t>Fluctuating</a:t>
          </a:r>
          <a:r>
            <a:rPr lang="fr-FR" sz="2200" dirty="0" smtClean="0"/>
            <a:t>  Business </a:t>
          </a:r>
          <a:r>
            <a:rPr lang="fr-FR" sz="2200" dirty="0" err="1" smtClean="0"/>
            <a:t>Growth</a:t>
          </a:r>
          <a:endParaRPr lang="fr-FR" sz="2200" dirty="0"/>
        </a:p>
      </dgm:t>
    </dgm:pt>
    <dgm:pt modelId="{83891123-5E2A-1C46-870B-967892D54D8A}" type="parTrans" cxnId="{9028CB5F-D582-4B4F-90F6-5EDE79EDBDCC}">
      <dgm:prSet/>
      <dgm:spPr/>
      <dgm:t>
        <a:bodyPr/>
        <a:lstStyle/>
        <a:p>
          <a:endParaRPr lang="fr-FR"/>
        </a:p>
      </dgm:t>
    </dgm:pt>
    <dgm:pt modelId="{82233869-8DF5-F64B-8CD8-0BB6F501EB95}" type="sibTrans" cxnId="{9028CB5F-D582-4B4F-90F6-5EDE79EDBDCC}">
      <dgm:prSet/>
      <dgm:spPr/>
      <dgm:t>
        <a:bodyPr/>
        <a:lstStyle/>
        <a:p>
          <a:endParaRPr lang="fr-FR"/>
        </a:p>
      </dgm:t>
    </dgm:pt>
    <dgm:pt modelId="{C839B306-78B5-FB44-AD38-46DB8C83E529}">
      <dgm:prSet phldrT="[Texte]" custT="1"/>
      <dgm:spPr>
        <a:solidFill>
          <a:srgbClr val="FFCC66"/>
        </a:solidFill>
        <a:effectLst>
          <a:outerShdw blurRad="50800" dist="38100" dir="2700000" algn="tl" rotWithShape="0">
            <a:srgbClr val="000000">
              <a:alpha val="38000"/>
            </a:srgbClr>
          </a:outerShdw>
        </a:effectLst>
      </dgm:spPr>
      <dgm:t>
        <a:bodyPr/>
        <a:lstStyle/>
        <a:p>
          <a:r>
            <a:rPr lang="fr-FR" sz="2200" dirty="0" smtClean="0"/>
            <a:t>Cloud </a:t>
          </a:r>
          <a:r>
            <a:rPr lang="fr-FR" sz="2200" dirty="0" err="1" smtClean="0"/>
            <a:t>allows</a:t>
          </a:r>
          <a:r>
            <a:rPr lang="fr-FR" sz="2200" dirty="0" smtClean="0"/>
            <a:t> </a:t>
          </a:r>
          <a:r>
            <a:rPr lang="fr-FR" sz="2200" dirty="0" err="1" smtClean="0"/>
            <a:t>Scalability</a:t>
          </a:r>
          <a:endParaRPr lang="fr-FR" sz="2200" dirty="0"/>
        </a:p>
      </dgm:t>
    </dgm:pt>
    <dgm:pt modelId="{8ED42C89-DB64-8744-9F2B-DAF346CD8224}" type="parTrans" cxnId="{7AA5C7AB-A73D-1D42-AB35-2278F8AD1392}">
      <dgm:prSet/>
      <dgm:spPr/>
      <dgm:t>
        <a:bodyPr/>
        <a:lstStyle/>
        <a:p>
          <a:endParaRPr lang="fr-FR"/>
        </a:p>
      </dgm:t>
    </dgm:pt>
    <dgm:pt modelId="{2DCF881E-3DA1-0E4D-B5FB-DD27CE3221C5}" type="sibTrans" cxnId="{7AA5C7AB-A73D-1D42-AB35-2278F8AD1392}">
      <dgm:prSet/>
      <dgm:spPr/>
      <dgm:t>
        <a:bodyPr/>
        <a:lstStyle/>
        <a:p>
          <a:endParaRPr lang="fr-FR"/>
        </a:p>
      </dgm:t>
    </dgm:pt>
    <dgm:pt modelId="{BCB4010C-B1D6-D64D-A6F1-E9698A834EAB}">
      <dgm:prSet phldrT="[Texte]" custT="1"/>
      <dgm:spPr>
        <a:solidFill>
          <a:srgbClr val="666666"/>
        </a:solidFill>
      </dgm:spPr>
      <dgm:t>
        <a:bodyPr/>
        <a:lstStyle/>
        <a:p>
          <a:r>
            <a:rPr lang="fr-FR" sz="2200" dirty="0" err="1" smtClean="0"/>
            <a:t>Easy</a:t>
          </a:r>
          <a:r>
            <a:rPr lang="fr-FR" sz="2200" dirty="0" smtClean="0"/>
            <a:t> </a:t>
          </a:r>
          <a:r>
            <a:rPr lang="fr-FR" sz="2200" dirty="0" err="1" smtClean="0"/>
            <a:t>Search</a:t>
          </a:r>
          <a:r>
            <a:rPr lang="fr-FR" sz="2200" dirty="0" smtClean="0"/>
            <a:t> and </a:t>
          </a:r>
          <a:r>
            <a:rPr lang="fr-FR" sz="2200" dirty="0" err="1" smtClean="0"/>
            <a:t>Fast</a:t>
          </a:r>
          <a:r>
            <a:rPr lang="fr-FR" sz="2200" dirty="0" smtClean="0"/>
            <a:t> </a:t>
          </a:r>
          <a:r>
            <a:rPr lang="fr-FR" sz="2200" dirty="0" err="1" smtClean="0"/>
            <a:t>recommendations</a:t>
          </a:r>
          <a:endParaRPr lang="fr-FR" sz="2200" dirty="0"/>
        </a:p>
      </dgm:t>
    </dgm:pt>
    <dgm:pt modelId="{F0C5A4F8-5A8F-BE46-AA6C-74B90023BEE0}" type="parTrans" cxnId="{6C27B93C-A8C4-454B-98E4-FA9245EB5900}">
      <dgm:prSet/>
      <dgm:spPr/>
      <dgm:t>
        <a:bodyPr/>
        <a:lstStyle/>
        <a:p>
          <a:endParaRPr lang="fr-FR"/>
        </a:p>
      </dgm:t>
    </dgm:pt>
    <dgm:pt modelId="{F202200E-1658-9D44-8EB5-9671909E0AF1}" type="sibTrans" cxnId="{6C27B93C-A8C4-454B-98E4-FA9245EB5900}">
      <dgm:prSet/>
      <dgm:spPr/>
      <dgm:t>
        <a:bodyPr/>
        <a:lstStyle/>
        <a:p>
          <a:endParaRPr lang="fr-FR"/>
        </a:p>
      </dgm:t>
    </dgm:pt>
    <dgm:pt modelId="{880479E7-237C-8440-9412-1D00C07EBEBA}">
      <dgm:prSet phldrT="[Texte]" custT="1"/>
      <dgm:spPr>
        <a:solidFill>
          <a:schemeClr val="accent5">
            <a:lumMod val="20000"/>
            <a:lumOff val="80000"/>
          </a:schemeClr>
        </a:solidFill>
        <a:effectLst>
          <a:outerShdw blurRad="50800" dist="38100" dir="5400000" algn="tl" rotWithShape="0">
            <a:srgbClr val="000000">
              <a:alpha val="38000"/>
            </a:srgbClr>
          </a:outerShdw>
        </a:effectLst>
      </dgm:spPr>
      <dgm:t>
        <a:bodyPr/>
        <a:lstStyle/>
        <a:p>
          <a:r>
            <a:rPr lang="fr-FR" sz="2200" dirty="0" err="1" smtClean="0"/>
            <a:t>Implement</a:t>
          </a:r>
          <a:r>
            <a:rPr lang="fr-FR" sz="2200" dirty="0" smtClean="0"/>
            <a:t> </a:t>
          </a:r>
          <a:r>
            <a:rPr lang="fr-FR" sz="2200" dirty="0" err="1" smtClean="0"/>
            <a:t>Semantic</a:t>
          </a:r>
          <a:r>
            <a:rPr lang="fr-FR" sz="2200" dirty="0" smtClean="0"/>
            <a:t> Technologies on top of the Cloud infrastructure</a:t>
          </a:r>
          <a:endParaRPr lang="fr-FR" sz="2200" dirty="0"/>
        </a:p>
      </dgm:t>
    </dgm:pt>
    <dgm:pt modelId="{F7F64857-B75D-6C46-9440-085A3E3E4D8E}" type="parTrans" cxnId="{8CB9F964-3E1A-5642-8BE6-4DBBEBAB5F2F}">
      <dgm:prSet/>
      <dgm:spPr/>
      <dgm:t>
        <a:bodyPr/>
        <a:lstStyle/>
        <a:p>
          <a:endParaRPr lang="fr-FR"/>
        </a:p>
      </dgm:t>
    </dgm:pt>
    <dgm:pt modelId="{FD49169A-983A-6644-B574-179FE366F3F5}" type="sibTrans" cxnId="{8CB9F964-3E1A-5642-8BE6-4DBBEBAB5F2F}">
      <dgm:prSet/>
      <dgm:spPr/>
      <dgm:t>
        <a:bodyPr/>
        <a:lstStyle/>
        <a:p>
          <a:endParaRPr lang="fr-FR"/>
        </a:p>
      </dgm:t>
    </dgm:pt>
    <dgm:pt modelId="{FB033D21-CF07-0145-A78B-CC51F76813A8}" type="pres">
      <dgm:prSet presAssocID="{2A4CF113-0B91-F842-B532-0DC35F54A05C}" presName="Name0" presStyleCnt="0">
        <dgm:presLayoutVars>
          <dgm:chPref val="3"/>
          <dgm:dir/>
          <dgm:animLvl val="lvl"/>
          <dgm:resizeHandles/>
        </dgm:presLayoutVars>
      </dgm:prSet>
      <dgm:spPr/>
      <dgm:t>
        <a:bodyPr/>
        <a:lstStyle/>
        <a:p>
          <a:endParaRPr lang="fr-FR"/>
        </a:p>
      </dgm:t>
    </dgm:pt>
    <dgm:pt modelId="{1B683061-780A-BC47-9B09-FBE8BB627927}" type="pres">
      <dgm:prSet presAssocID="{94BD3CF9-861C-2645-AD93-61CB3D98596D}" presName="horFlow" presStyleCnt="0"/>
      <dgm:spPr/>
    </dgm:pt>
    <dgm:pt modelId="{F1DD28C2-8EF6-B347-8340-DEFC0BF759C0}" type="pres">
      <dgm:prSet presAssocID="{94BD3CF9-861C-2645-AD93-61CB3D98596D}" presName="bigChev" presStyleLbl="node1" presStyleIdx="0" presStyleCnt="3" custScaleX="180278"/>
      <dgm:spPr/>
      <dgm:t>
        <a:bodyPr/>
        <a:lstStyle/>
        <a:p>
          <a:endParaRPr lang="fr-FR"/>
        </a:p>
      </dgm:t>
    </dgm:pt>
    <dgm:pt modelId="{EF2B83D8-3757-2649-BD1E-9B6B69CB9448}" type="pres">
      <dgm:prSet presAssocID="{D4203AEE-8353-3449-A96A-3BC149D1D329}" presName="parTrans" presStyleCnt="0"/>
      <dgm:spPr/>
    </dgm:pt>
    <dgm:pt modelId="{73642F42-50A2-A64B-9F03-B0EE71D8B310}" type="pres">
      <dgm:prSet presAssocID="{F4E0F72B-D24F-9E40-B2B4-A89095E4C149}" presName="node" presStyleLbl="alignAccFollowNode1" presStyleIdx="0" presStyleCnt="3" custScaleX="198806" custScaleY="110777">
        <dgm:presLayoutVars>
          <dgm:bulletEnabled val="1"/>
        </dgm:presLayoutVars>
      </dgm:prSet>
      <dgm:spPr/>
      <dgm:t>
        <a:bodyPr/>
        <a:lstStyle/>
        <a:p>
          <a:endParaRPr lang="fr-FR"/>
        </a:p>
      </dgm:t>
    </dgm:pt>
    <dgm:pt modelId="{D9F93F34-5A6B-5C48-9A9A-775CB518A01E}" type="pres">
      <dgm:prSet presAssocID="{94BD3CF9-861C-2645-AD93-61CB3D98596D}" presName="vSp" presStyleCnt="0"/>
      <dgm:spPr/>
    </dgm:pt>
    <dgm:pt modelId="{C7695374-2D01-7240-BC64-B9E958C813C2}" type="pres">
      <dgm:prSet presAssocID="{7F641D34-3A97-FD40-88A4-9A8CD3039FF4}" presName="horFlow" presStyleCnt="0"/>
      <dgm:spPr/>
    </dgm:pt>
    <dgm:pt modelId="{795CB92B-9E3D-6D45-8D97-B7AD81983F40}" type="pres">
      <dgm:prSet presAssocID="{7F641D34-3A97-FD40-88A4-9A8CD3039FF4}" presName="bigChev" presStyleLbl="node1" presStyleIdx="1" presStyleCnt="3" custScaleX="190592"/>
      <dgm:spPr/>
      <dgm:t>
        <a:bodyPr/>
        <a:lstStyle/>
        <a:p>
          <a:endParaRPr lang="fr-FR"/>
        </a:p>
      </dgm:t>
    </dgm:pt>
    <dgm:pt modelId="{D9A5EEF5-4C50-094B-BFB9-AA330CF4A2DA}" type="pres">
      <dgm:prSet presAssocID="{8ED42C89-DB64-8744-9F2B-DAF346CD8224}" presName="parTrans" presStyleCnt="0"/>
      <dgm:spPr/>
    </dgm:pt>
    <dgm:pt modelId="{B6456383-E368-3E4B-963F-579CE2927DF8}" type="pres">
      <dgm:prSet presAssocID="{C839B306-78B5-FB44-AD38-46DB8C83E529}" presName="node" presStyleLbl="alignAccFollowNode1" presStyleIdx="1" presStyleCnt="3" custScaleX="192143" custScaleY="110234">
        <dgm:presLayoutVars>
          <dgm:bulletEnabled val="1"/>
        </dgm:presLayoutVars>
      </dgm:prSet>
      <dgm:spPr/>
      <dgm:t>
        <a:bodyPr/>
        <a:lstStyle/>
        <a:p>
          <a:endParaRPr lang="fr-FR"/>
        </a:p>
      </dgm:t>
    </dgm:pt>
    <dgm:pt modelId="{F77D414E-E1B8-D645-8B88-D08E2298AA59}" type="pres">
      <dgm:prSet presAssocID="{7F641D34-3A97-FD40-88A4-9A8CD3039FF4}" presName="vSp" presStyleCnt="0"/>
      <dgm:spPr/>
    </dgm:pt>
    <dgm:pt modelId="{B309784D-24C9-F145-A0ED-D4CC6897D54D}" type="pres">
      <dgm:prSet presAssocID="{BCB4010C-B1D6-D64D-A6F1-E9698A834EAB}" presName="horFlow" presStyleCnt="0"/>
      <dgm:spPr/>
    </dgm:pt>
    <dgm:pt modelId="{A9D69596-CFBA-DE4B-986D-AF8216EEE39C}" type="pres">
      <dgm:prSet presAssocID="{BCB4010C-B1D6-D64D-A6F1-E9698A834EAB}" presName="bigChev" presStyleLbl="node1" presStyleIdx="2" presStyleCnt="3" custScaleX="191488"/>
      <dgm:spPr/>
      <dgm:t>
        <a:bodyPr/>
        <a:lstStyle/>
        <a:p>
          <a:endParaRPr lang="fr-FR"/>
        </a:p>
      </dgm:t>
    </dgm:pt>
    <dgm:pt modelId="{7E26060C-7D9D-2F47-B3F9-F68DA2B01D56}" type="pres">
      <dgm:prSet presAssocID="{F7F64857-B75D-6C46-9440-085A3E3E4D8E}" presName="parTrans" presStyleCnt="0"/>
      <dgm:spPr/>
    </dgm:pt>
    <dgm:pt modelId="{9E3257AA-8A03-7141-B32C-881D76AAB7D3}" type="pres">
      <dgm:prSet presAssocID="{880479E7-237C-8440-9412-1D00C07EBEBA}" presName="node" presStyleLbl="alignAccFollowNode1" presStyleIdx="2" presStyleCnt="3" custScaleX="189610" custScaleY="107447">
        <dgm:presLayoutVars>
          <dgm:bulletEnabled val="1"/>
        </dgm:presLayoutVars>
      </dgm:prSet>
      <dgm:spPr/>
      <dgm:t>
        <a:bodyPr/>
        <a:lstStyle/>
        <a:p>
          <a:endParaRPr lang="fr-FR"/>
        </a:p>
      </dgm:t>
    </dgm:pt>
  </dgm:ptLst>
  <dgm:cxnLst>
    <dgm:cxn modelId="{697E608D-F836-8A46-92EC-97C29DB6F4D6}" type="presOf" srcId="{880479E7-237C-8440-9412-1D00C07EBEBA}" destId="{9E3257AA-8A03-7141-B32C-881D76AAB7D3}" srcOrd="0" destOrd="0" presId="urn:microsoft.com/office/officeart/2005/8/layout/lProcess3"/>
    <dgm:cxn modelId="{CA6997FC-25ED-8841-B993-79FD1970787F}" type="presOf" srcId="{2A4CF113-0B91-F842-B532-0DC35F54A05C}" destId="{FB033D21-CF07-0145-A78B-CC51F76813A8}" srcOrd="0" destOrd="0" presId="urn:microsoft.com/office/officeart/2005/8/layout/lProcess3"/>
    <dgm:cxn modelId="{8A6C8049-0524-B34B-ACE3-5B91B920BA37}" srcId="{2A4CF113-0B91-F842-B532-0DC35F54A05C}" destId="{94BD3CF9-861C-2645-AD93-61CB3D98596D}" srcOrd="0" destOrd="0" parTransId="{21A03613-9346-E144-AAEB-8F567DF17EC5}" sibTransId="{A636350B-1C65-B347-BA0D-1F1AC5AC9341}"/>
    <dgm:cxn modelId="{46A27745-3AA6-B243-BA11-00A8A8ADBEAC}" type="presOf" srcId="{C839B306-78B5-FB44-AD38-46DB8C83E529}" destId="{B6456383-E368-3E4B-963F-579CE2927DF8}" srcOrd="0" destOrd="0" presId="urn:microsoft.com/office/officeart/2005/8/layout/lProcess3"/>
    <dgm:cxn modelId="{7A938A1D-8BD2-574B-8A5C-E55B390220DB}" type="presOf" srcId="{94BD3CF9-861C-2645-AD93-61CB3D98596D}" destId="{F1DD28C2-8EF6-B347-8340-DEFC0BF759C0}" srcOrd="0" destOrd="0" presId="urn:microsoft.com/office/officeart/2005/8/layout/lProcess3"/>
    <dgm:cxn modelId="{6C27B93C-A8C4-454B-98E4-FA9245EB5900}" srcId="{2A4CF113-0B91-F842-B532-0DC35F54A05C}" destId="{BCB4010C-B1D6-D64D-A6F1-E9698A834EAB}" srcOrd="2" destOrd="0" parTransId="{F0C5A4F8-5A8F-BE46-AA6C-74B90023BEE0}" sibTransId="{F202200E-1658-9D44-8EB5-9671909E0AF1}"/>
    <dgm:cxn modelId="{7AA5C7AB-A73D-1D42-AB35-2278F8AD1392}" srcId="{7F641D34-3A97-FD40-88A4-9A8CD3039FF4}" destId="{C839B306-78B5-FB44-AD38-46DB8C83E529}" srcOrd="0" destOrd="0" parTransId="{8ED42C89-DB64-8744-9F2B-DAF346CD8224}" sibTransId="{2DCF881E-3DA1-0E4D-B5FB-DD27CE3221C5}"/>
    <dgm:cxn modelId="{225FDB61-56C1-2944-8FF2-FD21E80A418C}" type="presOf" srcId="{BCB4010C-B1D6-D64D-A6F1-E9698A834EAB}" destId="{A9D69596-CFBA-DE4B-986D-AF8216EEE39C}" srcOrd="0" destOrd="0" presId="urn:microsoft.com/office/officeart/2005/8/layout/lProcess3"/>
    <dgm:cxn modelId="{9028CB5F-D582-4B4F-90F6-5EDE79EDBDCC}" srcId="{2A4CF113-0B91-F842-B532-0DC35F54A05C}" destId="{7F641D34-3A97-FD40-88A4-9A8CD3039FF4}" srcOrd="1" destOrd="0" parTransId="{83891123-5E2A-1C46-870B-967892D54D8A}" sibTransId="{82233869-8DF5-F64B-8CD8-0BB6F501EB95}"/>
    <dgm:cxn modelId="{535D06D0-BB17-9940-907F-72C1700B5B04}" srcId="{94BD3CF9-861C-2645-AD93-61CB3D98596D}" destId="{F4E0F72B-D24F-9E40-B2B4-A89095E4C149}" srcOrd="0" destOrd="0" parTransId="{D4203AEE-8353-3449-A96A-3BC149D1D329}" sibTransId="{56C1E07B-BA01-094F-B1F4-FD6576579321}"/>
    <dgm:cxn modelId="{CC4E067A-C10D-A641-9D99-2C82722EB3A6}" type="presOf" srcId="{F4E0F72B-D24F-9E40-B2B4-A89095E4C149}" destId="{73642F42-50A2-A64B-9F03-B0EE71D8B310}" srcOrd="0" destOrd="0" presId="urn:microsoft.com/office/officeart/2005/8/layout/lProcess3"/>
    <dgm:cxn modelId="{8CB9F964-3E1A-5642-8BE6-4DBBEBAB5F2F}" srcId="{BCB4010C-B1D6-D64D-A6F1-E9698A834EAB}" destId="{880479E7-237C-8440-9412-1D00C07EBEBA}" srcOrd="0" destOrd="0" parTransId="{F7F64857-B75D-6C46-9440-085A3E3E4D8E}" sibTransId="{FD49169A-983A-6644-B574-179FE366F3F5}"/>
    <dgm:cxn modelId="{1574A017-2761-0E4D-98E0-00BF3E0B42EE}" type="presOf" srcId="{7F641D34-3A97-FD40-88A4-9A8CD3039FF4}" destId="{795CB92B-9E3D-6D45-8D97-B7AD81983F40}" srcOrd="0" destOrd="0" presId="urn:microsoft.com/office/officeart/2005/8/layout/lProcess3"/>
    <dgm:cxn modelId="{6B7C04A2-5CE6-F643-A3B7-0616A3B3C76B}" type="presParOf" srcId="{FB033D21-CF07-0145-A78B-CC51F76813A8}" destId="{1B683061-780A-BC47-9B09-FBE8BB627927}" srcOrd="0" destOrd="0" presId="urn:microsoft.com/office/officeart/2005/8/layout/lProcess3"/>
    <dgm:cxn modelId="{AD519B73-C559-054D-A3EA-3D32664ABFBB}" type="presParOf" srcId="{1B683061-780A-BC47-9B09-FBE8BB627927}" destId="{F1DD28C2-8EF6-B347-8340-DEFC0BF759C0}" srcOrd="0" destOrd="0" presId="urn:microsoft.com/office/officeart/2005/8/layout/lProcess3"/>
    <dgm:cxn modelId="{3CD04C45-30D3-C64C-A3EC-58D54BE618A9}" type="presParOf" srcId="{1B683061-780A-BC47-9B09-FBE8BB627927}" destId="{EF2B83D8-3757-2649-BD1E-9B6B69CB9448}" srcOrd="1" destOrd="0" presId="urn:microsoft.com/office/officeart/2005/8/layout/lProcess3"/>
    <dgm:cxn modelId="{0639410A-D450-3144-80DE-D392564432A0}" type="presParOf" srcId="{1B683061-780A-BC47-9B09-FBE8BB627927}" destId="{73642F42-50A2-A64B-9F03-B0EE71D8B310}" srcOrd="2" destOrd="0" presId="urn:microsoft.com/office/officeart/2005/8/layout/lProcess3"/>
    <dgm:cxn modelId="{E1F66407-EBD4-7342-97FA-41CAAF7FDF23}" type="presParOf" srcId="{FB033D21-CF07-0145-A78B-CC51F76813A8}" destId="{D9F93F34-5A6B-5C48-9A9A-775CB518A01E}" srcOrd="1" destOrd="0" presId="urn:microsoft.com/office/officeart/2005/8/layout/lProcess3"/>
    <dgm:cxn modelId="{04799415-EAFC-3D48-B457-FCED00F36055}" type="presParOf" srcId="{FB033D21-CF07-0145-A78B-CC51F76813A8}" destId="{C7695374-2D01-7240-BC64-B9E958C813C2}" srcOrd="2" destOrd="0" presId="urn:microsoft.com/office/officeart/2005/8/layout/lProcess3"/>
    <dgm:cxn modelId="{97FCECBB-93C0-9C4A-8B5D-FC84BFF4E189}" type="presParOf" srcId="{C7695374-2D01-7240-BC64-B9E958C813C2}" destId="{795CB92B-9E3D-6D45-8D97-B7AD81983F40}" srcOrd="0" destOrd="0" presId="urn:microsoft.com/office/officeart/2005/8/layout/lProcess3"/>
    <dgm:cxn modelId="{85C92596-2C61-C345-8F69-B147BFD537D2}" type="presParOf" srcId="{C7695374-2D01-7240-BC64-B9E958C813C2}" destId="{D9A5EEF5-4C50-094B-BFB9-AA330CF4A2DA}" srcOrd="1" destOrd="0" presId="urn:microsoft.com/office/officeart/2005/8/layout/lProcess3"/>
    <dgm:cxn modelId="{BEE4DC5A-CC26-464C-B64F-438C28ACA317}" type="presParOf" srcId="{C7695374-2D01-7240-BC64-B9E958C813C2}" destId="{B6456383-E368-3E4B-963F-579CE2927DF8}" srcOrd="2" destOrd="0" presId="urn:microsoft.com/office/officeart/2005/8/layout/lProcess3"/>
    <dgm:cxn modelId="{BE8004F6-3EB2-4C46-B43E-A4ADFDE44E6E}" type="presParOf" srcId="{FB033D21-CF07-0145-A78B-CC51F76813A8}" destId="{F77D414E-E1B8-D645-8B88-D08E2298AA59}" srcOrd="3" destOrd="0" presId="urn:microsoft.com/office/officeart/2005/8/layout/lProcess3"/>
    <dgm:cxn modelId="{2DECECB5-3F66-3A4D-BBDE-B94FE315CC63}" type="presParOf" srcId="{FB033D21-CF07-0145-A78B-CC51F76813A8}" destId="{B309784D-24C9-F145-A0ED-D4CC6897D54D}" srcOrd="4" destOrd="0" presId="urn:microsoft.com/office/officeart/2005/8/layout/lProcess3"/>
    <dgm:cxn modelId="{7F180855-DCFA-3141-95CE-70B6E673C231}" type="presParOf" srcId="{B309784D-24C9-F145-A0ED-D4CC6897D54D}" destId="{A9D69596-CFBA-DE4B-986D-AF8216EEE39C}" srcOrd="0" destOrd="0" presId="urn:microsoft.com/office/officeart/2005/8/layout/lProcess3"/>
    <dgm:cxn modelId="{09487FEC-ADEC-7E4A-9CAD-D6CC4EC2CB8D}" type="presParOf" srcId="{B309784D-24C9-F145-A0ED-D4CC6897D54D}" destId="{7E26060C-7D9D-2F47-B3F9-F68DA2B01D56}" srcOrd="1" destOrd="0" presId="urn:microsoft.com/office/officeart/2005/8/layout/lProcess3"/>
    <dgm:cxn modelId="{BB5BB1FA-CC08-E04B-8CF5-134B1A2E33E3}" type="presParOf" srcId="{B309784D-24C9-F145-A0ED-D4CC6897D54D}" destId="{9E3257AA-8A03-7141-B32C-881D76AAB7D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D28C2-8EF6-B347-8340-DEFC0BF759C0}">
      <dsp:nvSpPr>
        <dsp:cNvPr id="0" name=""/>
        <dsp:cNvSpPr/>
      </dsp:nvSpPr>
      <dsp:spPr>
        <a:xfrm>
          <a:off x="5500" y="161671"/>
          <a:ext cx="5268663" cy="1327282"/>
        </a:xfrm>
        <a:prstGeom prst="chevron">
          <a:avLst/>
        </a:prstGeom>
        <a:solidFill>
          <a:schemeClr val="accent5">
            <a:lumMod val="75000"/>
            <a:alpha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err="1" smtClean="0"/>
            <a:t>Fast</a:t>
          </a:r>
          <a:r>
            <a:rPr lang="fr-FR" sz="2200" kern="1200" dirty="0" smtClean="0"/>
            <a:t> High </a:t>
          </a:r>
          <a:r>
            <a:rPr lang="fr-FR" sz="2200" kern="1200" dirty="0" err="1" smtClean="0"/>
            <a:t>Quality</a:t>
          </a:r>
          <a:r>
            <a:rPr lang="fr-FR" sz="2200" kern="1200" dirty="0" smtClean="0"/>
            <a:t> </a:t>
          </a:r>
          <a:r>
            <a:rPr lang="fr-FR" sz="2200" kern="1200" dirty="0" err="1" smtClean="0"/>
            <a:t>Broadcast</a:t>
          </a:r>
          <a:r>
            <a:rPr lang="fr-FR" sz="2200" kern="1200" dirty="0" smtClean="0"/>
            <a:t> </a:t>
          </a:r>
          <a:r>
            <a:rPr lang="fr-FR" sz="2200" kern="1200" dirty="0" err="1" smtClean="0"/>
            <a:t>delivery</a:t>
          </a:r>
          <a:r>
            <a:rPr lang="fr-FR" sz="2200" kern="1200" dirty="0" smtClean="0"/>
            <a:t> </a:t>
          </a:r>
          <a:r>
            <a:rPr lang="fr-FR" sz="2200" kern="1200" dirty="0" err="1" smtClean="0"/>
            <a:t>from</a:t>
          </a:r>
          <a:r>
            <a:rPr lang="fr-FR" sz="2200" kern="1200" dirty="0" smtClean="0"/>
            <a:t> Content providers to </a:t>
          </a:r>
          <a:r>
            <a:rPr lang="fr-FR" sz="2200" kern="1200" dirty="0" err="1" smtClean="0"/>
            <a:t>Broadcasters</a:t>
          </a:r>
          <a:r>
            <a:rPr lang="fr-FR" sz="2200" kern="1200" dirty="0" smtClean="0"/>
            <a:t> / </a:t>
          </a:r>
          <a:r>
            <a:rPr lang="fr-FR" sz="2200" kern="1200" dirty="0" err="1" smtClean="0"/>
            <a:t>Operators</a:t>
          </a:r>
          <a:endParaRPr lang="fr-FR" sz="2200" kern="1200" dirty="0"/>
        </a:p>
      </dsp:txBody>
      <dsp:txXfrm>
        <a:off x="669141" y="161671"/>
        <a:ext cx="3941381" cy="1327282"/>
      </dsp:txXfrm>
    </dsp:sp>
    <dsp:sp modelId="{73642F42-50A2-A64B-9F03-B0EE71D8B310}">
      <dsp:nvSpPr>
        <dsp:cNvPr id="0" name=""/>
        <dsp:cNvSpPr/>
      </dsp:nvSpPr>
      <dsp:spPr>
        <a:xfrm>
          <a:off x="5033510" y="207115"/>
          <a:ext cx="3282872" cy="1236393"/>
        </a:xfrm>
        <a:prstGeom prst="chevron">
          <a:avLst/>
        </a:prstGeom>
        <a:solidFill>
          <a:schemeClr val="accent5">
            <a:lumMod val="60000"/>
            <a:lumOff val="40000"/>
          </a:schemeClr>
        </a:solidFill>
        <a:ln w="25400" cap="flat" cmpd="sng" algn="ctr">
          <a:solidFill>
            <a:schemeClr val="accent2">
              <a:alpha val="90000"/>
              <a:tint val="40000"/>
              <a:hueOff val="0"/>
              <a:satOff val="0"/>
              <a:lumOff val="0"/>
              <a:alphaOff val="0"/>
            </a:schemeClr>
          </a:solidFill>
          <a:prstDash val="solid"/>
        </a:ln>
        <a:effectLst>
          <a:outerShdw blurRad="50800" dist="38100" dir="2700000" algn="tl"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err="1" smtClean="0"/>
            <a:t>Secured</a:t>
          </a:r>
          <a:r>
            <a:rPr lang="fr-FR" sz="2200" kern="1200" dirty="0" smtClean="0"/>
            <a:t> File </a:t>
          </a:r>
          <a:r>
            <a:rPr lang="fr-FR" sz="2200" kern="1200" dirty="0" err="1" smtClean="0"/>
            <a:t>Based</a:t>
          </a:r>
          <a:r>
            <a:rPr lang="fr-FR" sz="2200" kern="1200" dirty="0" smtClean="0"/>
            <a:t> </a:t>
          </a:r>
          <a:r>
            <a:rPr lang="fr-FR" sz="2200" kern="1200" dirty="0" err="1" smtClean="0"/>
            <a:t>Workflow</a:t>
          </a:r>
          <a:endParaRPr lang="fr-FR" sz="2200" kern="1200" dirty="0"/>
        </a:p>
      </dsp:txBody>
      <dsp:txXfrm>
        <a:off x="5651707" y="207115"/>
        <a:ext cx="2046479" cy="1236393"/>
      </dsp:txXfrm>
    </dsp:sp>
    <dsp:sp modelId="{795CB92B-9E3D-6D45-8D97-B7AD81983F40}">
      <dsp:nvSpPr>
        <dsp:cNvPr id="0" name=""/>
        <dsp:cNvSpPr/>
      </dsp:nvSpPr>
      <dsp:spPr>
        <a:xfrm>
          <a:off x="5500" y="1612432"/>
          <a:ext cx="5236140" cy="1143360"/>
        </a:xfrm>
        <a:prstGeom prst="chevron">
          <a:avLst/>
        </a:prstGeom>
        <a:solidFill>
          <a:srgbClr val="408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err="1" smtClean="0"/>
            <a:t>Many</a:t>
          </a:r>
          <a:r>
            <a:rPr lang="fr-FR" sz="2200" kern="1200" dirty="0" smtClean="0"/>
            <a:t> Sizes / </a:t>
          </a:r>
          <a:r>
            <a:rPr lang="fr-FR" sz="2200" kern="1200" dirty="0" err="1" smtClean="0"/>
            <a:t>Resolutions</a:t>
          </a:r>
          <a:endParaRPr lang="fr-FR" sz="2200" kern="1200" dirty="0" smtClean="0"/>
        </a:p>
        <a:p>
          <a:pPr lvl="0" algn="ctr" defTabSz="977900">
            <a:lnSpc>
              <a:spcPct val="90000"/>
            </a:lnSpc>
            <a:spcBef>
              <a:spcPct val="0"/>
            </a:spcBef>
            <a:spcAft>
              <a:spcPct val="35000"/>
            </a:spcAft>
          </a:pPr>
          <a:r>
            <a:rPr lang="fr-FR" sz="2200" kern="1200" dirty="0" err="1" smtClean="0"/>
            <a:t>Heterogeneous</a:t>
          </a:r>
          <a:r>
            <a:rPr lang="fr-FR" sz="2200" kern="1200" dirty="0" smtClean="0"/>
            <a:t> Networks / </a:t>
          </a:r>
          <a:r>
            <a:rPr lang="fr-FR" sz="2200" kern="1200" dirty="0" err="1" smtClean="0"/>
            <a:t>Devices</a:t>
          </a:r>
          <a:endParaRPr lang="fr-FR" sz="2200" kern="1200" dirty="0"/>
        </a:p>
      </dsp:txBody>
      <dsp:txXfrm>
        <a:off x="577180" y="1612432"/>
        <a:ext cx="4092780" cy="1143360"/>
      </dsp:txXfrm>
    </dsp:sp>
    <dsp:sp modelId="{B6456383-E368-3E4B-963F-579CE2927DF8}">
      <dsp:nvSpPr>
        <dsp:cNvPr id="0" name=""/>
        <dsp:cNvSpPr/>
      </dsp:nvSpPr>
      <dsp:spPr>
        <a:xfrm>
          <a:off x="5001409" y="1623828"/>
          <a:ext cx="3314973" cy="1120567"/>
        </a:xfrm>
        <a:prstGeom prst="chevron">
          <a:avLst/>
        </a:prstGeom>
        <a:solidFill>
          <a:schemeClr val="tx2"/>
        </a:solidFill>
        <a:ln w="25400" cap="flat" cmpd="sng" algn="ctr">
          <a:solidFill>
            <a:schemeClr val="accent2">
              <a:alpha val="90000"/>
              <a:tint val="40000"/>
              <a:hueOff val="0"/>
              <a:satOff val="0"/>
              <a:lumOff val="0"/>
              <a:alphaOff val="0"/>
            </a:schemeClr>
          </a:solidFill>
          <a:prstDash val="solid"/>
        </a:ln>
        <a:effectLst>
          <a:outerShdw blurRad="50800" dist="38100" dir="2700000" algn="tl"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smtClean="0"/>
            <a:t>Cloud </a:t>
          </a:r>
          <a:r>
            <a:rPr lang="fr-FR" sz="2200" kern="1200" dirty="0" err="1" smtClean="0"/>
            <a:t>allows</a:t>
          </a:r>
          <a:r>
            <a:rPr lang="fr-FR" sz="2200" kern="1200" dirty="0" smtClean="0"/>
            <a:t> </a:t>
          </a:r>
          <a:r>
            <a:rPr lang="fr-FR" sz="2200" kern="1200" dirty="0" err="1" smtClean="0"/>
            <a:t>Mutualization</a:t>
          </a:r>
          <a:endParaRPr lang="fr-FR" sz="2200" kern="1200" dirty="0"/>
        </a:p>
      </dsp:txBody>
      <dsp:txXfrm>
        <a:off x="5561693" y="1623828"/>
        <a:ext cx="2194406" cy="1120567"/>
      </dsp:txXfrm>
    </dsp:sp>
    <dsp:sp modelId="{A9D69596-CFBA-DE4B-986D-AF8216EEE39C}">
      <dsp:nvSpPr>
        <dsp:cNvPr id="0" name=""/>
        <dsp:cNvSpPr/>
      </dsp:nvSpPr>
      <dsp:spPr>
        <a:xfrm>
          <a:off x="139207" y="2896109"/>
          <a:ext cx="5241807" cy="1355373"/>
        </a:xfrm>
        <a:prstGeom prst="chevron">
          <a:avLst/>
        </a:prstGeom>
        <a:solidFill>
          <a:srgbClr val="00008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err="1" smtClean="0"/>
            <a:t>Huge</a:t>
          </a:r>
          <a:r>
            <a:rPr lang="fr-FR" sz="2200" kern="1200" dirty="0" smtClean="0"/>
            <a:t> </a:t>
          </a:r>
          <a:r>
            <a:rPr lang="fr-FR" sz="2200" kern="1200" dirty="0" err="1" smtClean="0"/>
            <a:t>amount</a:t>
          </a:r>
          <a:r>
            <a:rPr lang="fr-FR" sz="2200" kern="1200" dirty="0" smtClean="0"/>
            <a:t> of </a:t>
          </a:r>
          <a:r>
            <a:rPr lang="fr-FR" sz="2200" kern="1200" dirty="0" err="1" smtClean="0"/>
            <a:t>video</a:t>
          </a:r>
          <a:r>
            <a:rPr lang="fr-FR" sz="2200" kern="1200" dirty="0" smtClean="0"/>
            <a:t> content </a:t>
          </a:r>
        </a:p>
        <a:p>
          <a:pPr lvl="0" algn="ctr" defTabSz="977900">
            <a:lnSpc>
              <a:spcPct val="90000"/>
            </a:lnSpc>
            <a:spcBef>
              <a:spcPct val="0"/>
            </a:spcBef>
            <a:spcAft>
              <a:spcPct val="35000"/>
            </a:spcAft>
          </a:pPr>
          <a:r>
            <a:rPr lang="fr-FR" sz="2200" kern="1200" dirty="0" smtClean="0"/>
            <a:t>to </a:t>
          </a:r>
          <a:r>
            <a:rPr lang="fr-FR" sz="2200" kern="1200" dirty="0" err="1" smtClean="0"/>
            <a:t>process</a:t>
          </a:r>
          <a:r>
            <a:rPr lang="fr-FR" sz="2200" kern="1200" dirty="0" smtClean="0"/>
            <a:t> / store and </a:t>
          </a:r>
          <a:r>
            <a:rPr lang="fr-FR" sz="2200" kern="1200" dirty="0" err="1" smtClean="0"/>
            <a:t>deliver</a:t>
          </a:r>
          <a:endParaRPr lang="fr-FR" sz="2200" kern="1200" dirty="0"/>
        </a:p>
      </dsp:txBody>
      <dsp:txXfrm>
        <a:off x="816894" y="2896109"/>
        <a:ext cx="3886434" cy="1355373"/>
      </dsp:txXfrm>
    </dsp:sp>
    <dsp:sp modelId="{9E3257AA-8A03-7141-B32C-881D76AAB7D3}">
      <dsp:nvSpPr>
        <dsp:cNvPr id="0" name=""/>
        <dsp:cNvSpPr/>
      </dsp:nvSpPr>
      <dsp:spPr>
        <a:xfrm>
          <a:off x="4966161" y="2939863"/>
          <a:ext cx="3350221" cy="1234189"/>
        </a:xfrm>
        <a:prstGeom prst="chevron">
          <a:avLst/>
        </a:prstGeom>
        <a:solidFill>
          <a:schemeClr val="bg2"/>
        </a:solidFill>
        <a:ln w="25400" cap="flat" cmpd="sng" algn="ctr">
          <a:solidFill>
            <a:schemeClr val="accent2">
              <a:alpha val="90000"/>
              <a:tint val="40000"/>
              <a:hueOff val="0"/>
              <a:satOff val="0"/>
              <a:lumOff val="0"/>
              <a:alphaOff val="0"/>
            </a:schemeClr>
          </a:solidFill>
          <a:prstDash val="solid"/>
        </a:ln>
        <a:effectLst>
          <a:outerShdw blurRad="50800" dist="38100" dir="5400000" algn="tl"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smtClean="0"/>
            <a:t>Cloud </a:t>
          </a:r>
          <a:r>
            <a:rPr lang="fr-FR" sz="2200" kern="1200" dirty="0" err="1" smtClean="0"/>
            <a:t>allows</a:t>
          </a:r>
          <a:r>
            <a:rPr lang="fr-FR" sz="2200" kern="1200" dirty="0" smtClean="0"/>
            <a:t> extra </a:t>
          </a:r>
          <a:r>
            <a:rPr lang="fr-FR" sz="2200" kern="1200" dirty="0" err="1" smtClean="0"/>
            <a:t>capacity</a:t>
          </a:r>
          <a:r>
            <a:rPr lang="fr-FR" sz="2200" kern="1200" dirty="0" smtClean="0"/>
            <a:t> </a:t>
          </a:r>
          <a:r>
            <a:rPr lang="fr-FR" sz="2200" kern="1200" dirty="0" err="1" smtClean="0"/>
            <a:t>at</a:t>
          </a:r>
          <a:r>
            <a:rPr lang="fr-FR" sz="2200" kern="1200" dirty="0" smtClean="0"/>
            <a:t> </a:t>
          </a:r>
          <a:r>
            <a:rPr lang="fr-FR" sz="2000" kern="1200" dirty="0" err="1" smtClean="0"/>
            <a:t>peaks</a:t>
          </a:r>
          <a:r>
            <a:rPr lang="fr-FR" sz="2000" kern="1200" dirty="0" smtClean="0"/>
            <a:t> </a:t>
          </a:r>
          <a:r>
            <a:rPr lang="fr-FR" sz="2000" kern="1200" dirty="0" err="1" smtClean="0"/>
            <a:t>demands</a:t>
          </a:r>
          <a:endParaRPr lang="fr-FR" sz="2000" kern="1200" dirty="0"/>
        </a:p>
      </dsp:txBody>
      <dsp:txXfrm>
        <a:off x="5583256" y="2939863"/>
        <a:ext cx="2116032" cy="1234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D28C2-8EF6-B347-8340-DEFC0BF759C0}">
      <dsp:nvSpPr>
        <dsp:cNvPr id="0" name=""/>
        <dsp:cNvSpPr/>
      </dsp:nvSpPr>
      <dsp:spPr>
        <a:xfrm>
          <a:off x="4054" y="401878"/>
          <a:ext cx="4479801" cy="993976"/>
        </a:xfrm>
        <a:prstGeom prst="chevron">
          <a:avLst/>
        </a:prstGeom>
        <a:solidFill>
          <a:schemeClr val="accent2">
            <a:lumMod val="60000"/>
            <a:lumOff val="40000"/>
            <a:alpha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err="1" smtClean="0"/>
            <a:t>Reduce</a:t>
          </a:r>
          <a:r>
            <a:rPr lang="fr-FR" sz="2200" kern="1200" dirty="0" smtClean="0"/>
            <a:t> </a:t>
          </a:r>
          <a:r>
            <a:rPr lang="fr-FR" sz="2200" kern="1200" dirty="0" err="1" smtClean="0"/>
            <a:t>progressively</a:t>
          </a:r>
          <a:r>
            <a:rPr lang="fr-FR" sz="2200" kern="1200" dirty="0" smtClean="0"/>
            <a:t> </a:t>
          </a:r>
          <a:r>
            <a:rPr lang="fr-FR" sz="2200" kern="1200" dirty="0" err="1" smtClean="0"/>
            <a:t>Capex</a:t>
          </a:r>
          <a:r>
            <a:rPr lang="fr-FR" sz="2200" kern="1200" dirty="0" smtClean="0"/>
            <a:t> and move to </a:t>
          </a:r>
          <a:r>
            <a:rPr lang="fr-FR" sz="2200" kern="1200" dirty="0" err="1" smtClean="0"/>
            <a:t>Opex</a:t>
          </a:r>
          <a:r>
            <a:rPr lang="fr-FR" sz="2200" kern="1200" dirty="0" smtClean="0"/>
            <a:t> business model</a:t>
          </a:r>
          <a:endParaRPr lang="fr-FR" sz="2200" kern="1200" dirty="0"/>
        </a:p>
      </dsp:txBody>
      <dsp:txXfrm>
        <a:off x="501042" y="401878"/>
        <a:ext cx="3485825" cy="993976"/>
      </dsp:txXfrm>
    </dsp:sp>
    <dsp:sp modelId="{73642F42-50A2-A64B-9F03-B0EE71D8B310}">
      <dsp:nvSpPr>
        <dsp:cNvPr id="0" name=""/>
        <dsp:cNvSpPr/>
      </dsp:nvSpPr>
      <dsp:spPr>
        <a:xfrm>
          <a:off x="4160814" y="441911"/>
          <a:ext cx="4100375" cy="913910"/>
        </a:xfrm>
        <a:prstGeom prst="chevron">
          <a:avLst/>
        </a:prstGeom>
        <a:solidFill>
          <a:schemeClr val="accent2">
            <a:lumMod val="20000"/>
            <a:lumOff val="80000"/>
          </a:schemeClr>
        </a:solidFill>
        <a:ln w="25400" cap="flat" cmpd="sng" algn="ctr">
          <a:solidFill>
            <a:schemeClr val="accent2">
              <a:alpha val="90000"/>
              <a:tint val="40000"/>
              <a:hueOff val="0"/>
              <a:satOff val="0"/>
              <a:lumOff val="0"/>
              <a:alphaOff val="0"/>
            </a:schemeClr>
          </a:solidFill>
          <a:prstDash val="solid"/>
        </a:ln>
        <a:effectLst>
          <a:outerShdw blurRad="50800" dist="38100" dir="2700000" algn="tl"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err="1" smtClean="0">
              <a:solidFill>
                <a:srgbClr val="000000"/>
              </a:solidFill>
            </a:rPr>
            <a:t>With</a:t>
          </a:r>
          <a:r>
            <a:rPr lang="fr-FR" sz="2200" kern="1200" dirty="0" smtClean="0">
              <a:solidFill>
                <a:srgbClr val="000000"/>
              </a:solidFill>
            </a:rPr>
            <a:t> Cloud « </a:t>
          </a:r>
          <a:r>
            <a:rPr lang="fr-FR" sz="2200" kern="1200" dirty="0" err="1" smtClean="0">
              <a:solidFill>
                <a:srgbClr val="000000"/>
              </a:solidFill>
            </a:rPr>
            <a:t>Pay</a:t>
          </a:r>
          <a:r>
            <a:rPr lang="fr-FR" sz="2200" kern="1200" dirty="0" smtClean="0">
              <a:solidFill>
                <a:srgbClr val="000000"/>
              </a:solidFill>
            </a:rPr>
            <a:t> </a:t>
          </a:r>
          <a:r>
            <a:rPr lang="fr-FR" sz="2200" kern="1200" dirty="0" smtClean="0"/>
            <a:t>as </a:t>
          </a:r>
          <a:r>
            <a:rPr lang="fr-FR" sz="2200" kern="1200" dirty="0" err="1" smtClean="0"/>
            <a:t>you</a:t>
          </a:r>
          <a:r>
            <a:rPr lang="fr-FR" sz="2200" kern="1200" dirty="0" smtClean="0"/>
            <a:t> go for </a:t>
          </a:r>
          <a:r>
            <a:rPr lang="fr-FR" sz="2200" kern="1200" dirty="0" err="1" smtClean="0"/>
            <a:t>what</a:t>
          </a:r>
          <a:r>
            <a:rPr lang="fr-FR" sz="2200" kern="1200" dirty="0" smtClean="0"/>
            <a:t> </a:t>
          </a:r>
          <a:r>
            <a:rPr lang="fr-FR" sz="2200" kern="1200" dirty="0" err="1" smtClean="0"/>
            <a:t>you</a:t>
          </a:r>
          <a:r>
            <a:rPr lang="fr-FR" sz="2200" kern="1200" dirty="0" smtClean="0"/>
            <a:t> use »</a:t>
          </a:r>
          <a:endParaRPr lang="fr-FR" sz="2200" kern="1200" dirty="0"/>
        </a:p>
      </dsp:txBody>
      <dsp:txXfrm>
        <a:off x="4617769" y="441911"/>
        <a:ext cx="3186465" cy="913910"/>
      </dsp:txXfrm>
    </dsp:sp>
    <dsp:sp modelId="{795CB92B-9E3D-6D45-8D97-B7AD81983F40}">
      <dsp:nvSpPr>
        <dsp:cNvPr id="0" name=""/>
        <dsp:cNvSpPr/>
      </dsp:nvSpPr>
      <dsp:spPr>
        <a:xfrm>
          <a:off x="4054" y="1535011"/>
          <a:ext cx="4736098" cy="993976"/>
        </a:xfrm>
        <a:prstGeom prst="chevron">
          <a:avLst/>
        </a:prstGeom>
        <a:solidFill>
          <a:srgbClr val="FF8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smtClean="0"/>
            <a:t>Fit </a:t>
          </a:r>
          <a:r>
            <a:rPr lang="fr-FR" sz="2200" kern="1200" dirty="0" err="1" smtClean="0"/>
            <a:t>with</a:t>
          </a:r>
          <a:r>
            <a:rPr lang="fr-FR" sz="2200" kern="1200" dirty="0" smtClean="0"/>
            <a:t> </a:t>
          </a:r>
          <a:r>
            <a:rPr lang="fr-FR" sz="2200" kern="1200" dirty="0" err="1" smtClean="0"/>
            <a:t>Fluctuating</a:t>
          </a:r>
          <a:r>
            <a:rPr lang="fr-FR" sz="2200" kern="1200" dirty="0" smtClean="0"/>
            <a:t>  Business </a:t>
          </a:r>
          <a:r>
            <a:rPr lang="fr-FR" sz="2200" kern="1200" dirty="0" err="1" smtClean="0"/>
            <a:t>Growth</a:t>
          </a:r>
          <a:endParaRPr lang="fr-FR" sz="2200" kern="1200" dirty="0"/>
        </a:p>
      </dsp:txBody>
      <dsp:txXfrm>
        <a:off x="501042" y="1535011"/>
        <a:ext cx="3742122" cy="993976"/>
      </dsp:txXfrm>
    </dsp:sp>
    <dsp:sp modelId="{B6456383-E368-3E4B-963F-579CE2927DF8}">
      <dsp:nvSpPr>
        <dsp:cNvPr id="0" name=""/>
        <dsp:cNvSpPr/>
      </dsp:nvSpPr>
      <dsp:spPr>
        <a:xfrm>
          <a:off x="4417111" y="1577284"/>
          <a:ext cx="3962951" cy="909430"/>
        </a:xfrm>
        <a:prstGeom prst="chevron">
          <a:avLst/>
        </a:prstGeom>
        <a:solidFill>
          <a:srgbClr val="FFCC66"/>
        </a:solidFill>
        <a:ln w="25400" cap="flat" cmpd="sng" algn="ctr">
          <a:solidFill>
            <a:schemeClr val="accent2">
              <a:alpha val="90000"/>
              <a:tint val="40000"/>
              <a:hueOff val="0"/>
              <a:satOff val="0"/>
              <a:lumOff val="0"/>
              <a:alphaOff val="0"/>
            </a:schemeClr>
          </a:solidFill>
          <a:prstDash val="solid"/>
        </a:ln>
        <a:effectLst>
          <a:outerShdw blurRad="50800" dist="38100" dir="2700000" algn="tl"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smtClean="0"/>
            <a:t>Cloud </a:t>
          </a:r>
          <a:r>
            <a:rPr lang="fr-FR" sz="2200" kern="1200" dirty="0" err="1" smtClean="0"/>
            <a:t>allows</a:t>
          </a:r>
          <a:r>
            <a:rPr lang="fr-FR" sz="2200" kern="1200" dirty="0" smtClean="0"/>
            <a:t> </a:t>
          </a:r>
          <a:r>
            <a:rPr lang="fr-FR" sz="2200" kern="1200" dirty="0" err="1" smtClean="0"/>
            <a:t>Scalability</a:t>
          </a:r>
          <a:endParaRPr lang="fr-FR" sz="2200" kern="1200" dirty="0"/>
        </a:p>
      </dsp:txBody>
      <dsp:txXfrm>
        <a:off x="4871826" y="1577284"/>
        <a:ext cx="3053521" cy="909430"/>
      </dsp:txXfrm>
    </dsp:sp>
    <dsp:sp modelId="{A9D69596-CFBA-DE4B-986D-AF8216EEE39C}">
      <dsp:nvSpPr>
        <dsp:cNvPr id="0" name=""/>
        <dsp:cNvSpPr/>
      </dsp:nvSpPr>
      <dsp:spPr>
        <a:xfrm>
          <a:off x="4054" y="2668144"/>
          <a:ext cx="4758363" cy="993976"/>
        </a:xfrm>
        <a:prstGeom prst="chevron">
          <a:avLst/>
        </a:prstGeom>
        <a:solidFill>
          <a:srgbClr val="6666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err="1" smtClean="0"/>
            <a:t>Easy</a:t>
          </a:r>
          <a:r>
            <a:rPr lang="fr-FR" sz="2200" kern="1200" dirty="0" smtClean="0"/>
            <a:t> </a:t>
          </a:r>
          <a:r>
            <a:rPr lang="fr-FR" sz="2200" kern="1200" dirty="0" err="1" smtClean="0"/>
            <a:t>Search</a:t>
          </a:r>
          <a:r>
            <a:rPr lang="fr-FR" sz="2200" kern="1200" dirty="0" smtClean="0"/>
            <a:t> and </a:t>
          </a:r>
          <a:r>
            <a:rPr lang="fr-FR" sz="2200" kern="1200" dirty="0" err="1" smtClean="0"/>
            <a:t>Fast</a:t>
          </a:r>
          <a:r>
            <a:rPr lang="fr-FR" sz="2200" kern="1200" dirty="0" smtClean="0"/>
            <a:t> </a:t>
          </a:r>
          <a:r>
            <a:rPr lang="fr-FR" sz="2200" kern="1200" dirty="0" err="1" smtClean="0"/>
            <a:t>recommendations</a:t>
          </a:r>
          <a:endParaRPr lang="fr-FR" sz="2200" kern="1200" dirty="0"/>
        </a:p>
      </dsp:txBody>
      <dsp:txXfrm>
        <a:off x="501042" y="2668144"/>
        <a:ext cx="3764387" cy="993976"/>
      </dsp:txXfrm>
    </dsp:sp>
    <dsp:sp modelId="{9E3257AA-8A03-7141-B32C-881D76AAB7D3}">
      <dsp:nvSpPr>
        <dsp:cNvPr id="0" name=""/>
        <dsp:cNvSpPr/>
      </dsp:nvSpPr>
      <dsp:spPr>
        <a:xfrm>
          <a:off x="4439376" y="2721913"/>
          <a:ext cx="3910708" cy="886438"/>
        </a:xfrm>
        <a:prstGeom prst="chevron">
          <a:avLst/>
        </a:prstGeom>
        <a:solidFill>
          <a:schemeClr val="accent5">
            <a:lumMod val="20000"/>
            <a:lumOff val="80000"/>
          </a:schemeClr>
        </a:solidFill>
        <a:ln w="25400" cap="flat" cmpd="sng" algn="ctr">
          <a:solidFill>
            <a:schemeClr val="accent2">
              <a:alpha val="90000"/>
              <a:tint val="40000"/>
              <a:hueOff val="0"/>
              <a:satOff val="0"/>
              <a:lumOff val="0"/>
              <a:alphaOff val="0"/>
            </a:schemeClr>
          </a:solidFill>
          <a:prstDash val="solid"/>
        </a:ln>
        <a:effectLst>
          <a:outerShdw blurRad="50800" dist="38100" dir="5400000" algn="tl"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fr-FR" sz="2200" kern="1200" dirty="0" err="1" smtClean="0"/>
            <a:t>Implement</a:t>
          </a:r>
          <a:r>
            <a:rPr lang="fr-FR" sz="2200" kern="1200" dirty="0" smtClean="0"/>
            <a:t> </a:t>
          </a:r>
          <a:r>
            <a:rPr lang="fr-FR" sz="2200" kern="1200" dirty="0" err="1" smtClean="0"/>
            <a:t>Semantic</a:t>
          </a:r>
          <a:r>
            <a:rPr lang="fr-FR" sz="2200" kern="1200" dirty="0" smtClean="0"/>
            <a:t> Technologies on top of the Cloud infrastructure</a:t>
          </a:r>
          <a:endParaRPr lang="fr-FR" sz="2200" kern="1200" dirty="0"/>
        </a:p>
      </dsp:txBody>
      <dsp:txXfrm>
        <a:off x="4882595" y="2721913"/>
        <a:ext cx="3024270" cy="8864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076575" cy="477838"/>
          </a:xfrm>
          <a:prstGeom prst="rect">
            <a:avLst/>
          </a:prstGeom>
          <a:noFill/>
          <a:ln w="9525">
            <a:noFill/>
            <a:miter lim="800000"/>
            <a:headEnd/>
            <a:tailEnd/>
          </a:ln>
          <a:effectLst/>
        </p:spPr>
        <p:txBody>
          <a:bodyPr vert="horz" wrap="square" lIns="97824" tIns="48911" rIns="97824" bIns="48911" numCol="1" anchor="t" anchorCtr="0" compatLnSpc="1">
            <a:prstTxWarp prst="textNoShape">
              <a:avLst/>
            </a:prstTxWarp>
          </a:bodyPr>
          <a:lstStyle>
            <a:lvl1pPr algn="l" defTabSz="977900">
              <a:defRPr sz="1300" b="0">
                <a:solidFill>
                  <a:schemeClr val="tx1"/>
                </a:solidFill>
                <a:latin typeface="Arial" charset="0"/>
                <a:ea typeface="+mn-ea"/>
                <a:cs typeface="+mn-cs"/>
              </a:defRPr>
            </a:lvl1pPr>
          </a:lstStyle>
          <a:p>
            <a:pPr>
              <a:defRPr/>
            </a:pPr>
            <a:endParaRPr lang="en-GB"/>
          </a:p>
        </p:txBody>
      </p:sp>
      <p:sp>
        <p:nvSpPr>
          <p:cNvPr id="137219" name="Rectangle 3"/>
          <p:cNvSpPr>
            <a:spLocks noGrp="1" noChangeArrowheads="1"/>
          </p:cNvSpPr>
          <p:nvPr>
            <p:ph type="dt" sz="quarter" idx="1"/>
          </p:nvPr>
        </p:nvSpPr>
        <p:spPr bwMode="auto">
          <a:xfrm>
            <a:off x="4022725" y="0"/>
            <a:ext cx="3076575" cy="477838"/>
          </a:xfrm>
          <a:prstGeom prst="rect">
            <a:avLst/>
          </a:prstGeom>
          <a:noFill/>
          <a:ln w="9525">
            <a:noFill/>
            <a:miter lim="800000"/>
            <a:headEnd/>
            <a:tailEnd/>
          </a:ln>
          <a:effectLst/>
        </p:spPr>
        <p:txBody>
          <a:bodyPr vert="horz" wrap="square" lIns="97824" tIns="48911" rIns="97824" bIns="48911" numCol="1" anchor="t" anchorCtr="0" compatLnSpc="1">
            <a:prstTxWarp prst="textNoShape">
              <a:avLst/>
            </a:prstTxWarp>
          </a:bodyPr>
          <a:lstStyle>
            <a:lvl1pPr algn="r" defTabSz="977900">
              <a:defRPr sz="1300" b="0">
                <a:solidFill>
                  <a:schemeClr val="tx1"/>
                </a:solidFill>
                <a:latin typeface="Arial" charset="0"/>
                <a:ea typeface="+mn-ea"/>
                <a:cs typeface="+mn-cs"/>
              </a:defRPr>
            </a:lvl1pPr>
          </a:lstStyle>
          <a:p>
            <a:pPr>
              <a:defRPr/>
            </a:pPr>
            <a:endParaRPr lang="en-GB"/>
          </a:p>
        </p:txBody>
      </p:sp>
      <p:sp>
        <p:nvSpPr>
          <p:cNvPr id="137220" name="Rectangle 4"/>
          <p:cNvSpPr>
            <a:spLocks noGrp="1" noChangeArrowheads="1"/>
          </p:cNvSpPr>
          <p:nvPr>
            <p:ph type="ftr" sz="quarter" idx="2"/>
          </p:nvPr>
        </p:nvSpPr>
        <p:spPr bwMode="auto">
          <a:xfrm>
            <a:off x="0" y="9732963"/>
            <a:ext cx="3076575" cy="481012"/>
          </a:xfrm>
          <a:prstGeom prst="rect">
            <a:avLst/>
          </a:prstGeom>
          <a:noFill/>
          <a:ln w="9525">
            <a:noFill/>
            <a:miter lim="800000"/>
            <a:headEnd/>
            <a:tailEnd/>
          </a:ln>
          <a:effectLst/>
        </p:spPr>
        <p:txBody>
          <a:bodyPr vert="horz" wrap="square" lIns="97824" tIns="48911" rIns="97824" bIns="48911" numCol="1" anchor="b" anchorCtr="0" compatLnSpc="1">
            <a:prstTxWarp prst="textNoShape">
              <a:avLst/>
            </a:prstTxWarp>
          </a:bodyPr>
          <a:lstStyle>
            <a:lvl1pPr algn="l" defTabSz="977900">
              <a:defRPr sz="1300" b="0">
                <a:solidFill>
                  <a:schemeClr val="tx1"/>
                </a:solidFill>
                <a:latin typeface="Arial" charset="0"/>
                <a:ea typeface="+mn-ea"/>
                <a:cs typeface="+mn-cs"/>
              </a:defRPr>
            </a:lvl1pPr>
          </a:lstStyle>
          <a:p>
            <a:pPr>
              <a:defRPr/>
            </a:pPr>
            <a:endParaRPr lang="en-GB"/>
          </a:p>
        </p:txBody>
      </p:sp>
      <p:sp>
        <p:nvSpPr>
          <p:cNvPr id="137221" name="Rectangle 5"/>
          <p:cNvSpPr>
            <a:spLocks noGrp="1" noChangeArrowheads="1"/>
          </p:cNvSpPr>
          <p:nvPr>
            <p:ph type="sldNum" sz="quarter" idx="3"/>
          </p:nvPr>
        </p:nvSpPr>
        <p:spPr bwMode="auto">
          <a:xfrm>
            <a:off x="4022725" y="9732963"/>
            <a:ext cx="3076575" cy="481012"/>
          </a:xfrm>
          <a:prstGeom prst="rect">
            <a:avLst/>
          </a:prstGeom>
          <a:noFill/>
          <a:ln w="9525">
            <a:noFill/>
            <a:miter lim="800000"/>
            <a:headEnd/>
            <a:tailEnd/>
          </a:ln>
          <a:effectLst/>
        </p:spPr>
        <p:txBody>
          <a:bodyPr vert="horz" wrap="square" lIns="97824" tIns="48911" rIns="97824" bIns="48911" numCol="1" anchor="b" anchorCtr="0" compatLnSpc="1">
            <a:prstTxWarp prst="textNoShape">
              <a:avLst/>
            </a:prstTxWarp>
          </a:bodyPr>
          <a:lstStyle>
            <a:lvl1pPr algn="r" defTabSz="977900">
              <a:defRPr sz="1300" b="0" smtClean="0">
                <a:solidFill>
                  <a:schemeClr val="tx1"/>
                </a:solidFill>
              </a:defRPr>
            </a:lvl1pPr>
          </a:lstStyle>
          <a:p>
            <a:pPr>
              <a:defRPr/>
            </a:pPr>
            <a:fld id="{823F0B99-C18C-F94A-B673-B81F264097B7}" type="slidenum">
              <a:rPr lang="en-GB"/>
              <a:pPr>
                <a:defRPr/>
              </a:pPr>
              <a:t>‹#›</a:t>
            </a:fld>
            <a:endParaRPr lang="en-GB"/>
          </a:p>
        </p:txBody>
      </p:sp>
    </p:spTree>
    <p:extLst>
      <p:ext uri="{BB962C8B-B14F-4D97-AF65-F5344CB8AC3E}">
        <p14:creationId xmlns:p14="http://schemas.microsoft.com/office/powerpoint/2010/main" val="3978648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477838"/>
          </a:xfrm>
          <a:prstGeom prst="rect">
            <a:avLst/>
          </a:prstGeom>
          <a:noFill/>
          <a:ln w="9525">
            <a:noFill/>
            <a:miter lim="800000"/>
            <a:headEnd/>
            <a:tailEnd/>
          </a:ln>
          <a:effectLst/>
        </p:spPr>
        <p:txBody>
          <a:bodyPr vert="horz" wrap="square" lIns="97824" tIns="48911" rIns="97824" bIns="48911" numCol="1" anchor="t" anchorCtr="0" compatLnSpc="1">
            <a:prstTxWarp prst="textNoShape">
              <a:avLst/>
            </a:prstTxWarp>
          </a:bodyPr>
          <a:lstStyle>
            <a:lvl1pPr algn="l" defTabSz="977900">
              <a:defRPr sz="1300" b="0">
                <a:solidFill>
                  <a:schemeClr val="tx1"/>
                </a:solidFill>
                <a:latin typeface="Arial" charset="0"/>
                <a:ea typeface="+mn-ea"/>
                <a:cs typeface="+mn-cs"/>
              </a:defRPr>
            </a:lvl1pPr>
          </a:lstStyle>
          <a:p>
            <a:pPr>
              <a:defRPr/>
            </a:pPr>
            <a:endParaRPr lang="en-GB"/>
          </a:p>
        </p:txBody>
      </p:sp>
      <p:sp>
        <p:nvSpPr>
          <p:cNvPr id="44035" name="Rectangle 3"/>
          <p:cNvSpPr>
            <a:spLocks noGrp="1" noChangeArrowheads="1"/>
          </p:cNvSpPr>
          <p:nvPr>
            <p:ph type="dt" idx="1"/>
          </p:nvPr>
        </p:nvSpPr>
        <p:spPr bwMode="auto">
          <a:xfrm>
            <a:off x="4022725" y="0"/>
            <a:ext cx="3076575" cy="477838"/>
          </a:xfrm>
          <a:prstGeom prst="rect">
            <a:avLst/>
          </a:prstGeom>
          <a:noFill/>
          <a:ln w="9525">
            <a:noFill/>
            <a:miter lim="800000"/>
            <a:headEnd/>
            <a:tailEnd/>
          </a:ln>
          <a:effectLst/>
        </p:spPr>
        <p:txBody>
          <a:bodyPr vert="horz" wrap="square" lIns="97824" tIns="48911" rIns="97824" bIns="48911" numCol="1" anchor="t" anchorCtr="0" compatLnSpc="1">
            <a:prstTxWarp prst="textNoShape">
              <a:avLst/>
            </a:prstTxWarp>
          </a:bodyPr>
          <a:lstStyle>
            <a:lvl1pPr algn="r" defTabSz="977900">
              <a:defRPr sz="1300" b="0">
                <a:solidFill>
                  <a:schemeClr val="tx1"/>
                </a:solidFill>
                <a:latin typeface="Arial" charset="0"/>
                <a:ea typeface="+mn-ea"/>
                <a:cs typeface="+mn-cs"/>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998538" y="798513"/>
            <a:ext cx="5105400" cy="3827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7" name="Rectangle 5"/>
          <p:cNvSpPr>
            <a:spLocks noGrp="1" noChangeArrowheads="1"/>
          </p:cNvSpPr>
          <p:nvPr>
            <p:ph type="body" sz="quarter" idx="3"/>
          </p:nvPr>
        </p:nvSpPr>
        <p:spPr bwMode="auto">
          <a:xfrm>
            <a:off x="946150" y="4867275"/>
            <a:ext cx="5207000" cy="4629150"/>
          </a:xfrm>
          <a:prstGeom prst="rect">
            <a:avLst/>
          </a:prstGeom>
          <a:noFill/>
          <a:ln w="9525">
            <a:noFill/>
            <a:miter lim="800000"/>
            <a:headEnd/>
            <a:tailEnd/>
          </a:ln>
          <a:effectLst/>
        </p:spPr>
        <p:txBody>
          <a:bodyPr vert="horz" wrap="square" lIns="97824" tIns="48911" rIns="97824" bIns="489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9732963"/>
            <a:ext cx="3076575" cy="481012"/>
          </a:xfrm>
          <a:prstGeom prst="rect">
            <a:avLst/>
          </a:prstGeom>
          <a:noFill/>
          <a:ln w="9525">
            <a:noFill/>
            <a:miter lim="800000"/>
            <a:headEnd/>
            <a:tailEnd/>
          </a:ln>
          <a:effectLst/>
        </p:spPr>
        <p:txBody>
          <a:bodyPr vert="horz" wrap="square" lIns="97824" tIns="48911" rIns="97824" bIns="48911" numCol="1" anchor="b" anchorCtr="0" compatLnSpc="1">
            <a:prstTxWarp prst="textNoShape">
              <a:avLst/>
            </a:prstTxWarp>
          </a:bodyPr>
          <a:lstStyle>
            <a:lvl1pPr algn="l" defTabSz="977900">
              <a:defRPr sz="1300" b="0">
                <a:solidFill>
                  <a:schemeClr val="tx1"/>
                </a:solidFill>
                <a:latin typeface="Arial" charset="0"/>
                <a:ea typeface="+mn-ea"/>
                <a:cs typeface="+mn-cs"/>
              </a:defRPr>
            </a:lvl1pPr>
          </a:lstStyle>
          <a:p>
            <a:pPr>
              <a:defRPr/>
            </a:pPr>
            <a:endParaRPr lang="en-GB"/>
          </a:p>
        </p:txBody>
      </p:sp>
      <p:sp>
        <p:nvSpPr>
          <p:cNvPr id="44039" name="Rectangle 7"/>
          <p:cNvSpPr>
            <a:spLocks noGrp="1" noChangeArrowheads="1"/>
          </p:cNvSpPr>
          <p:nvPr>
            <p:ph type="sldNum" sz="quarter" idx="5"/>
          </p:nvPr>
        </p:nvSpPr>
        <p:spPr bwMode="auto">
          <a:xfrm>
            <a:off x="4022725" y="9732963"/>
            <a:ext cx="3076575" cy="481012"/>
          </a:xfrm>
          <a:prstGeom prst="rect">
            <a:avLst/>
          </a:prstGeom>
          <a:noFill/>
          <a:ln w="9525">
            <a:noFill/>
            <a:miter lim="800000"/>
            <a:headEnd/>
            <a:tailEnd/>
          </a:ln>
          <a:effectLst/>
        </p:spPr>
        <p:txBody>
          <a:bodyPr vert="horz" wrap="square" lIns="97824" tIns="48911" rIns="97824" bIns="48911" numCol="1" anchor="b" anchorCtr="0" compatLnSpc="1">
            <a:prstTxWarp prst="textNoShape">
              <a:avLst/>
            </a:prstTxWarp>
          </a:bodyPr>
          <a:lstStyle>
            <a:lvl1pPr algn="r" defTabSz="977900">
              <a:defRPr sz="1300" b="0" smtClean="0">
                <a:solidFill>
                  <a:schemeClr val="tx1"/>
                </a:solidFill>
              </a:defRPr>
            </a:lvl1pPr>
          </a:lstStyle>
          <a:p>
            <a:pPr>
              <a:defRPr/>
            </a:pPr>
            <a:fld id="{F67FF897-2E0A-B946-9602-35B28F3D6F87}" type="slidenum">
              <a:rPr lang="en-GB"/>
              <a:pPr>
                <a:defRPr/>
              </a:pPr>
              <a:t>‹#›</a:t>
            </a:fld>
            <a:endParaRPr lang="en-GB"/>
          </a:p>
        </p:txBody>
      </p:sp>
    </p:spTree>
    <p:extLst>
      <p:ext uri="{BB962C8B-B14F-4D97-AF65-F5344CB8AC3E}">
        <p14:creationId xmlns:p14="http://schemas.microsoft.com/office/powerpoint/2010/main" val="2371440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0125" y="798513"/>
            <a:ext cx="5102225" cy="38274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67FF897-2E0A-B946-9602-35B28F3D6F87}" type="slidenum">
              <a:rPr lang="en-GB" smtClean="0"/>
              <a:pPr>
                <a:defRPr/>
              </a:pPr>
              <a:t>1</a:t>
            </a:fld>
            <a:endParaRPr lang="en-GB"/>
          </a:p>
        </p:txBody>
      </p:sp>
    </p:spTree>
    <p:extLst>
      <p:ext uri="{BB962C8B-B14F-4D97-AF65-F5344CB8AC3E}">
        <p14:creationId xmlns:p14="http://schemas.microsoft.com/office/powerpoint/2010/main" val="2726796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1000125" y="798513"/>
            <a:ext cx="5103813" cy="3827462"/>
          </a:xfrm>
          <a:ln/>
        </p:spPr>
      </p:sp>
      <p:sp>
        <p:nvSpPr>
          <p:cNvPr id="17410" name="Rectangle 3"/>
          <p:cNvSpPr>
            <a:spLocks noGrp="1" noChangeArrowheads="1"/>
          </p:cNvSpPr>
          <p:nvPr>
            <p:ph type="body" idx="1"/>
          </p:nvPr>
        </p:nvSpPr>
        <p:spPr>
          <a:xfrm>
            <a:off x="946150" y="4867275"/>
            <a:ext cx="5207000" cy="4627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sz="1600" dirty="0" smtClean="0"/>
              <a:t>Manpower and costs in line with the planned budget</a:t>
            </a:r>
            <a:endParaRPr lang="en-GB" sz="16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0125" y="798513"/>
            <a:ext cx="5102225" cy="38274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67FF897-2E0A-B946-9602-35B28F3D6F87}" type="slidenum">
              <a:rPr lang="en-GB" smtClean="0"/>
              <a:pPr>
                <a:defRPr/>
              </a:pPr>
              <a:t>11</a:t>
            </a:fld>
            <a:endParaRPr lang="en-GB"/>
          </a:p>
        </p:txBody>
      </p:sp>
    </p:spTree>
    <p:extLst>
      <p:ext uri="{BB962C8B-B14F-4D97-AF65-F5344CB8AC3E}">
        <p14:creationId xmlns:p14="http://schemas.microsoft.com/office/powerpoint/2010/main" val="275117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0125" y="798513"/>
            <a:ext cx="5102225" cy="3827462"/>
          </a:xfrm>
        </p:spPr>
      </p:sp>
      <p:sp>
        <p:nvSpPr>
          <p:cNvPr id="3" name="Espace réservé des commentaires 2"/>
          <p:cNvSpPr>
            <a:spLocks noGrp="1"/>
          </p:cNvSpPr>
          <p:nvPr>
            <p:ph type="body" idx="1"/>
          </p:nvPr>
        </p:nvSpPr>
        <p:spPr/>
        <p:txBody>
          <a:bodyPr/>
          <a:lstStyle/>
          <a:p>
            <a:r>
              <a:rPr lang="fr-FR" sz="1600" dirty="0" err="1" smtClean="0"/>
              <a:t>Despite</a:t>
            </a:r>
            <a:r>
              <a:rPr lang="fr-FR" sz="1600" dirty="0" smtClean="0"/>
              <a:t> Budget </a:t>
            </a:r>
            <a:r>
              <a:rPr lang="fr-FR" sz="1600" dirty="0" err="1" smtClean="0"/>
              <a:t>Reduction</a:t>
            </a:r>
            <a:r>
              <a:rPr lang="fr-FR" sz="1600" dirty="0" smtClean="0"/>
              <a:t> no </a:t>
            </a:r>
            <a:r>
              <a:rPr lang="fr-FR" sz="1600" dirty="0" err="1" smtClean="0"/>
              <a:t>significant</a:t>
            </a:r>
            <a:r>
              <a:rPr lang="fr-FR" sz="1600" dirty="0" smtClean="0"/>
              <a:t> impact on </a:t>
            </a:r>
            <a:r>
              <a:rPr lang="fr-FR" sz="1600" dirty="0" err="1" smtClean="0"/>
              <a:t>project</a:t>
            </a:r>
            <a:r>
              <a:rPr lang="fr-FR" sz="1600" dirty="0" smtClean="0"/>
              <a:t> goals. Just </a:t>
            </a:r>
            <a:r>
              <a:rPr lang="fr-FR" sz="1600" dirty="0" err="1" smtClean="0"/>
              <a:t>less</a:t>
            </a:r>
            <a:r>
              <a:rPr lang="fr-FR" sz="1600" dirty="0" smtClean="0"/>
              <a:t> </a:t>
            </a:r>
            <a:r>
              <a:rPr lang="fr-FR" sz="1600" dirty="0" err="1" smtClean="0"/>
              <a:t>demonstrated</a:t>
            </a:r>
            <a:r>
              <a:rPr lang="fr-FR" sz="1600" dirty="0" smtClean="0"/>
              <a:t> use-cases</a:t>
            </a:r>
            <a:endParaRPr lang="fr-FR" sz="1600" dirty="0"/>
          </a:p>
        </p:txBody>
      </p:sp>
      <p:sp>
        <p:nvSpPr>
          <p:cNvPr id="4" name="Espace réservé du numéro de diapositive 3"/>
          <p:cNvSpPr>
            <a:spLocks noGrp="1"/>
          </p:cNvSpPr>
          <p:nvPr>
            <p:ph type="sldNum" sz="quarter" idx="10"/>
          </p:nvPr>
        </p:nvSpPr>
        <p:spPr/>
        <p:txBody>
          <a:bodyPr/>
          <a:lstStyle/>
          <a:p>
            <a:pPr>
              <a:defRPr/>
            </a:pPr>
            <a:fld id="{F67FF897-2E0A-B946-9602-35B28F3D6F87}" type="slidenum">
              <a:rPr lang="en-GB" smtClean="0"/>
              <a:pPr>
                <a:defRPr/>
              </a:pPr>
              <a:t>12</a:t>
            </a:fld>
            <a:endParaRPr lang="en-GB"/>
          </a:p>
        </p:txBody>
      </p:sp>
    </p:spTree>
    <p:extLst>
      <p:ext uri="{BB962C8B-B14F-4D97-AF65-F5344CB8AC3E}">
        <p14:creationId xmlns:p14="http://schemas.microsoft.com/office/powerpoint/2010/main" val="410643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000125" y="798513"/>
            <a:ext cx="5103813" cy="3827462"/>
          </a:xfrm>
          <a:ln/>
        </p:spPr>
      </p:sp>
      <p:sp>
        <p:nvSpPr>
          <p:cNvPr id="21506" name="Rectangle 3"/>
          <p:cNvSpPr>
            <a:spLocks noGrp="1" noChangeArrowheads="1"/>
          </p:cNvSpPr>
          <p:nvPr>
            <p:ph type="body" idx="1"/>
          </p:nvPr>
        </p:nvSpPr>
        <p:spPr>
          <a:xfrm>
            <a:off x="946150" y="4867275"/>
            <a:ext cx="5207000" cy="4627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0125" y="798513"/>
            <a:ext cx="5102225" cy="38274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67FF897-2E0A-B946-9602-35B28F3D6F87}" type="slidenum">
              <a:rPr lang="en-GB" smtClean="0"/>
              <a:pPr>
                <a:defRPr/>
              </a:pPr>
              <a:t>14</a:t>
            </a:fld>
            <a:endParaRPr lang="en-GB"/>
          </a:p>
        </p:txBody>
      </p:sp>
    </p:spTree>
    <p:extLst>
      <p:ext uri="{BB962C8B-B14F-4D97-AF65-F5344CB8AC3E}">
        <p14:creationId xmlns:p14="http://schemas.microsoft.com/office/powerpoint/2010/main" val="257393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0125" y="798513"/>
            <a:ext cx="5102225" cy="38274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67FF897-2E0A-B946-9602-35B28F3D6F87}" type="slidenum">
              <a:rPr lang="en-GB" smtClean="0"/>
              <a:pPr>
                <a:defRPr/>
              </a:pPr>
              <a:t>15</a:t>
            </a:fld>
            <a:endParaRPr lang="en-GB"/>
          </a:p>
        </p:txBody>
      </p:sp>
    </p:spTree>
    <p:extLst>
      <p:ext uri="{BB962C8B-B14F-4D97-AF65-F5344CB8AC3E}">
        <p14:creationId xmlns:p14="http://schemas.microsoft.com/office/powerpoint/2010/main" val="129553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0125" y="798513"/>
            <a:ext cx="5102225" cy="38274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67FF897-2E0A-B946-9602-35B28F3D6F87}" type="slidenum">
              <a:rPr lang="en-GB" smtClean="0"/>
              <a:pPr>
                <a:defRPr/>
              </a:pPr>
              <a:t>16</a:t>
            </a:fld>
            <a:endParaRPr lang="en-GB"/>
          </a:p>
        </p:txBody>
      </p:sp>
    </p:spTree>
    <p:extLst>
      <p:ext uri="{BB962C8B-B14F-4D97-AF65-F5344CB8AC3E}">
        <p14:creationId xmlns:p14="http://schemas.microsoft.com/office/powerpoint/2010/main" val="2629636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0125" y="798513"/>
            <a:ext cx="5102225" cy="38274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67FF897-2E0A-B946-9602-35B28F3D6F87}" type="slidenum">
              <a:rPr lang="en-GB" smtClean="0"/>
              <a:pPr>
                <a:defRPr/>
              </a:pPr>
              <a:t>17</a:t>
            </a:fld>
            <a:endParaRPr lang="en-GB"/>
          </a:p>
        </p:txBody>
      </p:sp>
    </p:spTree>
    <p:extLst>
      <p:ext uri="{BB962C8B-B14F-4D97-AF65-F5344CB8AC3E}">
        <p14:creationId xmlns:p14="http://schemas.microsoft.com/office/powerpoint/2010/main" val="44130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0125" y="798513"/>
            <a:ext cx="5102225" cy="38274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67FF897-2E0A-B946-9602-35B28F3D6F87}" type="slidenum">
              <a:rPr lang="en-GB" smtClean="0"/>
              <a:pPr>
                <a:defRPr/>
              </a:pPr>
              <a:t>2</a:t>
            </a:fld>
            <a:endParaRPr lang="en-GB"/>
          </a:p>
        </p:txBody>
      </p:sp>
    </p:spTree>
    <p:extLst>
      <p:ext uri="{BB962C8B-B14F-4D97-AF65-F5344CB8AC3E}">
        <p14:creationId xmlns:p14="http://schemas.microsoft.com/office/powerpoint/2010/main" val="197084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1000125" y="798513"/>
            <a:ext cx="5103813" cy="3827462"/>
          </a:xfrm>
          <a:ln/>
        </p:spPr>
      </p:sp>
      <p:sp>
        <p:nvSpPr>
          <p:cNvPr id="7170" name="Rectangle 3"/>
          <p:cNvSpPr>
            <a:spLocks noGrp="1" noChangeArrowheads="1"/>
          </p:cNvSpPr>
          <p:nvPr>
            <p:ph type="body" idx="1"/>
          </p:nvPr>
        </p:nvSpPr>
        <p:spPr>
          <a:xfrm>
            <a:off x="946150" y="4867275"/>
            <a:ext cx="5207000" cy="4627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sz="1600" dirty="0" smtClean="0"/>
              <a:t>First statement coming from CISCO report 2012 is that video will represent 50% of the overall Internet Traffic in 2015.</a:t>
            </a:r>
          </a:p>
          <a:p>
            <a:r>
              <a:rPr lang="en-GB" sz="1600" dirty="0" smtClean="0"/>
              <a:t>So several tracks could be considered to avoid bottlenecks and overloads in IT infrastructures. One of them is to considerer that TV could be processed and coming from the Cloud with processing, transcoding, storage and personalization distributed in Cloud Computing nodes, but with also Search, recommendation and content filtering using Cloud.</a:t>
            </a:r>
          </a:p>
          <a:p>
            <a:r>
              <a:rPr lang="en-GB" sz="1600" dirty="0" smtClean="0"/>
              <a:t>This is the approach taken in ACDC and we are convinced than a new business model will take place: </a:t>
            </a:r>
          </a:p>
          <a:p>
            <a:pPr algn="ctr"/>
            <a:r>
              <a:rPr lang="en-GB" sz="1600" b="1" dirty="0" smtClean="0"/>
              <a:t>“Pay as you go for what you use”</a:t>
            </a:r>
            <a:endParaRPr lang="en-GB" sz="16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1000125" y="798513"/>
            <a:ext cx="5103813" cy="3827462"/>
          </a:xfrm>
          <a:ln/>
        </p:spPr>
      </p:sp>
      <p:sp>
        <p:nvSpPr>
          <p:cNvPr id="7170" name="Rectangle 3"/>
          <p:cNvSpPr>
            <a:spLocks noGrp="1" noChangeArrowheads="1"/>
          </p:cNvSpPr>
          <p:nvPr>
            <p:ph type="body" idx="1"/>
          </p:nvPr>
        </p:nvSpPr>
        <p:spPr>
          <a:xfrm>
            <a:off x="946150" y="4867275"/>
            <a:ext cx="5207000" cy="4627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sz="1600" dirty="0" smtClean="0"/>
              <a:t>On theses two slides we are going to see what are the issues to solve and how ACDC could answer</a:t>
            </a:r>
            <a:endParaRPr lang="en-GB" sz="1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1000125" y="798513"/>
            <a:ext cx="5103813" cy="3827462"/>
          </a:xfrm>
          <a:ln/>
        </p:spPr>
      </p:sp>
      <p:sp>
        <p:nvSpPr>
          <p:cNvPr id="9218" name="Rectangle 3"/>
          <p:cNvSpPr>
            <a:spLocks noGrp="1" noChangeArrowheads="1"/>
          </p:cNvSpPr>
          <p:nvPr>
            <p:ph type="body" idx="1"/>
          </p:nvPr>
        </p:nvSpPr>
        <p:spPr>
          <a:xfrm>
            <a:off x="946150" y="4867275"/>
            <a:ext cx="5207000" cy="4627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000125" y="798513"/>
            <a:ext cx="5103813" cy="3827462"/>
          </a:xfrm>
          <a:ln/>
        </p:spPr>
      </p:sp>
      <p:sp>
        <p:nvSpPr>
          <p:cNvPr id="13314" name="Rectangle 3"/>
          <p:cNvSpPr>
            <a:spLocks noGrp="1" noChangeArrowheads="1"/>
          </p:cNvSpPr>
          <p:nvPr>
            <p:ph type="body" idx="1"/>
          </p:nvPr>
        </p:nvSpPr>
        <p:spPr>
          <a:xfrm>
            <a:off x="946150" y="4867275"/>
            <a:ext cx="5207000" cy="4627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b="1" u="sng" dirty="0" smtClean="0"/>
              <a:t>State of the Art</a:t>
            </a:r>
          </a:p>
          <a:p>
            <a:pPr marL="171450" indent="-171450">
              <a:buFont typeface="Arial"/>
              <a:buChar char="•"/>
            </a:pPr>
            <a:r>
              <a:rPr lang="en-GB" dirty="0"/>
              <a:t>Real Time Video compression had to face a lot of challenges due to growing complexity of encoding algorithms allowing to increase video resolution and to decrease the network required bandwidth</a:t>
            </a:r>
          </a:p>
          <a:p>
            <a:pPr marL="171450" indent="-171450">
              <a:buFont typeface="Arial"/>
              <a:buChar char="•"/>
            </a:pPr>
            <a:r>
              <a:rPr lang="en-GB" dirty="0"/>
              <a:t>Operators must now deliver several similar contents on multiple heterogeneous networks (Cable, Satellite, IPTV, Mobile TV, WebTV)</a:t>
            </a:r>
          </a:p>
          <a:p>
            <a:pPr marL="171450" indent="-171450">
              <a:buFont typeface="Arial"/>
              <a:buChar char="•"/>
            </a:pPr>
            <a:r>
              <a:rPr lang="en-GB" dirty="0"/>
              <a:t>The application of semantic technologies is almost </a:t>
            </a:r>
            <a:r>
              <a:rPr lang="en-GB" dirty="0" err="1"/>
              <a:t>inexplored</a:t>
            </a:r>
            <a:r>
              <a:rPr lang="en-GB" dirty="0"/>
              <a:t> outside the web domain and will allow better content recommendations with higher personalization</a:t>
            </a:r>
          </a:p>
          <a:p>
            <a:pPr marL="171450" indent="-171450">
              <a:buFont typeface="Arial"/>
              <a:buChar char="•"/>
            </a:pPr>
            <a:r>
              <a:rPr lang="en-GB" dirty="0"/>
              <a:t>« Cloud computing », until now, dedicated to « pure IT services » will allow a massive </a:t>
            </a:r>
            <a:r>
              <a:rPr lang="en-GB" dirty="0" err="1"/>
              <a:t>parralelism</a:t>
            </a:r>
            <a:r>
              <a:rPr lang="en-GB" dirty="0"/>
              <a:t> for these new </a:t>
            </a:r>
            <a:r>
              <a:rPr lang="en-GB" dirty="0" smtClean="0"/>
              <a:t>challenges</a:t>
            </a:r>
          </a:p>
          <a:p>
            <a:r>
              <a:rPr lang="en-GB" sz="1100" b="1" u="sng" dirty="0" smtClean="0"/>
              <a:t>Expected Results</a:t>
            </a:r>
            <a:endParaRPr lang="en-GB" sz="1100" b="1" u="sng" dirty="0"/>
          </a:p>
          <a:p>
            <a:pPr marL="171450" lvl="1" indent="-171450">
              <a:lnSpc>
                <a:spcPct val="90000"/>
              </a:lnSpc>
              <a:buFont typeface="Arial"/>
              <a:buChar char="•"/>
            </a:pPr>
            <a:r>
              <a:rPr lang="en-GB" dirty="0">
                <a:cs typeface="ＭＳ Ｐゴシック" charset="0"/>
              </a:rPr>
              <a:t>Validation of a new content delivery method based on virtualization of running processes over distributed cloud networks through field trials using real networks</a:t>
            </a:r>
            <a:r>
              <a:rPr lang="fr-FR" dirty="0">
                <a:cs typeface="ＭＳ Ｐゴシック" charset="0"/>
              </a:rPr>
              <a:t> </a:t>
            </a:r>
          </a:p>
          <a:p>
            <a:pPr marL="171450" lvl="1" indent="-171450">
              <a:lnSpc>
                <a:spcPct val="90000"/>
              </a:lnSpc>
              <a:buFont typeface="Arial"/>
              <a:buChar char="•"/>
            </a:pPr>
            <a:r>
              <a:rPr lang="en-GB" dirty="0">
                <a:cs typeface="ＭＳ Ｐゴシック" charset="0"/>
              </a:rPr>
              <a:t>To offer to business clients such as broadcasters, Content delivery providers, Telecom operators or Internet service providers new kind of infrastructures and services allowing new perspectives in multimedia content delivery and therefore CAPEX/OPEX optimization</a:t>
            </a:r>
            <a:r>
              <a:rPr lang="fr-FR" dirty="0">
                <a:cs typeface="ＭＳ Ｐゴシック" charset="0"/>
              </a:rPr>
              <a:t> </a:t>
            </a:r>
          </a:p>
          <a:p>
            <a:pPr marL="171450" lvl="1" indent="-171450">
              <a:lnSpc>
                <a:spcPct val="90000"/>
              </a:lnSpc>
              <a:buFont typeface="Arial"/>
              <a:buChar char="•"/>
            </a:pPr>
            <a:r>
              <a:rPr lang="en-GB" dirty="0">
                <a:cs typeface="ＭＳ Ｐゴシック" charset="0"/>
              </a:rPr>
              <a:t>To offer to Consumer end-users new enhanced applications and services offering personalization, contextualization and new advanced Electronic service guides which will constitute added value services offered by the operators to these end-users</a:t>
            </a:r>
            <a:r>
              <a:rPr lang="fr-FR" dirty="0">
                <a:cs typeface="ＭＳ Ｐゴシック" charset="0"/>
              </a:rPr>
              <a:t> </a:t>
            </a:r>
          </a:p>
          <a:p>
            <a:endParaRPr lang="en-GB" sz="1100" dirty="0"/>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000125" y="798513"/>
            <a:ext cx="5103813" cy="3827462"/>
          </a:xfrm>
          <a:ln/>
        </p:spPr>
      </p:sp>
      <p:sp>
        <p:nvSpPr>
          <p:cNvPr id="13314" name="Rectangle 3"/>
          <p:cNvSpPr>
            <a:spLocks noGrp="1" noChangeArrowheads="1"/>
          </p:cNvSpPr>
          <p:nvPr>
            <p:ph type="body" idx="1"/>
          </p:nvPr>
        </p:nvSpPr>
        <p:spPr>
          <a:xfrm>
            <a:off x="946150" y="4867275"/>
            <a:ext cx="5207000" cy="4627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b="1" u="sng" dirty="0" smtClean="0"/>
              <a:t>Achieved Results</a:t>
            </a:r>
          </a:p>
          <a:p>
            <a:pPr marL="171450" lvl="1" indent="-171450">
              <a:lnSpc>
                <a:spcPct val="90000"/>
              </a:lnSpc>
              <a:buFont typeface="Arial"/>
              <a:buChar char="•"/>
            </a:pPr>
            <a:r>
              <a:rPr lang="en-GB" dirty="0">
                <a:cs typeface="ＭＳ Ｐゴシック" charset="0"/>
              </a:rPr>
              <a:t>Automatic and scalable content processing for content input, adaptation and storage </a:t>
            </a:r>
            <a:endParaRPr lang="en-GB" altLang="ja-JP" dirty="0">
              <a:cs typeface="ＭＳ Ｐゴシック" charset="0"/>
            </a:endParaRPr>
          </a:p>
          <a:p>
            <a:pPr marL="171450" lvl="1" indent="-171450">
              <a:lnSpc>
                <a:spcPct val="90000"/>
              </a:lnSpc>
              <a:buFont typeface="Arial"/>
              <a:buChar char="•"/>
            </a:pPr>
            <a:r>
              <a:rPr lang="en-GB" dirty="0">
                <a:cs typeface="ＭＳ Ｐゴシック" charset="0"/>
              </a:rPr>
              <a:t>Service platform implementation allowing </a:t>
            </a:r>
            <a:r>
              <a:rPr lang="en-GB" dirty="0" err="1">
                <a:cs typeface="ＭＳ Ｐゴシック" charset="0"/>
              </a:rPr>
              <a:t>SaaS</a:t>
            </a:r>
            <a:r>
              <a:rPr lang="en-GB" dirty="0">
                <a:cs typeface="ＭＳ Ｐゴシック" charset="0"/>
              </a:rPr>
              <a:t> model for different processes such as transcoding, logo insertion, semantic recommendations </a:t>
            </a:r>
          </a:p>
          <a:p>
            <a:pPr marL="171450" lvl="1" indent="-171450">
              <a:lnSpc>
                <a:spcPct val="90000"/>
              </a:lnSpc>
              <a:buFont typeface="Arial"/>
              <a:buChar char="•"/>
            </a:pPr>
            <a:r>
              <a:rPr lang="en-GB" dirty="0">
                <a:cs typeface="ＭＳ Ｐゴシック" charset="0"/>
              </a:rPr>
              <a:t>Study of advanced video processing (3</a:t>
            </a:r>
            <a:r>
              <a:rPr lang="en-GB" sz="1100" dirty="0">
                <a:cs typeface="ＭＳ Ｐゴシック" charset="0"/>
              </a:rPr>
              <a:t>D coding) and new cloud based services (</a:t>
            </a:r>
            <a:r>
              <a:rPr lang="en-GB" sz="1100" dirty="0" err="1">
                <a:cs typeface="ＭＳ Ｐゴシック" charset="0"/>
              </a:rPr>
              <a:t>HbbTV</a:t>
            </a:r>
            <a:r>
              <a:rPr lang="en-GB" sz="1100" dirty="0">
                <a:cs typeface="ＭＳ Ｐゴシック" charset="0"/>
              </a:rPr>
              <a:t>) on Cloud architecture </a:t>
            </a:r>
          </a:p>
          <a:p>
            <a:endParaRPr lang="en-GB" b="1" u="sng" dirty="0"/>
          </a:p>
          <a:p>
            <a:r>
              <a:rPr lang="en-GB" b="1" u="sng" dirty="0" smtClean="0"/>
              <a:t>Innovations</a:t>
            </a:r>
          </a:p>
          <a:p>
            <a:pPr marL="171450" lvl="1" indent="-171450">
              <a:buFont typeface="Arial"/>
              <a:buChar char="•"/>
            </a:pPr>
            <a:r>
              <a:rPr lang="en-GB" dirty="0">
                <a:cs typeface="ＭＳ Ｐゴシック" charset="0"/>
              </a:rPr>
              <a:t>Adapt « Cloud Computing » to multimedia content applications and find efficient load-balancing system for Cloud resource allocation</a:t>
            </a:r>
          </a:p>
          <a:p>
            <a:pPr marL="171450" lvl="1" indent="-171450">
              <a:buFont typeface="Arial"/>
              <a:buChar char="•"/>
            </a:pPr>
            <a:r>
              <a:rPr lang="en-GB" dirty="0">
                <a:cs typeface="ＭＳ Ｐゴシック" charset="0"/>
              </a:rPr>
              <a:t>Allow scalable Content Processing (ingest, adaptation, storage,…) and Contextual adaptation </a:t>
            </a:r>
          </a:p>
          <a:p>
            <a:pPr marL="171450" indent="-171450">
              <a:buFont typeface="Arial"/>
              <a:buChar char="•"/>
            </a:pPr>
            <a:r>
              <a:rPr lang="en-GB" dirty="0"/>
              <a:t>Develop a service platform based on </a:t>
            </a:r>
            <a:r>
              <a:rPr lang="en-GB" dirty="0" err="1"/>
              <a:t>SaaS</a:t>
            </a:r>
            <a:r>
              <a:rPr lang="en-GB" dirty="0"/>
              <a:t> model allowing use of hosted contents and semantic information's for contextual services </a:t>
            </a:r>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000125" y="798513"/>
            <a:ext cx="5103813" cy="3827462"/>
          </a:xfrm>
          <a:ln/>
        </p:spPr>
      </p:sp>
      <p:sp>
        <p:nvSpPr>
          <p:cNvPr id="13314" name="Rectangle 3"/>
          <p:cNvSpPr>
            <a:spLocks noGrp="1" noChangeArrowheads="1"/>
          </p:cNvSpPr>
          <p:nvPr>
            <p:ph type="body" idx="1"/>
          </p:nvPr>
        </p:nvSpPr>
        <p:spPr>
          <a:xfrm>
            <a:off x="946150" y="4867275"/>
            <a:ext cx="5207000" cy="4627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sz="1600" dirty="0" smtClean="0"/>
              <a:t>The complete End-to-End system architecture showing the complementary of partners to provide a complete eco-system</a:t>
            </a:r>
            <a:endParaRPr lang="en-GB" sz="16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000125" y="798513"/>
            <a:ext cx="5103813" cy="3827462"/>
          </a:xfrm>
          <a:ln/>
        </p:spPr>
      </p:sp>
      <p:sp>
        <p:nvSpPr>
          <p:cNvPr id="15362" name="Rectangle 3"/>
          <p:cNvSpPr>
            <a:spLocks noGrp="1" noChangeArrowheads="1"/>
          </p:cNvSpPr>
          <p:nvPr>
            <p:ph type="body" idx="1"/>
          </p:nvPr>
        </p:nvSpPr>
        <p:spPr>
          <a:xfrm>
            <a:off x="946150" y="4867275"/>
            <a:ext cx="5207000" cy="4627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8035" name="Rectangle 1027"/>
          <p:cNvSpPr>
            <a:spLocks noGrp="1" noChangeArrowheads="1"/>
          </p:cNvSpPr>
          <p:nvPr>
            <p:ph type="ctrTitle"/>
          </p:nvPr>
        </p:nvSpPr>
        <p:spPr>
          <a:xfrm>
            <a:off x="2224088" y="2546350"/>
            <a:ext cx="6678612" cy="1143000"/>
          </a:xfrm>
        </p:spPr>
        <p:txBody>
          <a:bodyPr/>
          <a:lstStyle>
            <a:lvl1pPr>
              <a:defRPr>
                <a:solidFill>
                  <a:schemeClr val="bg1"/>
                </a:solidFill>
              </a:defRPr>
            </a:lvl1pPr>
          </a:lstStyle>
          <a:p>
            <a:r>
              <a:rPr lang="fr-FR" smtClean="0"/>
              <a:t>Cliquez et modifiez le titre</a:t>
            </a:r>
            <a:endParaRPr lang="en-GB"/>
          </a:p>
        </p:txBody>
      </p:sp>
      <p:sp>
        <p:nvSpPr>
          <p:cNvPr id="428036" name="Rectangle 1028"/>
          <p:cNvSpPr>
            <a:spLocks noGrp="1" noChangeArrowheads="1"/>
          </p:cNvSpPr>
          <p:nvPr>
            <p:ph type="subTitle" idx="1"/>
          </p:nvPr>
        </p:nvSpPr>
        <p:spPr>
          <a:xfrm>
            <a:off x="2217738" y="3703638"/>
            <a:ext cx="6675437" cy="1752600"/>
          </a:xfrm>
        </p:spPr>
        <p:txBody>
          <a:bodyPr/>
          <a:lstStyle>
            <a:lvl1pPr marL="0" indent="0">
              <a:buFontTx/>
              <a:buNone/>
              <a:defRPr sz="1100">
                <a:solidFill>
                  <a:schemeClr val="bg1"/>
                </a:solidFill>
              </a:defRPr>
            </a:lvl1pPr>
          </a:lstStyle>
          <a:p>
            <a:r>
              <a:rPr lang="fr-FR" smtClean="0"/>
              <a:t>Cliquez pour modifier le style des sous-titres du masque</a:t>
            </a:r>
            <a:endParaRPr lang="en-GB"/>
          </a:p>
        </p:txBody>
      </p:sp>
    </p:spTree>
    <p:extLst>
      <p:ext uri="{BB962C8B-B14F-4D97-AF65-F5344CB8AC3E}">
        <p14:creationId xmlns:p14="http://schemas.microsoft.com/office/powerpoint/2010/main" val="1258987479"/>
      </p:ext>
    </p:extLst>
  </p:cSld>
  <p:clrMapOvr>
    <a:masterClrMapping/>
  </p:clrMapOvr>
  <p:transition xmlns:p14="http://schemas.microsoft.com/office/powerpoint/2010/mai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fr-F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91693354"/>
      </p:ext>
    </p:extLst>
  </p:cSld>
  <p:clrMapOvr>
    <a:masterClrMapping/>
  </p:clrMapOvr>
  <p:transition xmlns:p14="http://schemas.microsoft.com/office/powerpoint/2010/mai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527050"/>
            <a:ext cx="1966913" cy="5818188"/>
          </a:xfrm>
        </p:spPr>
        <p:txBody>
          <a:bodyPr vert="eaVert"/>
          <a:lstStyle/>
          <a:p>
            <a:r>
              <a:rPr lang="fr-FR" smtClean="0"/>
              <a:t>Cliquez et modifiez le titre</a:t>
            </a:r>
            <a:endParaRPr lang="fr-FR"/>
          </a:p>
        </p:txBody>
      </p:sp>
      <p:sp>
        <p:nvSpPr>
          <p:cNvPr id="3" name="Vertical Text Placeholder 2"/>
          <p:cNvSpPr>
            <a:spLocks noGrp="1"/>
          </p:cNvSpPr>
          <p:nvPr>
            <p:ph type="body" orient="vert" idx="1"/>
          </p:nvPr>
        </p:nvSpPr>
        <p:spPr>
          <a:xfrm>
            <a:off x="688975" y="527050"/>
            <a:ext cx="5753100" cy="58181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16422183"/>
      </p:ext>
    </p:extLst>
  </p:cSld>
  <p:clrMapOvr>
    <a:masterClrMapping/>
  </p:clrMapOvr>
  <p:transition xmlns:p14="http://schemas.microsoft.com/office/powerpoint/2010/mai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le 1"/>
          <p:cNvSpPr>
            <a:spLocks noGrp="1"/>
          </p:cNvSpPr>
          <p:nvPr>
            <p:ph type="title"/>
          </p:nvPr>
        </p:nvSpPr>
        <p:spPr>
          <a:xfrm>
            <a:off x="1895475" y="527050"/>
            <a:ext cx="4824413" cy="622300"/>
          </a:xfrm>
        </p:spPr>
        <p:txBody>
          <a:bodyPr/>
          <a:lstStyle/>
          <a:p>
            <a:r>
              <a:rPr lang="fr-FR" smtClean="0"/>
              <a:t>Cliquez et modifiez le titre</a:t>
            </a:r>
            <a:endParaRPr lang="fr-FR"/>
          </a:p>
        </p:txBody>
      </p:sp>
      <p:sp>
        <p:nvSpPr>
          <p:cNvPr id="3" name="Table Placeholder 2"/>
          <p:cNvSpPr>
            <a:spLocks noGrp="1"/>
          </p:cNvSpPr>
          <p:nvPr>
            <p:ph type="tbl" idx="1"/>
          </p:nvPr>
        </p:nvSpPr>
        <p:spPr>
          <a:xfrm>
            <a:off x="688975" y="1536700"/>
            <a:ext cx="7872413" cy="4808538"/>
          </a:xfrm>
        </p:spPr>
        <p:txBody>
          <a:bodyPr/>
          <a:lstStyle/>
          <a:p>
            <a:pPr lvl="0"/>
            <a:r>
              <a:rPr lang="fr-FR" noProof="0" smtClean="0"/>
              <a:t>Cliquez sur l'icône pour ajouter un tableau</a:t>
            </a:r>
          </a:p>
        </p:txBody>
      </p:sp>
    </p:spTree>
    <p:extLst>
      <p:ext uri="{BB962C8B-B14F-4D97-AF65-F5344CB8AC3E}">
        <p14:creationId xmlns:p14="http://schemas.microsoft.com/office/powerpoint/2010/main" val="4088198251"/>
      </p:ext>
    </p:extLst>
  </p:cSld>
  <p:clrMapOvr>
    <a:masterClrMapping/>
  </p:clrMapOvr>
  <p:transition xmlns:p14="http://schemas.microsoft.com/office/powerpoint/2010/mai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fr-F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8236354"/>
      </p:ext>
    </p:extLst>
  </p:cSld>
  <p:clrMapOvr>
    <a:masterClrMapping/>
  </p:clrMapOvr>
  <p:transition xmlns:p14="http://schemas.microsoft.com/office/powerpoint/2010/mai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2144245368"/>
      </p:ext>
    </p:extLst>
  </p:cSld>
  <p:clrMapOvr>
    <a:masterClrMapping/>
  </p:clrMapOvr>
  <p:transition xmlns:p14="http://schemas.microsoft.com/office/powerpoint/2010/mai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fr-FR"/>
          </a:p>
        </p:txBody>
      </p:sp>
      <p:sp>
        <p:nvSpPr>
          <p:cNvPr id="3" name="Content Placeholder 2"/>
          <p:cNvSpPr>
            <a:spLocks noGrp="1"/>
          </p:cNvSpPr>
          <p:nvPr>
            <p:ph sz="half" idx="1"/>
          </p:nvPr>
        </p:nvSpPr>
        <p:spPr>
          <a:xfrm>
            <a:off x="688975" y="1536700"/>
            <a:ext cx="3859213"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4700588" y="1536700"/>
            <a:ext cx="38608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75336727"/>
      </p:ext>
    </p:extLst>
  </p:cSld>
  <p:clrMapOvr>
    <a:masterClrMapping/>
  </p:clrMapOvr>
  <p:transition xmlns:p14="http://schemas.microsoft.com/office/powerpoint/2010/mai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30518049"/>
      </p:ext>
    </p:extLst>
  </p:cSld>
  <p:clrMapOvr>
    <a:masterClrMapping/>
  </p:clrMapOvr>
  <p:transition xmlns:p14="http://schemas.microsoft.com/office/powerpoint/2010/mai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2880382255"/>
      </p:ext>
    </p:extLst>
  </p:cSld>
  <p:clrMapOvr>
    <a:masterClrMapping/>
  </p:clrMapOvr>
  <p:transition xmlns:p14="http://schemas.microsoft.com/office/powerpoint/2010/mai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233805"/>
      </p:ext>
    </p:extLst>
  </p:cSld>
  <p:clrMapOvr>
    <a:masterClrMapping/>
  </p:clrMapOvr>
  <p:transition xmlns:p14="http://schemas.microsoft.com/office/powerpoint/2010/mai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FR" smtClean="0"/>
              <a:t>Cliquez et modifiez le titre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70747487"/>
      </p:ext>
    </p:extLst>
  </p:cSld>
  <p:clrMapOvr>
    <a:masterClrMapping/>
  </p:clrMapOvr>
  <p:transition xmlns:p14="http://schemas.microsoft.com/office/powerpoint/2010/mai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FR" smtClean="0"/>
              <a:t>Cliquez et modifiez le titre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863091031"/>
      </p:ext>
    </p:extLst>
  </p:cSld>
  <p:clrMapOvr>
    <a:masterClrMapping/>
  </p:clrMapOvr>
  <p:transition xmlns:p14="http://schemas.microsoft.com/office/powerpoint/2010/main">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777"/>
          <p:cNvSpPr>
            <a:spLocks noGrp="1" noChangeArrowheads="1"/>
          </p:cNvSpPr>
          <p:nvPr>
            <p:ph type="body" idx="1"/>
          </p:nvPr>
        </p:nvSpPr>
        <p:spPr bwMode="auto">
          <a:xfrm>
            <a:off x="688975" y="1536700"/>
            <a:ext cx="7872413"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1027" name="Rectangle 18"/>
          <p:cNvSpPr>
            <a:spLocks noGrp="1" noChangeArrowheads="1"/>
          </p:cNvSpPr>
          <p:nvPr>
            <p:ph type="title"/>
          </p:nvPr>
        </p:nvSpPr>
        <p:spPr bwMode="auto">
          <a:xfrm>
            <a:off x="1895475" y="527050"/>
            <a:ext cx="48244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smtClean="0"/>
              <a:t>Cliquez et modifiez le titre</a:t>
            </a:r>
            <a:endParaRPr lang="en-GB"/>
          </a:p>
        </p:txBody>
      </p:sp>
      <p:sp>
        <p:nvSpPr>
          <p:cNvPr id="420614" name="Text Box 774"/>
          <p:cNvSpPr txBox="1">
            <a:spLocks noChangeArrowheads="1"/>
          </p:cNvSpPr>
          <p:nvPr/>
        </p:nvSpPr>
        <p:spPr bwMode="auto">
          <a:xfrm>
            <a:off x="7942263" y="6588125"/>
            <a:ext cx="1201737" cy="214313"/>
          </a:xfrm>
          <a:prstGeom prst="rect">
            <a:avLst/>
          </a:prstGeom>
          <a:noFill/>
          <a:ln w="9525">
            <a:noFill/>
            <a:miter lim="800000"/>
            <a:headEnd/>
            <a:tailEnd/>
          </a:ln>
          <a:effectLst/>
        </p:spPr>
        <p:txBody>
          <a:bodyPr anchor="b">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algn="r" eaLnBrk="1" hangingPunct="1">
              <a:defRPr/>
            </a:pPr>
            <a:r>
              <a:rPr lang="en-GB" sz="800" b="0" smtClean="0">
                <a:solidFill>
                  <a:srgbClr val="969696"/>
                </a:solidFill>
              </a:rPr>
              <a:t>ITEA 2  -  </a:t>
            </a:r>
            <a:fld id="{6C157DEA-B18F-664C-BBAA-8159733E7F54}" type="slidenum">
              <a:rPr lang="en-GB" sz="800" b="0" smtClean="0">
                <a:solidFill>
                  <a:srgbClr val="969696"/>
                </a:solidFill>
              </a:rPr>
              <a:pPr algn="r" eaLnBrk="1" hangingPunct="1">
                <a:defRPr/>
              </a:pPr>
              <a:t>‹#›</a:t>
            </a:fld>
            <a:endParaRPr lang="en-GB" sz="800" b="0" smtClean="0">
              <a:solidFill>
                <a:srgbClr val="969696"/>
              </a:solidFill>
            </a:endParaRPr>
          </a:p>
        </p:txBody>
      </p:sp>
      <p:sp>
        <p:nvSpPr>
          <p:cNvPr id="1029" name="Rectangle 788"/>
          <p:cNvSpPr>
            <a:spLocks noChangeArrowheads="1"/>
          </p:cNvSpPr>
          <p:nvPr/>
        </p:nvSpPr>
        <p:spPr bwMode="auto">
          <a:xfrm>
            <a:off x="6896100" y="674688"/>
            <a:ext cx="2247900" cy="190500"/>
          </a:xfrm>
          <a:prstGeom prst="rect">
            <a:avLst/>
          </a:prstGeom>
          <a:gradFill rotWithShape="0">
            <a:gsLst>
              <a:gs pos="0">
                <a:schemeClr val="hlink">
                  <a:alpha val="79999"/>
                </a:schemeClr>
              </a:gs>
              <a:gs pos="100000">
                <a:schemeClr val="tx2"/>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FR" sz="1000">
                <a:solidFill>
                  <a:srgbClr val="007300"/>
                </a:solidFill>
              </a:rPr>
              <a:t>ITEA Final Review, Luxembourg</a:t>
            </a:r>
          </a:p>
        </p:txBody>
      </p:sp>
      <p:pic>
        <p:nvPicPr>
          <p:cNvPr id="1030" name="Image 1" descr="ACDC Logo.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169275" y="889000"/>
            <a:ext cx="65405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73"/>
          <p:cNvSpPr>
            <a:spLocks noChangeArrowheads="1"/>
          </p:cNvSpPr>
          <p:nvPr/>
        </p:nvSpPr>
        <p:spPr bwMode="auto">
          <a:xfrm>
            <a:off x="557213" y="1116013"/>
            <a:ext cx="631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300">
                <a:solidFill>
                  <a:schemeClr val="hlink"/>
                </a:solidFill>
              </a:rPr>
              <a:t>• • • • • • • • • • • • • • • • • • • • • • • • • • • • • • • • • • • • • • • • • • • • • • • • • • • • • • • • • • •</a:t>
            </a:r>
            <a:r>
              <a:rPr lang="en-GB">
                <a:solidFill>
                  <a:schemeClr val="hlink"/>
                </a:solidFill>
              </a:rPr>
              <a:t> </a:t>
            </a:r>
          </a:p>
        </p:txBody>
      </p:sp>
      <p:sp>
        <p:nvSpPr>
          <p:cNvPr id="1032" name="Rectangle 775"/>
          <p:cNvSpPr>
            <a:spLocks noChangeArrowheads="1"/>
          </p:cNvSpPr>
          <p:nvPr/>
        </p:nvSpPr>
        <p:spPr bwMode="auto">
          <a:xfrm>
            <a:off x="6921500" y="882650"/>
            <a:ext cx="1095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a:solidFill>
                  <a:srgbClr val="000000"/>
                </a:solidFill>
              </a:rPr>
              <a:t>ITEA 2 ~ 09008</a:t>
            </a:r>
          </a:p>
          <a:p>
            <a:r>
              <a:rPr lang="en-GB" sz="800">
                <a:solidFill>
                  <a:srgbClr val="000000"/>
                </a:solidFill>
              </a:rPr>
              <a:t>ACDC</a:t>
            </a:r>
          </a:p>
          <a:p>
            <a:r>
              <a:rPr lang="en-GB" sz="800">
                <a:solidFill>
                  <a:srgbClr val="000000"/>
                </a:solidFill>
              </a:rPr>
              <a:t>21 November 2012</a:t>
            </a:r>
          </a:p>
        </p:txBody>
      </p:sp>
    </p:spTree>
  </p:cSld>
  <p:clrMap bg1="lt1" tx1="dk1" bg2="lt2" tx2="dk2" accent1="accent1" accent2="accent2" accent3="accent3" accent4="accent4" accent5="accent5" accent6="accent6" hlink="hlink" folHlink="folHlink"/>
  <p:sldLayoutIdLst>
    <p:sldLayoutId id="2147484154"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ransition xmlns:p14="http://schemas.microsoft.com/office/powerpoint/2010/main">
    <p:wipe dir="d"/>
  </p:transition>
  <p:txStyles>
    <p:titleStyle>
      <a:lvl1pPr algn="ctr" rtl="0" eaLnBrk="1" fontAlgn="base" hangingPunct="1">
        <a:lnSpc>
          <a:spcPct val="90000"/>
        </a:lnSpc>
        <a:spcBef>
          <a:spcPct val="0"/>
        </a:spcBef>
        <a:spcAft>
          <a:spcPct val="0"/>
        </a:spcAft>
        <a:defRPr sz="2400" b="1">
          <a:solidFill>
            <a:schemeClr val="tx1"/>
          </a:solidFill>
          <a:latin typeface="+mj-lt"/>
          <a:ea typeface="ＭＳ Ｐゴシック" charset="0"/>
          <a:cs typeface="ＭＳ Ｐゴシック" charset="0"/>
        </a:defRPr>
      </a:lvl1pPr>
      <a:lvl2pPr algn="ctr" rtl="0" eaLnBrk="1" fontAlgn="base" hangingPunct="1">
        <a:lnSpc>
          <a:spcPct val="90000"/>
        </a:lnSpc>
        <a:spcBef>
          <a:spcPct val="0"/>
        </a:spcBef>
        <a:spcAft>
          <a:spcPct val="0"/>
        </a:spcAft>
        <a:defRPr sz="2400" b="1">
          <a:solidFill>
            <a:schemeClr val="tx1"/>
          </a:solidFill>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2400" b="1">
          <a:solidFill>
            <a:schemeClr val="tx1"/>
          </a:solidFill>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2400" b="1">
          <a:solidFill>
            <a:schemeClr val="tx1"/>
          </a:solidFill>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2400" b="1">
          <a:solidFill>
            <a:schemeClr val="tx1"/>
          </a:solidFill>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2400" b="1">
          <a:solidFill>
            <a:schemeClr val="tx1"/>
          </a:solidFill>
          <a:latin typeface="Arial" charset="0"/>
        </a:defRPr>
      </a:lvl6pPr>
      <a:lvl7pPr marL="914400" algn="ctr" rtl="0" eaLnBrk="1" fontAlgn="base" hangingPunct="1">
        <a:lnSpc>
          <a:spcPct val="90000"/>
        </a:lnSpc>
        <a:spcBef>
          <a:spcPct val="0"/>
        </a:spcBef>
        <a:spcAft>
          <a:spcPct val="0"/>
        </a:spcAft>
        <a:defRPr sz="2400" b="1">
          <a:solidFill>
            <a:schemeClr val="tx1"/>
          </a:solidFill>
          <a:latin typeface="Arial" charset="0"/>
        </a:defRPr>
      </a:lvl7pPr>
      <a:lvl8pPr marL="1371600" algn="ctr" rtl="0" eaLnBrk="1" fontAlgn="base" hangingPunct="1">
        <a:lnSpc>
          <a:spcPct val="90000"/>
        </a:lnSpc>
        <a:spcBef>
          <a:spcPct val="0"/>
        </a:spcBef>
        <a:spcAft>
          <a:spcPct val="0"/>
        </a:spcAft>
        <a:defRPr sz="2400" b="1">
          <a:solidFill>
            <a:schemeClr val="tx1"/>
          </a:solidFill>
          <a:latin typeface="Arial" charset="0"/>
        </a:defRPr>
      </a:lvl8pPr>
      <a:lvl9pPr marL="1828800" algn="ctr" rtl="0" eaLnBrk="1" fontAlgn="base" hangingPunct="1">
        <a:lnSpc>
          <a:spcPct val="90000"/>
        </a:lnSpc>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0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a:solidFill>
            <a:schemeClr val="tx1"/>
          </a:solidFill>
          <a:latin typeface="+mn-lt"/>
          <a:ea typeface="ＭＳ Ｐゴシック" charset="0"/>
        </a:defRPr>
      </a:lvl3pPr>
      <a:lvl4pPr marL="1562100" indent="-228600" algn="l" rtl="0" eaLnBrk="1" fontAlgn="base" hangingPunct="1">
        <a:spcBef>
          <a:spcPct val="20000"/>
        </a:spcBef>
        <a:spcAft>
          <a:spcPct val="0"/>
        </a:spcAft>
        <a:buChar char="–"/>
        <a:defRPr sz="1600">
          <a:solidFill>
            <a:schemeClr val="tx1"/>
          </a:solidFill>
          <a:latin typeface="+mn-lt"/>
          <a:ea typeface="ＭＳ Ｐゴシック" charset="0"/>
        </a:defRPr>
      </a:lvl4pPr>
      <a:lvl5pPr marL="19812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438400" indent="-228600" algn="l" rtl="0" eaLnBrk="1" fontAlgn="base" hangingPunct="1">
        <a:spcBef>
          <a:spcPct val="20000"/>
        </a:spcBef>
        <a:spcAft>
          <a:spcPct val="0"/>
        </a:spcAft>
        <a:buChar char="»"/>
        <a:defRPr sz="1600">
          <a:solidFill>
            <a:schemeClr val="tx1"/>
          </a:solidFill>
          <a:latin typeface="+mn-lt"/>
        </a:defRPr>
      </a:lvl6pPr>
      <a:lvl7pPr marL="2895600" indent="-228600" algn="l" rtl="0" eaLnBrk="1" fontAlgn="base" hangingPunct="1">
        <a:spcBef>
          <a:spcPct val="20000"/>
        </a:spcBef>
        <a:spcAft>
          <a:spcPct val="0"/>
        </a:spcAft>
        <a:buChar char="»"/>
        <a:defRPr sz="1600">
          <a:solidFill>
            <a:schemeClr val="tx1"/>
          </a:solidFill>
          <a:latin typeface="+mn-lt"/>
        </a:defRPr>
      </a:lvl7pPr>
      <a:lvl8pPr marL="3352800" indent="-228600" algn="l" rtl="0" eaLnBrk="1" fontAlgn="base" hangingPunct="1">
        <a:spcBef>
          <a:spcPct val="20000"/>
        </a:spcBef>
        <a:spcAft>
          <a:spcPct val="0"/>
        </a:spcAft>
        <a:buChar char="»"/>
        <a:defRPr sz="1600">
          <a:solidFill>
            <a:schemeClr val="tx1"/>
          </a:solidFill>
          <a:latin typeface="+mn-lt"/>
        </a:defRPr>
      </a:lvl8pPr>
      <a:lvl9pPr marL="3810000" indent="-228600" algn="l" rtl="0" eaLnBrk="1" fontAlgn="base" hangingPunct="1">
        <a:spcBef>
          <a:spcPct val="20000"/>
        </a:spcBef>
        <a:spcAft>
          <a:spcPct val="0"/>
        </a:spcAft>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2.wmf"/><Relationship Id="rId5" Type="http://schemas.openxmlformats.org/officeDocument/2006/relationships/oleObject" Target="../embeddings/oleObject1.bin"/><Relationship Id="rId6" Type="http://schemas.openxmlformats.org/officeDocument/2006/relationships/image" Target="../media/image11.emf"/><Relationship Id="rId7" Type="http://schemas.openxmlformats.org/officeDocument/2006/relationships/image" Target="../media/image13.jpe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microsoft.com/office/2007/relationships/hdphoto" Target="../media/hdphoto2.wdp"/><Relationship Id="rId6" Type="http://schemas.openxmlformats.org/officeDocument/2006/relationships/image" Target="../media/image5.jpeg"/><Relationship Id="rId7" Type="http://schemas.microsoft.com/office/2007/relationships/hdphoto" Target="../media/hdphoto3.wdp"/><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3"/>
          <p:cNvSpPr>
            <a:spLocks noGrp="1" noChangeArrowheads="1"/>
          </p:cNvSpPr>
          <p:nvPr>
            <p:ph type="ctrTitle"/>
          </p:nvPr>
        </p:nvSpPr>
        <p:spPr>
          <a:xfrm>
            <a:off x="1677988" y="2867025"/>
            <a:ext cx="6983412" cy="1254125"/>
          </a:xfrm>
        </p:spPr>
        <p:txBody>
          <a:bodyPr/>
          <a:lstStyle/>
          <a:p>
            <a:pPr algn="l" eaLnBrk="1" hangingPunct="1"/>
            <a:r>
              <a:rPr lang="de-DE" sz="2800" dirty="0">
                <a:latin typeface="Arial" charset="0"/>
              </a:rPr>
              <a:t>ACDC</a:t>
            </a:r>
            <a:br>
              <a:rPr lang="de-DE" sz="2800" dirty="0">
                <a:latin typeface="Arial" charset="0"/>
              </a:rPr>
            </a:br>
            <a:r>
              <a:rPr lang="de-DE" sz="2800" dirty="0">
                <a:solidFill>
                  <a:schemeClr val="hlink"/>
                </a:solidFill>
                <a:latin typeface="Arial" charset="0"/>
              </a:rPr>
              <a:t>Project </a:t>
            </a:r>
            <a:r>
              <a:rPr lang="de-DE" sz="2800" dirty="0" err="1">
                <a:solidFill>
                  <a:schemeClr val="hlink"/>
                </a:solidFill>
                <a:latin typeface="Arial" charset="0"/>
              </a:rPr>
              <a:t>Overview</a:t>
            </a:r>
            <a:r>
              <a:rPr lang="de-DE" sz="2800" b="0" dirty="0">
                <a:solidFill>
                  <a:schemeClr val="hlink"/>
                </a:solidFill>
                <a:latin typeface="Arial" charset="0"/>
              </a:rPr>
              <a:t/>
            </a:r>
            <a:br>
              <a:rPr lang="de-DE" sz="2800" b="0" dirty="0">
                <a:solidFill>
                  <a:schemeClr val="hlink"/>
                </a:solidFill>
                <a:latin typeface="Arial" charset="0"/>
              </a:rPr>
            </a:br>
            <a:r>
              <a:rPr lang="de-DE" sz="2000" b="0" dirty="0">
                <a:solidFill>
                  <a:schemeClr val="hlink"/>
                </a:solidFill>
                <a:latin typeface="Arial" charset="0"/>
              </a:rPr>
              <a:t>Patrick Schwartz, Thomson Video Networks</a:t>
            </a:r>
            <a:br>
              <a:rPr lang="de-DE" sz="2000" b="0" dirty="0">
                <a:solidFill>
                  <a:schemeClr val="hlink"/>
                </a:solidFill>
                <a:latin typeface="Arial" charset="0"/>
              </a:rPr>
            </a:br>
            <a:r>
              <a:rPr lang="de-DE" sz="2000" b="0" dirty="0" smtClean="0">
                <a:solidFill>
                  <a:schemeClr val="hlink"/>
                </a:solidFill>
                <a:latin typeface="Arial" charset="0"/>
              </a:rPr>
              <a:t>Final Project </a:t>
            </a:r>
            <a:r>
              <a:rPr lang="de-DE" sz="2000" b="0" dirty="0" err="1" smtClean="0">
                <a:solidFill>
                  <a:schemeClr val="hlink"/>
                </a:solidFill>
                <a:latin typeface="Arial" charset="0"/>
              </a:rPr>
              <a:t>review</a:t>
            </a:r>
            <a:r>
              <a:rPr lang="de-DE" sz="2000" b="0" dirty="0" smtClean="0">
                <a:solidFill>
                  <a:schemeClr val="hlink"/>
                </a:solidFill>
                <a:latin typeface="Arial" charset="0"/>
              </a:rPr>
              <a:t>, November </a:t>
            </a:r>
            <a:r>
              <a:rPr lang="de-DE" sz="2000" b="0" dirty="0" smtClean="0">
                <a:solidFill>
                  <a:schemeClr val="hlink"/>
                </a:solidFill>
                <a:latin typeface="Arial" charset="0"/>
              </a:rPr>
              <a:t>21st </a:t>
            </a:r>
            <a:r>
              <a:rPr lang="de-DE" sz="2000" b="0" dirty="0" smtClean="0">
                <a:solidFill>
                  <a:schemeClr val="hlink"/>
                </a:solidFill>
                <a:latin typeface="Arial" charset="0"/>
              </a:rPr>
              <a:t>2012, Luxembourg</a:t>
            </a:r>
            <a:endParaRPr lang="en-GB" sz="2000" b="0" dirty="0">
              <a:solidFill>
                <a:schemeClr val="hlink"/>
              </a:solidFill>
              <a:latin typeface="Arial" charset="0"/>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txBox="1">
            <a:spLocks noChangeArrowheads="1"/>
          </p:cNvSpPr>
          <p:nvPr/>
        </p:nvSpPr>
        <p:spPr bwMode="auto">
          <a:xfrm>
            <a:off x="546100" y="0"/>
            <a:ext cx="55975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algn="l" eaLnBrk="1" hangingPunct="1">
              <a:lnSpc>
                <a:spcPct val="90000"/>
              </a:lnSpc>
            </a:pPr>
            <a:r>
              <a:rPr lang="en-GB" sz="2400">
                <a:solidFill>
                  <a:schemeClr val="tx1"/>
                </a:solidFill>
              </a:rPr>
              <a:t>Management Overview</a:t>
            </a:r>
          </a:p>
          <a:p>
            <a:pPr algn="l" eaLnBrk="1" hangingPunct="1">
              <a:lnSpc>
                <a:spcPct val="90000"/>
              </a:lnSpc>
            </a:pPr>
            <a:r>
              <a:rPr lang="en-GB" sz="2400">
                <a:solidFill>
                  <a:schemeClr val="hlink"/>
                </a:solidFill>
              </a:rPr>
              <a:t>Consortium / Key Figures</a:t>
            </a:r>
            <a:endParaRPr lang="en-US" sz="2400">
              <a:solidFill>
                <a:schemeClr val="hlink"/>
              </a:solidFill>
            </a:endParaRPr>
          </a:p>
        </p:txBody>
      </p:sp>
      <p:pic>
        <p:nvPicPr>
          <p:cNvPr id="1638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3013" y="1593850"/>
            <a:ext cx="5116512"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0"/>
          <p:cNvSpPr>
            <a:spLocks noChangeArrowheads="1"/>
          </p:cNvSpPr>
          <p:nvPr/>
        </p:nvSpPr>
        <p:spPr bwMode="auto">
          <a:xfrm>
            <a:off x="273050" y="1603375"/>
            <a:ext cx="42783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6774" tIns="46774" rIns="46774" bIns="46774"/>
          <a:lstStyle/>
          <a:p>
            <a:pPr marL="528637" indent="-285750" algn="l" defTabSz="673100">
              <a:lnSpc>
                <a:spcPct val="90000"/>
              </a:lnSpc>
              <a:spcBef>
                <a:spcPct val="20000"/>
              </a:spcBef>
              <a:buSzPct val="171000"/>
              <a:buFont typeface="Arial"/>
              <a:buChar char="•"/>
              <a:defRPr/>
            </a:pPr>
            <a:r>
              <a:rPr lang="en-US" sz="1800" b="0" dirty="0">
                <a:solidFill>
                  <a:schemeClr val="tx1"/>
                </a:solidFill>
              </a:rPr>
              <a:t>16 partners from 4 countries </a:t>
            </a:r>
          </a:p>
          <a:p>
            <a:pPr marL="528637" indent="-285750" algn="l" defTabSz="673100">
              <a:lnSpc>
                <a:spcPct val="90000"/>
              </a:lnSpc>
              <a:spcBef>
                <a:spcPts val="1175"/>
              </a:spcBef>
              <a:buSzPct val="171000"/>
              <a:buFont typeface="Arial"/>
              <a:buChar char="•"/>
              <a:defRPr/>
            </a:pPr>
            <a:r>
              <a:rPr lang="en-US" sz="1800" b="0" dirty="0">
                <a:solidFill>
                  <a:schemeClr val="tx1"/>
                </a:solidFill>
              </a:rPr>
              <a:t>Duration 2,5 years</a:t>
            </a:r>
          </a:p>
          <a:p>
            <a:pPr marL="242887" algn="l" defTabSz="673100">
              <a:lnSpc>
                <a:spcPct val="90000"/>
              </a:lnSpc>
              <a:spcBef>
                <a:spcPts val="1175"/>
              </a:spcBef>
              <a:buSzPct val="171000"/>
              <a:defRPr/>
            </a:pPr>
            <a:endParaRPr lang="en-US" sz="2000" b="0" dirty="0">
              <a:solidFill>
                <a:schemeClr val="tx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087574529"/>
              </p:ext>
            </p:extLst>
          </p:nvPr>
        </p:nvGraphicFramePr>
        <p:xfrm>
          <a:off x="381000" y="2381250"/>
          <a:ext cx="3511550" cy="1376551"/>
        </p:xfrm>
        <a:graphic>
          <a:graphicData uri="http://schemas.openxmlformats.org/drawingml/2006/table">
            <a:tbl>
              <a:tblPr firstRow="1" bandRow="1">
                <a:tableStyleId>{5C22544A-7EE6-4342-B048-85BDC9FD1C3A}</a:tableStyleId>
              </a:tblPr>
              <a:tblGrid>
                <a:gridCol w="1333500"/>
                <a:gridCol w="1047750"/>
                <a:gridCol w="1130300"/>
              </a:tblGrid>
              <a:tr h="365676">
                <a:tc>
                  <a:txBody>
                    <a:bodyPr/>
                    <a:lstStyle/>
                    <a:p>
                      <a:endParaRPr lang="fr-FR" sz="1800" dirty="0"/>
                    </a:p>
                  </a:txBody>
                  <a:tcPr marT="45709" marB="45709"/>
                </a:tc>
                <a:tc>
                  <a:txBody>
                    <a:bodyPr/>
                    <a:lstStyle/>
                    <a:p>
                      <a:r>
                        <a:rPr lang="fr-FR" sz="1600" dirty="0" err="1" smtClean="0"/>
                        <a:t>Planned</a:t>
                      </a:r>
                      <a:endParaRPr lang="fr-FR" sz="1600" dirty="0"/>
                    </a:p>
                  </a:txBody>
                  <a:tcPr marT="45709" marB="45709"/>
                </a:tc>
                <a:tc>
                  <a:txBody>
                    <a:bodyPr/>
                    <a:lstStyle/>
                    <a:p>
                      <a:r>
                        <a:rPr lang="fr-FR" sz="1600" dirty="0" err="1" smtClean="0"/>
                        <a:t>Spent</a:t>
                      </a:r>
                      <a:endParaRPr lang="fr-FR" sz="1600" dirty="0"/>
                    </a:p>
                  </a:txBody>
                  <a:tcPr marT="45709" marB="45709"/>
                </a:tc>
              </a:tr>
              <a:tr h="370755">
                <a:tc>
                  <a:txBody>
                    <a:bodyPr/>
                    <a:lstStyle/>
                    <a:p>
                      <a:r>
                        <a:rPr lang="fr-FR" sz="1800" dirty="0" err="1" smtClean="0"/>
                        <a:t>Costs</a:t>
                      </a:r>
                      <a:r>
                        <a:rPr lang="fr-FR" sz="1800" dirty="0" smtClean="0"/>
                        <a:t> (K€)</a:t>
                      </a:r>
                      <a:endParaRPr lang="fr-FR" sz="1800" dirty="0"/>
                    </a:p>
                  </a:txBody>
                  <a:tcPr marT="45709" marB="45709"/>
                </a:tc>
                <a:tc>
                  <a:txBody>
                    <a:bodyPr/>
                    <a:lstStyle/>
                    <a:p>
                      <a:r>
                        <a:rPr lang="fr-FR" sz="1800" dirty="0" smtClean="0"/>
                        <a:t>13 794</a:t>
                      </a:r>
                      <a:endParaRPr lang="fr-FR" sz="1800" dirty="0"/>
                    </a:p>
                  </a:txBody>
                  <a:tcPr marT="45709" marB="45709"/>
                </a:tc>
                <a:tc>
                  <a:txBody>
                    <a:bodyPr/>
                    <a:lstStyle/>
                    <a:p>
                      <a:r>
                        <a:rPr lang="fr-FR" sz="1800" dirty="0" smtClean="0"/>
                        <a:t>13 708</a:t>
                      </a:r>
                      <a:endParaRPr lang="fr-FR" sz="1800" dirty="0"/>
                    </a:p>
                  </a:txBody>
                  <a:tcPr marT="45709" marB="45709"/>
                </a:tc>
              </a:tr>
              <a:tr h="639933">
                <a:tc>
                  <a:txBody>
                    <a:bodyPr/>
                    <a:lstStyle/>
                    <a:p>
                      <a:r>
                        <a:rPr lang="fr-FR" sz="1800" dirty="0" smtClean="0"/>
                        <a:t>Manpower</a:t>
                      </a:r>
                    </a:p>
                    <a:p>
                      <a:r>
                        <a:rPr lang="fr-FR" sz="1800" baseline="0" dirty="0" smtClean="0"/>
                        <a:t> (P/Y)</a:t>
                      </a:r>
                      <a:endParaRPr lang="fr-FR" sz="1800" dirty="0"/>
                    </a:p>
                  </a:txBody>
                  <a:tcPr marT="45709" marB="45709"/>
                </a:tc>
                <a:tc>
                  <a:txBody>
                    <a:bodyPr/>
                    <a:lstStyle/>
                    <a:p>
                      <a:r>
                        <a:rPr lang="fr-FR" sz="1800" dirty="0" smtClean="0"/>
                        <a:t>121,85</a:t>
                      </a:r>
                      <a:endParaRPr lang="fr-FR" sz="1800" dirty="0"/>
                    </a:p>
                  </a:txBody>
                  <a:tcPr marT="45709" marB="45709"/>
                </a:tc>
                <a:tc>
                  <a:txBody>
                    <a:bodyPr/>
                    <a:lstStyle/>
                    <a:p>
                      <a:r>
                        <a:rPr lang="fr-FR" sz="1800" dirty="0" smtClean="0"/>
                        <a:t>121,09</a:t>
                      </a:r>
                      <a:endParaRPr lang="fr-FR" sz="1800" dirty="0"/>
                    </a:p>
                  </a:txBody>
                  <a:tcPr marT="45709" marB="45709"/>
                </a:tc>
              </a:tr>
            </a:tbl>
          </a:graphicData>
        </a:graphic>
      </p:graphicFrame>
      <p:pic>
        <p:nvPicPr>
          <p:cNvPr id="16406" name="Image 8" descr="Sans ti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3971925"/>
            <a:ext cx="34861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1"/>
          </p:nvPr>
        </p:nvSpPr>
        <p:spPr>
          <a:xfrm>
            <a:off x="688975" y="1397000"/>
            <a:ext cx="8226425" cy="4808538"/>
          </a:xfrm>
        </p:spPr>
        <p:txBody>
          <a:bodyPr/>
          <a:lstStyle/>
          <a:p>
            <a:pPr eaLnBrk="1" hangingPunct="1"/>
            <a:r>
              <a:rPr lang="en-GB" dirty="0">
                <a:latin typeface="Arial" charset="0"/>
              </a:rPr>
              <a:t>Three levels of project management: </a:t>
            </a:r>
          </a:p>
          <a:p>
            <a:pPr lvl="1" eaLnBrk="1" hangingPunct="1"/>
            <a:r>
              <a:rPr lang="en-GB" dirty="0">
                <a:latin typeface="Arial" charset="0"/>
              </a:rPr>
              <a:t>Project coordination </a:t>
            </a:r>
            <a:r>
              <a:rPr lang="en-GB" dirty="0">
                <a:latin typeface="Arial" charset="0"/>
                <a:sym typeface="Wingdings" charset="0"/>
              </a:rPr>
              <a:t> Thomson Video Networks</a:t>
            </a:r>
            <a:endParaRPr lang="en-GB" dirty="0">
              <a:latin typeface="Arial" charset="0"/>
            </a:endParaRPr>
          </a:p>
          <a:p>
            <a:pPr lvl="1" eaLnBrk="1" hangingPunct="1"/>
            <a:r>
              <a:rPr lang="en-GB" dirty="0">
                <a:latin typeface="Arial" charset="0"/>
              </a:rPr>
              <a:t>Technical coordination </a:t>
            </a:r>
            <a:r>
              <a:rPr lang="en-GB" dirty="0">
                <a:latin typeface="Arial" charset="0"/>
                <a:sym typeface="Wingdings" charset="0"/>
              </a:rPr>
              <a:t> VTT</a:t>
            </a:r>
          </a:p>
          <a:p>
            <a:pPr lvl="1" eaLnBrk="1" hangingPunct="1"/>
            <a:r>
              <a:rPr lang="en-GB" dirty="0">
                <a:latin typeface="Arial" charset="0"/>
                <a:sym typeface="Wingdings" charset="0"/>
              </a:rPr>
              <a:t>Marketing coordination  NDS</a:t>
            </a:r>
          </a:p>
          <a:p>
            <a:pPr lvl="1" eaLnBrk="1" hangingPunct="1"/>
            <a:r>
              <a:rPr lang="en-US" dirty="0">
                <a:latin typeface="Arial" charset="0"/>
              </a:rPr>
              <a:t>Project organization based on project planning, deliverable tracking sheet, project handbook</a:t>
            </a:r>
          </a:p>
          <a:p>
            <a:pPr eaLnBrk="1" hangingPunct="1"/>
            <a:r>
              <a:rPr lang="en-US" dirty="0" smtClean="0">
                <a:latin typeface="Arial" charset="0"/>
                <a:sym typeface="Wingdings" charset="0"/>
              </a:rPr>
              <a:t>9 </a:t>
            </a:r>
            <a:r>
              <a:rPr lang="en-US" dirty="0">
                <a:latin typeface="Arial" charset="0"/>
                <a:sym typeface="Wingdings" charset="0"/>
              </a:rPr>
              <a:t>plenary meetings: </a:t>
            </a:r>
          </a:p>
          <a:p>
            <a:pPr lvl="1" eaLnBrk="1" hangingPunct="1">
              <a:buFontTx/>
              <a:buNone/>
            </a:pPr>
            <a:r>
              <a:rPr lang="en-US" dirty="0" smtClean="0">
                <a:latin typeface="Arial" charset="0"/>
                <a:sym typeface="Wingdings" charset="0"/>
              </a:rPr>
              <a:t>	Espoo </a:t>
            </a:r>
            <a:r>
              <a:rPr lang="en-US" dirty="0">
                <a:latin typeface="Arial" charset="0"/>
              </a:rPr>
              <a:t>Finland, Paris France, Espoo Finland, Ankara Turkey, </a:t>
            </a:r>
            <a:r>
              <a:rPr lang="en-US" dirty="0" err="1">
                <a:latin typeface="Arial" charset="0"/>
              </a:rPr>
              <a:t>Rovaniemi</a:t>
            </a:r>
            <a:r>
              <a:rPr lang="en-US" dirty="0">
                <a:latin typeface="Arial" charset="0"/>
              </a:rPr>
              <a:t> Finland, Paris </a:t>
            </a:r>
            <a:r>
              <a:rPr lang="en-US" dirty="0" smtClean="0">
                <a:latin typeface="Arial" charset="0"/>
              </a:rPr>
              <a:t>France, Istanbul Turkey, Espoo Finland, </a:t>
            </a:r>
            <a:r>
              <a:rPr lang="en-US" dirty="0" err="1" smtClean="0">
                <a:latin typeface="Arial" charset="0"/>
              </a:rPr>
              <a:t>Issy</a:t>
            </a:r>
            <a:r>
              <a:rPr lang="en-US" dirty="0" smtClean="0">
                <a:latin typeface="Arial" charset="0"/>
              </a:rPr>
              <a:t> les </a:t>
            </a:r>
            <a:r>
              <a:rPr lang="en-US" dirty="0" err="1" smtClean="0">
                <a:latin typeface="Arial" charset="0"/>
              </a:rPr>
              <a:t>Moulineaux</a:t>
            </a:r>
            <a:r>
              <a:rPr lang="en-US" dirty="0" smtClean="0">
                <a:latin typeface="Arial" charset="0"/>
              </a:rPr>
              <a:t> France</a:t>
            </a:r>
            <a:endParaRPr lang="en-US" dirty="0">
              <a:latin typeface="Arial" charset="0"/>
            </a:endParaRPr>
          </a:p>
          <a:p>
            <a:pPr eaLnBrk="1" hangingPunct="1"/>
            <a:r>
              <a:rPr lang="en-US" dirty="0">
                <a:latin typeface="Arial" charset="0"/>
              </a:rPr>
              <a:t>Monthly Regular WP meetings and conference calls including WP’s alignment </a:t>
            </a:r>
            <a:r>
              <a:rPr lang="en-US" dirty="0" smtClean="0">
                <a:latin typeface="Arial" charset="0"/>
              </a:rPr>
              <a:t>meetings and Master Use Cases definition</a:t>
            </a:r>
            <a:endParaRPr lang="en-US" dirty="0">
              <a:latin typeface="Arial" charset="0"/>
            </a:endParaRPr>
          </a:p>
          <a:p>
            <a:pPr eaLnBrk="1" hangingPunct="1"/>
            <a:r>
              <a:rPr lang="en-US" dirty="0" smtClean="0">
                <a:latin typeface="Arial" charset="0"/>
              </a:rPr>
              <a:t>4 </a:t>
            </a:r>
            <a:r>
              <a:rPr lang="en-US" dirty="0">
                <a:latin typeface="Arial" charset="0"/>
              </a:rPr>
              <a:t>progress reports, </a:t>
            </a:r>
            <a:r>
              <a:rPr lang="en-US" dirty="0" smtClean="0">
                <a:latin typeface="Arial" charset="0"/>
              </a:rPr>
              <a:t>2 </a:t>
            </a:r>
            <a:r>
              <a:rPr lang="en-US" dirty="0">
                <a:latin typeface="Arial" charset="0"/>
              </a:rPr>
              <a:t>change </a:t>
            </a:r>
            <a:r>
              <a:rPr lang="en-US" dirty="0" smtClean="0">
                <a:latin typeface="Arial" charset="0"/>
              </a:rPr>
              <a:t>requests</a:t>
            </a:r>
          </a:p>
          <a:p>
            <a:pPr eaLnBrk="1" hangingPunct="1"/>
            <a:r>
              <a:rPr lang="en-US" dirty="0" smtClean="0">
                <a:latin typeface="Arial" charset="0"/>
              </a:rPr>
              <a:t>2 project reviews in Luxembourg</a:t>
            </a:r>
            <a:endParaRPr lang="en-US" dirty="0">
              <a:latin typeface="Arial" charset="0"/>
            </a:endParaRPr>
          </a:p>
          <a:p>
            <a:pPr eaLnBrk="1" hangingPunct="1">
              <a:buFontTx/>
              <a:buNone/>
            </a:pPr>
            <a:endParaRPr lang="en-GB" dirty="0">
              <a:latin typeface="Arial" charset="0"/>
            </a:endParaRPr>
          </a:p>
        </p:txBody>
      </p:sp>
      <p:sp>
        <p:nvSpPr>
          <p:cNvPr id="18434" name="Rectangle 2"/>
          <p:cNvSpPr txBox="1">
            <a:spLocks noChangeArrowheads="1"/>
          </p:cNvSpPr>
          <p:nvPr/>
        </p:nvSpPr>
        <p:spPr bwMode="auto">
          <a:xfrm>
            <a:off x="546100" y="0"/>
            <a:ext cx="55975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algn="l" eaLnBrk="1" hangingPunct="1">
              <a:lnSpc>
                <a:spcPct val="90000"/>
              </a:lnSpc>
            </a:pPr>
            <a:r>
              <a:rPr lang="en-GB" sz="2400">
                <a:solidFill>
                  <a:schemeClr val="tx1"/>
                </a:solidFill>
              </a:rPr>
              <a:t>Management Overview</a:t>
            </a:r>
          </a:p>
          <a:p>
            <a:pPr algn="l" eaLnBrk="1" hangingPunct="1">
              <a:lnSpc>
                <a:spcPct val="90000"/>
              </a:lnSpc>
            </a:pPr>
            <a:r>
              <a:rPr lang="en-GB" sz="2400">
                <a:solidFill>
                  <a:schemeClr val="hlink"/>
                </a:solidFill>
              </a:rPr>
              <a:t>Project Organization and meetings</a:t>
            </a:r>
            <a:endParaRPr lang="en-US" sz="2400">
              <a:solidFill>
                <a:schemeClr val="hlink"/>
              </a:solidFill>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0431" name="Group 63"/>
          <p:cNvGraphicFramePr>
            <a:graphicFrameLocks noGrp="1"/>
          </p:cNvGraphicFramePr>
          <p:nvPr>
            <p:ph idx="1"/>
            <p:extLst>
              <p:ext uri="{D42A27DB-BD31-4B8C-83A1-F6EECF244321}">
                <p14:modId xmlns:p14="http://schemas.microsoft.com/office/powerpoint/2010/main" val="3644271964"/>
              </p:ext>
            </p:extLst>
          </p:nvPr>
        </p:nvGraphicFramePr>
        <p:xfrm>
          <a:off x="688975" y="1492250"/>
          <a:ext cx="7872413" cy="3276162"/>
        </p:xfrm>
        <a:graphic>
          <a:graphicData uri="http://schemas.openxmlformats.org/drawingml/2006/table">
            <a:tbl>
              <a:tblPr/>
              <a:tblGrid>
                <a:gridCol w="2447925"/>
                <a:gridCol w="5424488"/>
              </a:tblGrid>
              <a:tr h="622300">
                <a:tc>
                  <a:txBody>
                    <a:bodyPr/>
                    <a:lstStyle/>
                    <a:p>
                      <a:pPr marL="0" marR="0" lvl="0" indent="0" algn="ctr" defTabSz="673100" rtl="0" eaLnBrk="1" fontAlgn="base" latinLnBrk="0" hangingPunct="1">
                        <a:lnSpc>
                          <a:spcPct val="100000"/>
                        </a:lnSpc>
                        <a:spcBef>
                          <a:spcPct val="0"/>
                        </a:spcBef>
                        <a:spcAft>
                          <a:spcPct val="0"/>
                        </a:spcAft>
                        <a:buClrTx/>
                        <a:buSzTx/>
                        <a:buFontTx/>
                        <a:buNone/>
                        <a:tabLst>
                          <a:tab pos="954088" algn="l"/>
                        </a:tabLst>
                      </a:pPr>
                      <a:r>
                        <a:rPr kumimoji="0" lang="en-US" sz="1700" b="1" i="0" u="none" strike="noStrike" cap="none" normalizeH="0" baseline="0" dirty="0">
                          <a:ln>
                            <a:noFill/>
                          </a:ln>
                          <a:solidFill>
                            <a:schemeClr val="tx1"/>
                          </a:solidFill>
                          <a:effectLst/>
                          <a:latin typeface="Arial" charset="0"/>
                          <a:ea typeface="ＭＳ Ｐゴシック" charset="0"/>
                          <a:cs typeface="Arial" charset="0"/>
                        </a:rPr>
                        <a:t>Initial Consortium</a:t>
                      </a:r>
                      <a:r>
                        <a:rPr kumimoji="0" lang="en-US" sz="1700" b="0" i="0" u="none" strike="noStrike" cap="none" normalizeH="0" baseline="0" dirty="0">
                          <a:ln>
                            <a:noFill/>
                          </a:ln>
                          <a:solidFill>
                            <a:schemeClr val="tx1"/>
                          </a:solidFill>
                          <a:effectLst/>
                          <a:latin typeface="Arial" charset="0"/>
                          <a:ea typeface="ＭＳ Ｐゴシック" charset="0"/>
                          <a:cs typeface="ＭＳ Ｐゴシック" charset="0"/>
                        </a:rPr>
                        <a:t/>
                      </a:r>
                      <a:br>
                        <a:rPr kumimoji="0" lang="en-US" sz="1700" b="0" i="0" u="none" strike="noStrike" cap="none" normalizeH="0" baseline="0" dirty="0">
                          <a:ln>
                            <a:noFill/>
                          </a:ln>
                          <a:solidFill>
                            <a:schemeClr val="tx1"/>
                          </a:solidFill>
                          <a:effectLst/>
                          <a:latin typeface="Arial" charset="0"/>
                          <a:ea typeface="ＭＳ Ｐゴシック" charset="0"/>
                          <a:cs typeface="ＭＳ Ｐゴシック" charset="0"/>
                        </a:rPr>
                      </a:br>
                      <a:r>
                        <a:rPr kumimoji="0" lang="en-US" sz="1700" b="1" i="0" u="none" strike="noStrike" cap="none" normalizeH="0" baseline="0" dirty="0">
                          <a:ln>
                            <a:noFill/>
                          </a:ln>
                          <a:solidFill>
                            <a:schemeClr val="tx1"/>
                          </a:solidFill>
                          <a:effectLst/>
                          <a:latin typeface="Arial" charset="0"/>
                          <a:ea typeface="ＭＳ Ｐゴシック" charset="0"/>
                          <a:cs typeface="ＭＳ Ｐゴシック" charset="0"/>
                        </a:rPr>
                        <a:t>FPP </a:t>
                      </a:r>
                      <a:r>
                        <a:rPr kumimoji="0" lang="en-US" sz="1700" b="1" i="0" u="none" strike="noStrike" cap="none" normalizeH="0" baseline="0" dirty="0" smtClean="0">
                          <a:ln>
                            <a:noFill/>
                          </a:ln>
                          <a:solidFill>
                            <a:schemeClr val="tx1"/>
                          </a:solidFill>
                          <a:effectLst/>
                          <a:latin typeface="Arial" charset="0"/>
                          <a:ea typeface="ＭＳ Ｐゴシック" charset="0"/>
                          <a:cs typeface="ＭＳ Ｐゴシック" charset="0"/>
                        </a:rPr>
                        <a:t>v1.0 - </a:t>
                      </a:r>
                      <a:r>
                        <a:rPr kumimoji="0" lang="en-US" sz="1700" b="0" i="0" u="none" strike="noStrike" cap="none" normalizeH="0" baseline="0" dirty="0" smtClean="0">
                          <a:ln>
                            <a:noFill/>
                          </a:ln>
                          <a:solidFill>
                            <a:schemeClr val="tx1"/>
                          </a:solidFill>
                          <a:effectLst/>
                          <a:latin typeface="Arial" charset="0"/>
                          <a:ea typeface="ＭＳ Ｐゴシック" charset="0"/>
                          <a:cs typeface="ＭＳ Ｐゴシック" charset="0"/>
                        </a:rPr>
                        <a:t>09</a:t>
                      </a:r>
                      <a:r>
                        <a:rPr kumimoji="0" lang="en-US" sz="1700" b="0" i="0" u="none" strike="noStrike" cap="none" normalizeH="0" baseline="0" dirty="0">
                          <a:ln>
                            <a:noFill/>
                          </a:ln>
                          <a:solidFill>
                            <a:schemeClr val="tx1"/>
                          </a:solidFill>
                          <a:effectLst/>
                          <a:latin typeface="Arial" charset="0"/>
                          <a:ea typeface="ＭＳ Ｐゴシック" charset="0"/>
                          <a:cs typeface="ＭＳ Ｐゴシック" charset="0"/>
                        </a:rPr>
                        <a:t>/2009</a:t>
                      </a:r>
                    </a:p>
                  </a:txBody>
                  <a:tcPr marL="46774" marR="46774" marT="46771" marB="4677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73100" rtl="0" eaLnBrk="1" fontAlgn="base" latinLnBrk="0" hangingPunct="1">
                        <a:lnSpc>
                          <a:spcPct val="100000"/>
                        </a:lnSpc>
                        <a:spcBef>
                          <a:spcPct val="0"/>
                        </a:spcBef>
                        <a:spcAft>
                          <a:spcPct val="0"/>
                        </a:spcAft>
                        <a:buClrTx/>
                        <a:buSzTx/>
                        <a:buFontTx/>
                        <a:buNone/>
                        <a:tabLst>
                          <a:tab pos="954088" algn="l"/>
                        </a:tabLst>
                      </a:pPr>
                      <a:r>
                        <a:rPr kumimoji="0" lang="en-US" sz="1600" b="1" i="0" u="none" strike="noStrike" cap="none" normalizeH="0" baseline="0" dirty="0">
                          <a:ln>
                            <a:noFill/>
                          </a:ln>
                          <a:solidFill>
                            <a:schemeClr val="tx1"/>
                          </a:solidFill>
                          <a:effectLst/>
                          <a:latin typeface="Arial" charset="0"/>
                          <a:ea typeface="ＭＳ Ｐゴシック" charset="0"/>
                          <a:cs typeface="Arial" charset="0"/>
                        </a:rPr>
                        <a:t>17 </a:t>
                      </a:r>
                      <a:r>
                        <a:rPr kumimoji="0" lang="en-US" sz="1600" b="1" i="0" u="none" strike="noStrike" cap="none" normalizeH="0" baseline="0" dirty="0" smtClean="0">
                          <a:ln>
                            <a:noFill/>
                          </a:ln>
                          <a:solidFill>
                            <a:schemeClr val="tx1"/>
                          </a:solidFill>
                          <a:effectLst/>
                          <a:latin typeface="Arial" charset="0"/>
                          <a:ea typeface="ＭＳ Ｐゴシック" charset="0"/>
                          <a:cs typeface="Arial" charset="0"/>
                        </a:rPr>
                        <a:t>partners / </a:t>
                      </a:r>
                      <a:r>
                        <a:rPr kumimoji="0" lang="en-US" sz="1600" b="1" i="0" u="none" strike="noStrike" cap="none" normalizeH="0" baseline="0" dirty="0">
                          <a:ln>
                            <a:noFill/>
                          </a:ln>
                          <a:solidFill>
                            <a:schemeClr val="tx1"/>
                          </a:solidFill>
                          <a:effectLst/>
                          <a:latin typeface="Arial" charset="0"/>
                          <a:ea typeface="ＭＳ Ｐゴシック" charset="0"/>
                          <a:cs typeface="Arial" charset="0"/>
                        </a:rPr>
                        <a:t>181 </a:t>
                      </a:r>
                      <a:r>
                        <a:rPr kumimoji="0" lang="en-US" sz="1600" b="1" i="0" u="none" strike="noStrike" cap="none" normalizeH="0" baseline="0" dirty="0" smtClean="0">
                          <a:ln>
                            <a:noFill/>
                          </a:ln>
                          <a:solidFill>
                            <a:schemeClr val="tx1"/>
                          </a:solidFill>
                          <a:effectLst/>
                          <a:latin typeface="Arial" charset="0"/>
                          <a:ea typeface="ＭＳ Ｐゴシック" charset="0"/>
                          <a:cs typeface="Arial" charset="0"/>
                        </a:rPr>
                        <a:t>PY / 24 </a:t>
                      </a:r>
                      <a:r>
                        <a:rPr kumimoji="0" lang="en-US" sz="1600" b="1" i="0" u="none" strike="noStrike" cap="none" normalizeH="0" baseline="0" dirty="0">
                          <a:ln>
                            <a:noFill/>
                          </a:ln>
                          <a:solidFill>
                            <a:schemeClr val="tx1"/>
                          </a:solidFill>
                          <a:effectLst/>
                          <a:latin typeface="Arial" charset="0"/>
                          <a:ea typeface="ＭＳ Ｐゴシック" charset="0"/>
                          <a:cs typeface="Arial" charset="0"/>
                        </a:rPr>
                        <a:t>deliverables</a:t>
                      </a:r>
                    </a:p>
                  </a:txBody>
                  <a:tcPr marL="46774" marR="46774" marT="46771" marB="4677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98737">
                <a:tc>
                  <a:txBody>
                    <a:bodyPr/>
                    <a:lstStyle/>
                    <a:p>
                      <a:pPr marL="0" marR="0" lvl="0" indent="0" algn="ctr" defTabSz="673100" rtl="0" eaLnBrk="1" fontAlgn="base" latinLnBrk="0" hangingPunct="1">
                        <a:lnSpc>
                          <a:spcPct val="100000"/>
                        </a:lnSpc>
                        <a:spcBef>
                          <a:spcPct val="0"/>
                        </a:spcBef>
                        <a:spcAft>
                          <a:spcPct val="0"/>
                        </a:spcAft>
                        <a:buClrTx/>
                        <a:buSzTx/>
                        <a:buFontTx/>
                        <a:buNone/>
                        <a:tabLst>
                          <a:tab pos="954088" algn="l"/>
                        </a:tabLst>
                      </a:pPr>
                      <a:r>
                        <a:rPr kumimoji="0" lang="en-US" sz="1700" b="1" i="0" u="none" strike="noStrike" cap="none" normalizeH="0" baseline="0" dirty="0" smtClean="0">
                          <a:ln>
                            <a:noFill/>
                          </a:ln>
                          <a:solidFill>
                            <a:schemeClr val="tx1"/>
                          </a:solidFill>
                          <a:effectLst/>
                          <a:latin typeface="Arial" charset="0"/>
                          <a:ea typeface="ＭＳ Ｐゴシック" charset="0"/>
                          <a:cs typeface="Arial" charset="0"/>
                        </a:rPr>
                        <a:t>Change Request 1</a:t>
                      </a:r>
                      <a:r>
                        <a:rPr kumimoji="0" lang="en-US" sz="1700" b="1" i="0" u="none" strike="noStrike" cap="none" normalizeH="0" baseline="0" dirty="0">
                          <a:ln>
                            <a:noFill/>
                          </a:ln>
                          <a:solidFill>
                            <a:schemeClr val="tx1"/>
                          </a:solidFill>
                          <a:effectLst/>
                          <a:latin typeface="Arial" charset="0"/>
                          <a:ea typeface="ＭＳ Ｐゴシック" charset="0"/>
                          <a:cs typeface="Arial" charset="0"/>
                        </a:rPr>
                        <a:t/>
                      </a:r>
                      <a:br>
                        <a:rPr kumimoji="0" lang="en-US" sz="1700" b="1" i="0" u="none" strike="noStrike" cap="none" normalizeH="0" baseline="0" dirty="0">
                          <a:ln>
                            <a:noFill/>
                          </a:ln>
                          <a:solidFill>
                            <a:schemeClr val="tx1"/>
                          </a:solidFill>
                          <a:effectLst/>
                          <a:latin typeface="Arial" charset="0"/>
                          <a:ea typeface="ＭＳ Ｐゴシック" charset="0"/>
                          <a:cs typeface="Arial" charset="0"/>
                        </a:rPr>
                      </a:br>
                      <a:r>
                        <a:rPr kumimoji="0" lang="en-US" sz="1700" b="1" i="0" u="none" strike="noStrike" cap="none" normalizeH="0" baseline="0" dirty="0">
                          <a:ln>
                            <a:noFill/>
                          </a:ln>
                          <a:solidFill>
                            <a:schemeClr val="tx1"/>
                          </a:solidFill>
                          <a:effectLst/>
                          <a:latin typeface="Arial" charset="0"/>
                          <a:ea typeface="ＭＳ Ｐゴシック" charset="0"/>
                          <a:cs typeface="Arial" charset="0"/>
                        </a:rPr>
                        <a:t>FPP v2.0</a:t>
                      </a:r>
                    </a:p>
                    <a:p>
                      <a:pPr marL="0" marR="0" lvl="0" indent="0" algn="ctr" defTabSz="673100" rtl="0" eaLnBrk="1" fontAlgn="base" latinLnBrk="0" hangingPunct="1">
                        <a:lnSpc>
                          <a:spcPct val="100000"/>
                        </a:lnSpc>
                        <a:spcBef>
                          <a:spcPct val="0"/>
                        </a:spcBef>
                        <a:spcAft>
                          <a:spcPct val="0"/>
                        </a:spcAft>
                        <a:buClrTx/>
                        <a:buSzTx/>
                        <a:buFontTx/>
                        <a:buNone/>
                        <a:tabLst>
                          <a:tab pos="954088" algn="l"/>
                        </a:tabLst>
                      </a:pPr>
                      <a:r>
                        <a:rPr kumimoji="0" lang="en-US" sz="1400" b="0" i="0" u="none" strike="noStrike" cap="none" normalizeH="0" baseline="0" dirty="0">
                          <a:ln>
                            <a:noFill/>
                          </a:ln>
                          <a:solidFill>
                            <a:schemeClr val="tx1"/>
                          </a:solidFill>
                          <a:effectLst/>
                          <a:latin typeface="Arial" charset="0"/>
                          <a:ea typeface="ＭＳ Ｐゴシック" charset="0"/>
                          <a:cs typeface="Arial" charset="0"/>
                        </a:rPr>
                        <a:t>Submission: 03-2011</a:t>
                      </a:r>
                      <a:br>
                        <a:rPr kumimoji="0" lang="en-US" sz="1400" b="0" i="0" u="none" strike="noStrike" cap="none" normalizeH="0" baseline="0" dirty="0">
                          <a:ln>
                            <a:noFill/>
                          </a:ln>
                          <a:solidFill>
                            <a:schemeClr val="tx1"/>
                          </a:solidFill>
                          <a:effectLst/>
                          <a:latin typeface="Arial" charset="0"/>
                          <a:ea typeface="ＭＳ Ｐゴシック" charset="0"/>
                          <a:cs typeface="Arial" charset="0"/>
                        </a:rPr>
                      </a:br>
                      <a:r>
                        <a:rPr kumimoji="0" lang="en-US" sz="1400" b="0" i="0" u="none" strike="noStrike" cap="none" normalizeH="0" baseline="0" dirty="0">
                          <a:ln>
                            <a:noFill/>
                          </a:ln>
                          <a:solidFill>
                            <a:schemeClr val="tx1"/>
                          </a:solidFill>
                          <a:effectLst/>
                          <a:latin typeface="Arial" charset="0"/>
                          <a:ea typeface="ＭＳ Ｐゴシック" charset="0"/>
                          <a:cs typeface="Arial" charset="0"/>
                        </a:rPr>
                        <a:t>Approval: 04-2011</a:t>
                      </a:r>
                    </a:p>
                  </a:txBody>
                  <a:tcPr marL="46774" marR="46774" marT="46771" marB="4677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73100" rtl="0" eaLnBrk="1" fontAlgn="base" latinLnBrk="0" hangingPunct="1">
                        <a:lnSpc>
                          <a:spcPct val="100000"/>
                        </a:lnSpc>
                        <a:spcBef>
                          <a:spcPct val="0"/>
                        </a:spcBef>
                        <a:spcAft>
                          <a:spcPct val="0"/>
                        </a:spcAft>
                        <a:buClrTx/>
                        <a:buSzTx/>
                        <a:buFontTx/>
                        <a:buNone/>
                        <a:tabLst>
                          <a:tab pos="954088" algn="l"/>
                        </a:tabLst>
                      </a:pPr>
                      <a:r>
                        <a:rPr kumimoji="0" lang="en-US" sz="1700" b="0" i="0" u="none" strike="noStrike" cap="none" normalizeH="0" baseline="0" dirty="0">
                          <a:ln>
                            <a:noFill/>
                          </a:ln>
                          <a:solidFill>
                            <a:schemeClr val="tx1"/>
                          </a:solidFill>
                          <a:effectLst/>
                          <a:latin typeface="Arial" charset="0"/>
                          <a:ea typeface="ＭＳ Ｐゴシック" charset="0"/>
                          <a:cs typeface="Arial" charset="0"/>
                        </a:rPr>
                        <a:t>• Withdrawal of SRDC, Turkey due to lack of funding</a:t>
                      </a:r>
                    </a:p>
                    <a:p>
                      <a:pPr marL="0" marR="0" lvl="0" indent="0" algn="l" defTabSz="673100" rtl="0" eaLnBrk="1" fontAlgn="base" latinLnBrk="0" hangingPunct="1">
                        <a:lnSpc>
                          <a:spcPct val="100000"/>
                        </a:lnSpc>
                        <a:spcBef>
                          <a:spcPct val="0"/>
                        </a:spcBef>
                        <a:spcAft>
                          <a:spcPct val="0"/>
                        </a:spcAft>
                        <a:buClrTx/>
                        <a:buSzTx/>
                        <a:buFontTx/>
                        <a:buChar char="•"/>
                        <a:tabLst>
                          <a:tab pos="954088" algn="l"/>
                        </a:tabLst>
                      </a:pPr>
                      <a:r>
                        <a:rPr kumimoji="0" lang="en-US" sz="1700" b="0" i="0" u="none" strike="noStrike" cap="none" normalizeH="0" baseline="0" dirty="0">
                          <a:ln>
                            <a:noFill/>
                          </a:ln>
                          <a:solidFill>
                            <a:schemeClr val="tx1"/>
                          </a:solidFill>
                          <a:effectLst/>
                          <a:latin typeface="Arial" charset="0"/>
                          <a:ea typeface="ＭＳ Ｐゴシック" charset="0"/>
                          <a:cs typeface="Arial" charset="0"/>
                        </a:rPr>
                        <a:t> Withdrawal of NOKIA, Finland due to strategy change</a:t>
                      </a:r>
                    </a:p>
                    <a:p>
                      <a:pPr marL="0" marR="0" lvl="0" indent="0" algn="l" defTabSz="673100" rtl="0" eaLnBrk="1" fontAlgn="base" latinLnBrk="0" hangingPunct="1">
                        <a:lnSpc>
                          <a:spcPct val="100000"/>
                        </a:lnSpc>
                        <a:spcBef>
                          <a:spcPct val="0"/>
                        </a:spcBef>
                        <a:spcAft>
                          <a:spcPct val="0"/>
                        </a:spcAft>
                        <a:buClrTx/>
                        <a:buSzTx/>
                        <a:buFontTx/>
                        <a:buNone/>
                        <a:tabLst>
                          <a:tab pos="954088" algn="l"/>
                        </a:tabLst>
                      </a:pPr>
                      <a:r>
                        <a:rPr kumimoji="0" lang="en-US" sz="1700" b="0" i="0" u="none" strike="noStrike" cap="none" normalizeH="0" baseline="0" dirty="0">
                          <a:ln>
                            <a:noFill/>
                          </a:ln>
                          <a:solidFill>
                            <a:schemeClr val="tx1"/>
                          </a:solidFill>
                          <a:effectLst/>
                          <a:latin typeface="Arial" charset="0"/>
                          <a:ea typeface="ＭＳ Ｐゴシック" charset="0"/>
                          <a:cs typeface="Arial" charset="0"/>
                        </a:rPr>
                        <a:t>• Budget reduction about 20% for French partners</a:t>
                      </a:r>
                    </a:p>
                    <a:p>
                      <a:pPr marL="0" marR="0" lvl="0" indent="0" algn="l" defTabSz="673100" rtl="0" eaLnBrk="1" fontAlgn="base" latinLnBrk="0" hangingPunct="1">
                        <a:lnSpc>
                          <a:spcPct val="100000"/>
                        </a:lnSpc>
                        <a:spcBef>
                          <a:spcPct val="0"/>
                        </a:spcBef>
                        <a:spcAft>
                          <a:spcPct val="0"/>
                        </a:spcAft>
                        <a:buClrTx/>
                        <a:buSzTx/>
                        <a:buFont typeface="Arial" charset="0"/>
                        <a:buNone/>
                        <a:tabLst>
                          <a:tab pos="954088" algn="l"/>
                        </a:tabLst>
                      </a:pPr>
                      <a:r>
                        <a:rPr kumimoji="0" lang="en-US" sz="1700" b="0" i="0" u="none" strike="noStrike" cap="none" normalizeH="0" baseline="0" dirty="0">
                          <a:ln>
                            <a:noFill/>
                          </a:ln>
                          <a:solidFill>
                            <a:schemeClr val="tx1"/>
                          </a:solidFill>
                          <a:effectLst/>
                          <a:latin typeface="Arial" charset="0"/>
                          <a:ea typeface="ＭＳ Ｐゴシック" charset="0"/>
                          <a:cs typeface="Arial" charset="0"/>
                        </a:rPr>
                        <a:t>• 3 months delay on first deliverables due to late notification of contracts</a:t>
                      </a:r>
                    </a:p>
                    <a:p>
                      <a:pPr marL="0" marR="0" lvl="0" indent="0" algn="l" defTabSz="673100" rtl="0" eaLnBrk="1" fontAlgn="base" latinLnBrk="0" hangingPunct="1">
                        <a:lnSpc>
                          <a:spcPct val="100000"/>
                        </a:lnSpc>
                        <a:spcBef>
                          <a:spcPct val="0"/>
                        </a:spcBef>
                        <a:spcAft>
                          <a:spcPct val="0"/>
                        </a:spcAft>
                        <a:buClrTx/>
                        <a:buSzTx/>
                        <a:buFont typeface="Arial" charset="0"/>
                        <a:buNone/>
                        <a:tabLst>
                          <a:tab pos="954088" algn="l"/>
                        </a:tabLst>
                      </a:pPr>
                      <a:r>
                        <a:rPr kumimoji="0" lang="en-US" sz="1700" b="0" i="0" u="none" strike="noStrike" cap="none" normalizeH="0" baseline="0" dirty="0">
                          <a:ln>
                            <a:noFill/>
                          </a:ln>
                          <a:solidFill>
                            <a:schemeClr val="tx1"/>
                          </a:solidFill>
                          <a:effectLst/>
                          <a:latin typeface="Arial" charset="0"/>
                          <a:ea typeface="ＭＳ Ｐゴシック" charset="0"/>
                          <a:cs typeface="Arial" charset="0"/>
                        </a:rPr>
                        <a:t>• Reduction of number of scenarios demonstrated in WP4</a:t>
                      </a:r>
                    </a:p>
                    <a:p>
                      <a:pPr marL="0" marR="0" lvl="0" indent="0" algn="l" defTabSz="673100" rtl="0" eaLnBrk="1" fontAlgn="base" latinLnBrk="0" hangingPunct="1">
                        <a:lnSpc>
                          <a:spcPct val="100000"/>
                        </a:lnSpc>
                        <a:spcBef>
                          <a:spcPct val="0"/>
                        </a:spcBef>
                        <a:spcAft>
                          <a:spcPct val="0"/>
                        </a:spcAft>
                        <a:buClrTx/>
                        <a:buSzTx/>
                        <a:buFontTx/>
                        <a:buNone/>
                        <a:tabLst>
                          <a:tab pos="954088" algn="l"/>
                        </a:tabLst>
                      </a:pPr>
                      <a:r>
                        <a:rPr kumimoji="0" lang="en-US" sz="1700" b="0" i="0" u="none" strike="noStrike" cap="none" normalizeH="0" baseline="0" dirty="0">
                          <a:ln>
                            <a:noFill/>
                          </a:ln>
                          <a:solidFill>
                            <a:schemeClr val="tx1"/>
                          </a:solidFill>
                          <a:effectLst/>
                          <a:latin typeface="Arial" charset="0"/>
                          <a:ea typeface="ＭＳ Ｐゴシック" charset="0"/>
                          <a:cs typeface="Arial" charset="0"/>
                        </a:rPr>
                        <a:t>• Introduction of new Finnish partner LEIKI and Turkish partner BASARI Mobile </a:t>
                      </a:r>
                    </a:p>
                    <a:p>
                      <a:pPr marL="457200" marR="0" lvl="1" indent="0" algn="l" defTabSz="673100" rtl="0" eaLnBrk="1" fontAlgn="base" latinLnBrk="0" hangingPunct="1">
                        <a:lnSpc>
                          <a:spcPct val="100000"/>
                        </a:lnSpc>
                        <a:spcBef>
                          <a:spcPct val="0"/>
                        </a:spcBef>
                        <a:spcAft>
                          <a:spcPct val="0"/>
                        </a:spcAft>
                        <a:buClrTx/>
                        <a:buSzTx/>
                        <a:buFontTx/>
                        <a:buNone/>
                        <a:tabLst>
                          <a:tab pos="954088" algn="l"/>
                        </a:tabLst>
                      </a:pPr>
                      <a:r>
                        <a:rPr kumimoji="0" lang="en-US" sz="1500" b="1" i="0" u="none" strike="noStrike" cap="none" normalizeH="0" baseline="0" dirty="0">
                          <a:ln>
                            <a:noFill/>
                          </a:ln>
                          <a:solidFill>
                            <a:schemeClr val="tx1"/>
                          </a:solidFill>
                          <a:effectLst/>
                          <a:latin typeface="Arial" charset="0"/>
                          <a:ea typeface="ＭＳ Ｐゴシック" charset="0"/>
                          <a:cs typeface="ＭＳ Ｐゴシック" charset="0"/>
                        </a:rPr>
                        <a:t>➡ 17 partners and 137 PY  -  25 deliverables</a:t>
                      </a:r>
                    </a:p>
                  </a:txBody>
                  <a:tcPr marL="46774" marR="46774" marT="46771" marB="4677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68" name="Rectangle 2"/>
          <p:cNvSpPr txBox="1">
            <a:spLocks noChangeArrowheads="1"/>
          </p:cNvSpPr>
          <p:nvPr/>
        </p:nvSpPr>
        <p:spPr bwMode="auto">
          <a:xfrm>
            <a:off x="546100" y="0"/>
            <a:ext cx="61849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algn="l" eaLnBrk="1" hangingPunct="1">
              <a:lnSpc>
                <a:spcPct val="90000"/>
              </a:lnSpc>
            </a:pPr>
            <a:r>
              <a:rPr lang="en-GB" sz="2400" dirty="0">
                <a:solidFill>
                  <a:schemeClr val="tx1"/>
                </a:solidFill>
              </a:rPr>
              <a:t>Management Overview</a:t>
            </a:r>
          </a:p>
          <a:p>
            <a:pPr algn="l" eaLnBrk="1" hangingPunct="1">
              <a:lnSpc>
                <a:spcPct val="90000"/>
              </a:lnSpc>
            </a:pPr>
            <a:r>
              <a:rPr lang="en-GB" sz="2400" dirty="0">
                <a:solidFill>
                  <a:schemeClr val="hlink"/>
                </a:solidFill>
              </a:rPr>
              <a:t>Project </a:t>
            </a:r>
            <a:r>
              <a:rPr lang="en-GB" sz="2400" dirty="0" smtClean="0">
                <a:solidFill>
                  <a:schemeClr val="hlink"/>
                </a:solidFill>
              </a:rPr>
              <a:t>Evolutions: </a:t>
            </a:r>
            <a:r>
              <a:rPr lang="en-GB" sz="1800" dirty="0" smtClean="0">
                <a:solidFill>
                  <a:schemeClr val="hlink"/>
                </a:solidFill>
              </a:rPr>
              <a:t>despite PY </a:t>
            </a:r>
            <a:r>
              <a:rPr lang="fr-FR" sz="1800" b="0" dirty="0" smtClean="0">
                <a:solidFill>
                  <a:schemeClr val="tx2">
                    <a:lumMod val="25000"/>
                  </a:schemeClr>
                </a:solidFill>
                <a:latin typeface="Wingdings"/>
                <a:ea typeface="Wingdings"/>
                <a:cs typeface="Wingdings"/>
              </a:rPr>
              <a:t> </a:t>
            </a:r>
            <a:r>
              <a:rPr lang="en-GB" sz="1800" dirty="0" smtClean="0">
                <a:solidFill>
                  <a:schemeClr val="hlink"/>
                </a:solidFill>
              </a:rPr>
              <a:t>no significant impact on the project</a:t>
            </a:r>
            <a:endParaRPr lang="en-US" sz="1800" dirty="0">
              <a:solidFill>
                <a:schemeClr val="hlink"/>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1012920965"/>
              </p:ext>
            </p:extLst>
          </p:nvPr>
        </p:nvGraphicFramePr>
        <p:xfrm>
          <a:off x="692151" y="4775200"/>
          <a:ext cx="7867649" cy="1937582"/>
        </p:xfrm>
        <a:graphic>
          <a:graphicData uri="http://schemas.openxmlformats.org/drawingml/2006/table">
            <a:tbl>
              <a:tblPr/>
              <a:tblGrid>
                <a:gridCol w="2444749"/>
                <a:gridCol w="5422900"/>
              </a:tblGrid>
              <a:tr h="1741487">
                <a:tc>
                  <a:txBody>
                    <a:bodyPr/>
                    <a:lstStyle/>
                    <a:p>
                      <a:pPr marL="0" marR="0" lvl="0" indent="0" algn="ctr" defTabSz="673100" rtl="0" eaLnBrk="1" fontAlgn="base" latinLnBrk="0" hangingPunct="1">
                        <a:lnSpc>
                          <a:spcPct val="100000"/>
                        </a:lnSpc>
                        <a:spcBef>
                          <a:spcPct val="0"/>
                        </a:spcBef>
                        <a:spcAft>
                          <a:spcPct val="0"/>
                        </a:spcAft>
                        <a:buClrTx/>
                        <a:buSzTx/>
                        <a:buFontTx/>
                        <a:buNone/>
                        <a:tabLst>
                          <a:tab pos="954088" algn="l"/>
                        </a:tabLst>
                      </a:pPr>
                      <a:r>
                        <a:rPr kumimoji="0" lang="en-US" sz="1700" b="1" i="0" u="none" strike="noStrike" cap="none" normalizeH="0" baseline="0" dirty="0" smtClean="0">
                          <a:ln>
                            <a:noFill/>
                          </a:ln>
                          <a:solidFill>
                            <a:schemeClr val="tx1"/>
                          </a:solidFill>
                          <a:effectLst/>
                          <a:latin typeface="Arial" charset="0"/>
                          <a:ea typeface="ＭＳ Ｐゴシック" charset="0"/>
                          <a:cs typeface="Arial" charset="0"/>
                        </a:rPr>
                        <a:t>Change</a:t>
                      </a:r>
                      <a:r>
                        <a:rPr kumimoji="0" lang="en-US" sz="1700" b="1" i="0" u="none" strike="noStrike" cap="none" normalizeH="0" baseline="0" dirty="0">
                          <a:ln>
                            <a:noFill/>
                          </a:ln>
                          <a:solidFill>
                            <a:schemeClr val="tx1"/>
                          </a:solidFill>
                          <a:effectLst/>
                          <a:latin typeface="Arial" charset="0"/>
                          <a:ea typeface="ＭＳ Ｐゴシック" charset="0"/>
                          <a:cs typeface="Arial" charset="0"/>
                        </a:rPr>
                        <a:t> </a:t>
                      </a:r>
                      <a:r>
                        <a:rPr kumimoji="0" lang="en-US" sz="1700" b="1" i="0" u="none" strike="noStrike" cap="none" normalizeH="0" baseline="0" dirty="0" smtClean="0">
                          <a:ln>
                            <a:noFill/>
                          </a:ln>
                          <a:solidFill>
                            <a:schemeClr val="tx1"/>
                          </a:solidFill>
                          <a:effectLst/>
                          <a:latin typeface="Arial" charset="0"/>
                          <a:ea typeface="ＭＳ Ｐゴシック" charset="0"/>
                          <a:cs typeface="Arial" charset="0"/>
                        </a:rPr>
                        <a:t>Request 2</a:t>
                      </a:r>
                      <a:r>
                        <a:rPr kumimoji="0" lang="en-US" sz="1700" b="1" i="0" u="none" strike="noStrike" cap="none" normalizeH="0" baseline="0" dirty="0">
                          <a:ln>
                            <a:noFill/>
                          </a:ln>
                          <a:solidFill>
                            <a:schemeClr val="tx1"/>
                          </a:solidFill>
                          <a:effectLst/>
                          <a:latin typeface="Arial" charset="0"/>
                          <a:ea typeface="ＭＳ Ｐゴシック" charset="0"/>
                          <a:cs typeface="Arial" charset="0"/>
                        </a:rPr>
                        <a:t/>
                      </a:r>
                      <a:br>
                        <a:rPr kumimoji="0" lang="en-US" sz="1700" b="1" i="0" u="none" strike="noStrike" cap="none" normalizeH="0" baseline="0" dirty="0">
                          <a:ln>
                            <a:noFill/>
                          </a:ln>
                          <a:solidFill>
                            <a:schemeClr val="tx1"/>
                          </a:solidFill>
                          <a:effectLst/>
                          <a:latin typeface="Arial" charset="0"/>
                          <a:ea typeface="ＭＳ Ｐゴシック" charset="0"/>
                          <a:cs typeface="Arial" charset="0"/>
                        </a:rPr>
                      </a:br>
                      <a:r>
                        <a:rPr kumimoji="0" lang="en-US" sz="1700" b="1" i="0" u="none" strike="noStrike" cap="none" normalizeH="0" baseline="0" dirty="0">
                          <a:ln>
                            <a:noFill/>
                          </a:ln>
                          <a:solidFill>
                            <a:schemeClr val="tx1"/>
                          </a:solidFill>
                          <a:effectLst/>
                          <a:latin typeface="Arial" charset="0"/>
                          <a:ea typeface="ＭＳ Ｐゴシック" charset="0"/>
                          <a:cs typeface="Arial" charset="0"/>
                        </a:rPr>
                        <a:t>FPP </a:t>
                      </a:r>
                      <a:r>
                        <a:rPr kumimoji="0" lang="en-US" sz="1700" b="1" i="0" u="none" strike="noStrike" cap="none" normalizeH="0" baseline="0" dirty="0" smtClean="0">
                          <a:ln>
                            <a:noFill/>
                          </a:ln>
                          <a:solidFill>
                            <a:schemeClr val="tx1"/>
                          </a:solidFill>
                          <a:effectLst/>
                          <a:latin typeface="Arial" charset="0"/>
                          <a:ea typeface="ＭＳ Ｐゴシック" charset="0"/>
                          <a:cs typeface="Arial" charset="0"/>
                        </a:rPr>
                        <a:t>v3.0</a:t>
                      </a:r>
                      <a:endParaRPr kumimoji="0" lang="en-US" sz="1700" b="1"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673100" rtl="0" eaLnBrk="1" fontAlgn="base" latinLnBrk="0" hangingPunct="1">
                        <a:lnSpc>
                          <a:spcPct val="100000"/>
                        </a:lnSpc>
                        <a:spcBef>
                          <a:spcPct val="0"/>
                        </a:spcBef>
                        <a:spcAft>
                          <a:spcPct val="0"/>
                        </a:spcAft>
                        <a:buClrTx/>
                        <a:buSzTx/>
                        <a:buFontTx/>
                        <a:buNone/>
                        <a:tabLst>
                          <a:tab pos="954088" algn="l"/>
                        </a:tabLst>
                      </a:pPr>
                      <a:r>
                        <a:rPr kumimoji="0" lang="en-US" sz="1400" b="0" i="0" u="none" strike="noStrike" cap="none" normalizeH="0" baseline="0" dirty="0">
                          <a:ln>
                            <a:noFill/>
                          </a:ln>
                          <a:solidFill>
                            <a:schemeClr val="tx1"/>
                          </a:solidFill>
                          <a:effectLst/>
                          <a:latin typeface="Arial" charset="0"/>
                          <a:ea typeface="ＭＳ Ｐゴシック" charset="0"/>
                          <a:cs typeface="Arial" charset="0"/>
                        </a:rPr>
                        <a:t>Submission: </a:t>
                      </a: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06-2012</a:t>
                      </a:r>
                      <a:r>
                        <a:rPr kumimoji="0" lang="en-US" sz="1400" b="0" i="0" u="none" strike="noStrike" cap="none" normalizeH="0" baseline="0" dirty="0">
                          <a:ln>
                            <a:noFill/>
                          </a:ln>
                          <a:solidFill>
                            <a:schemeClr val="tx1"/>
                          </a:solidFill>
                          <a:effectLst/>
                          <a:latin typeface="Arial" charset="0"/>
                          <a:ea typeface="ＭＳ Ｐゴシック" charset="0"/>
                          <a:cs typeface="Arial" charset="0"/>
                        </a:rPr>
                        <a:t/>
                      </a:r>
                      <a:br>
                        <a:rPr kumimoji="0" lang="en-US" sz="1400" b="0" i="0" u="none" strike="noStrike" cap="none" normalizeH="0" baseline="0" dirty="0">
                          <a:ln>
                            <a:noFill/>
                          </a:ln>
                          <a:solidFill>
                            <a:schemeClr val="tx1"/>
                          </a:solidFill>
                          <a:effectLst/>
                          <a:latin typeface="Arial" charset="0"/>
                          <a:ea typeface="ＭＳ Ｐゴシック" charset="0"/>
                          <a:cs typeface="Arial" charset="0"/>
                        </a:rPr>
                      </a:br>
                      <a:r>
                        <a:rPr kumimoji="0" lang="en-US" sz="1400" b="0" i="0" u="none" strike="noStrike" cap="none" normalizeH="0" baseline="0" dirty="0">
                          <a:ln>
                            <a:noFill/>
                          </a:ln>
                          <a:solidFill>
                            <a:schemeClr val="tx1"/>
                          </a:solidFill>
                          <a:effectLst/>
                          <a:latin typeface="Arial" charset="0"/>
                          <a:ea typeface="ＭＳ Ｐゴシック" charset="0"/>
                          <a:cs typeface="Arial" charset="0"/>
                        </a:rPr>
                        <a:t>Approval: </a:t>
                      </a: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07-2012</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46774" marR="46774" marT="46771" marB="4677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673100" rtl="0" eaLnBrk="1" fontAlgn="base" latinLnBrk="0" hangingPunct="1">
                        <a:lnSpc>
                          <a:spcPct val="100000"/>
                        </a:lnSpc>
                        <a:spcBef>
                          <a:spcPct val="0"/>
                        </a:spcBef>
                        <a:spcAft>
                          <a:spcPct val="0"/>
                        </a:spcAft>
                        <a:buClrTx/>
                        <a:buSzTx/>
                        <a:buFont typeface="Arial"/>
                        <a:buChar char="•"/>
                        <a:tabLst>
                          <a:tab pos="954088" algn="l"/>
                        </a:tabLst>
                      </a:pPr>
                      <a:r>
                        <a:rPr kumimoji="0" lang="en-US" sz="1700" b="0" i="0" u="none" strike="noStrike" cap="none" normalizeH="0" baseline="0" dirty="0" smtClean="0">
                          <a:ln>
                            <a:noFill/>
                          </a:ln>
                          <a:solidFill>
                            <a:schemeClr val="tx1"/>
                          </a:solidFill>
                          <a:effectLst/>
                          <a:latin typeface="Arial" charset="0"/>
                          <a:ea typeface="ＭＳ Ｐゴシック" charset="0"/>
                          <a:cs typeface="Arial" charset="0"/>
                        </a:rPr>
                        <a:t>Withdrawal </a:t>
                      </a:r>
                      <a:r>
                        <a:rPr kumimoji="0" lang="en-US" sz="1700" b="0" i="0" u="none" strike="noStrike" cap="none" normalizeH="0" baseline="0" dirty="0">
                          <a:ln>
                            <a:noFill/>
                          </a:ln>
                          <a:solidFill>
                            <a:schemeClr val="tx1"/>
                          </a:solidFill>
                          <a:effectLst/>
                          <a:latin typeface="Arial" charset="0"/>
                          <a:ea typeface="ＭＳ Ｐゴシック" charset="0"/>
                          <a:cs typeface="Arial" charset="0"/>
                        </a:rPr>
                        <a:t>of </a:t>
                      </a:r>
                      <a:r>
                        <a:rPr kumimoji="0" lang="en-US" sz="1700" b="0" i="0" u="none" strike="noStrike" cap="none" normalizeH="0" baseline="0" dirty="0" err="1" smtClean="0">
                          <a:ln>
                            <a:noFill/>
                          </a:ln>
                          <a:solidFill>
                            <a:schemeClr val="tx1"/>
                          </a:solidFill>
                          <a:effectLst/>
                          <a:latin typeface="Arial" charset="0"/>
                          <a:ea typeface="ＭＳ Ｐゴシック" charset="0"/>
                          <a:cs typeface="Arial" charset="0"/>
                        </a:rPr>
                        <a:t>Leiki</a:t>
                      </a:r>
                      <a:r>
                        <a:rPr kumimoji="0" lang="en-US" sz="1700" b="0" i="0" u="none" strike="noStrike" cap="none" normalizeH="0" baseline="0" dirty="0" smtClean="0">
                          <a:ln>
                            <a:noFill/>
                          </a:ln>
                          <a:solidFill>
                            <a:schemeClr val="tx1"/>
                          </a:solidFill>
                          <a:effectLst/>
                          <a:latin typeface="Arial" charset="0"/>
                          <a:ea typeface="ＭＳ Ｐゴシック" charset="0"/>
                          <a:cs typeface="Arial" charset="0"/>
                        </a:rPr>
                        <a:t>, Finland </a:t>
                      </a:r>
                      <a:r>
                        <a:rPr kumimoji="0" lang="en-US" sz="1700" b="0" i="0" u="none" strike="noStrike" cap="none" normalizeH="0" baseline="0" dirty="0">
                          <a:ln>
                            <a:noFill/>
                          </a:ln>
                          <a:solidFill>
                            <a:schemeClr val="tx1"/>
                          </a:solidFill>
                          <a:effectLst/>
                          <a:latin typeface="Arial" charset="0"/>
                          <a:ea typeface="ＭＳ Ｐゴシック" charset="0"/>
                          <a:cs typeface="Arial" charset="0"/>
                        </a:rPr>
                        <a:t>due to </a:t>
                      </a:r>
                      <a:r>
                        <a:rPr kumimoji="0" lang="en-US" sz="1700" b="0" i="0" u="none" strike="noStrike" cap="none" normalizeH="0" baseline="0" dirty="0" smtClean="0">
                          <a:ln>
                            <a:noFill/>
                          </a:ln>
                          <a:solidFill>
                            <a:schemeClr val="tx1"/>
                          </a:solidFill>
                          <a:effectLst/>
                          <a:latin typeface="Arial" charset="0"/>
                          <a:ea typeface="ＭＳ Ｐゴシック" charset="0"/>
                          <a:cs typeface="Arial" charset="0"/>
                        </a:rPr>
                        <a:t>unavailable resources and no funding</a:t>
                      </a:r>
                    </a:p>
                    <a:p>
                      <a:pPr marL="285750" indent="-285750">
                        <a:buFont typeface="Arial"/>
                        <a:buChar char="•"/>
                      </a:pPr>
                      <a:r>
                        <a:rPr lang="fr-FR" sz="1800" b="0" i="0" u="none" strike="noStrike" kern="1200" baseline="0" dirty="0" err="1" smtClean="0">
                          <a:solidFill>
                            <a:schemeClr val="tx1"/>
                          </a:solidFill>
                          <a:latin typeface="+mn-lt"/>
                          <a:ea typeface="+mn-ea"/>
                          <a:cs typeface="+mn-cs"/>
                        </a:rPr>
                        <a:t>Minor</a:t>
                      </a:r>
                      <a:r>
                        <a:rPr lang="fr-FR" sz="1800" b="0" i="0" u="none" strike="noStrike" kern="1200" baseline="0" dirty="0" smtClean="0">
                          <a:solidFill>
                            <a:schemeClr val="tx1"/>
                          </a:solidFill>
                          <a:latin typeface="+mn-lt"/>
                          <a:ea typeface="+mn-ea"/>
                          <a:cs typeface="+mn-cs"/>
                        </a:rPr>
                        <a:t> budget </a:t>
                      </a:r>
                      <a:r>
                        <a:rPr lang="fr-FR" sz="1800" b="0" i="0" u="none" strike="noStrike" kern="1200" baseline="0" dirty="0" err="1" smtClean="0">
                          <a:solidFill>
                            <a:schemeClr val="tx1"/>
                          </a:solidFill>
                          <a:latin typeface="+mn-lt"/>
                          <a:ea typeface="+mn-ea"/>
                          <a:cs typeface="+mn-cs"/>
                        </a:rPr>
                        <a:t>reduction</a:t>
                      </a:r>
                      <a:r>
                        <a:rPr lang="fr-FR" sz="1800" b="0" i="0" u="none" strike="noStrike" kern="1200" baseline="0" dirty="0" smtClean="0">
                          <a:solidFill>
                            <a:schemeClr val="tx1"/>
                          </a:solidFill>
                          <a:latin typeface="+mn-lt"/>
                          <a:ea typeface="+mn-ea"/>
                          <a:cs typeface="+mn-cs"/>
                        </a:rPr>
                        <a:t> for </a:t>
                      </a:r>
                      <a:r>
                        <a:rPr lang="fr-FR" sz="1800" b="0" i="0" u="none" strike="noStrike" kern="1200" baseline="0" dirty="0" err="1" smtClean="0">
                          <a:solidFill>
                            <a:schemeClr val="tx1"/>
                          </a:solidFill>
                          <a:latin typeface="+mn-lt"/>
                          <a:ea typeface="+mn-ea"/>
                          <a:cs typeface="+mn-cs"/>
                        </a:rPr>
                        <a:t>Sanoma</a:t>
                      </a:r>
                      <a:r>
                        <a:rPr lang="fr-FR" sz="1800" b="0" i="0" u="none" strike="noStrike" kern="1200" baseline="0" dirty="0" smtClean="0">
                          <a:solidFill>
                            <a:schemeClr val="tx1"/>
                          </a:solidFill>
                          <a:latin typeface="+mn-lt"/>
                          <a:ea typeface="+mn-ea"/>
                          <a:cs typeface="+mn-cs"/>
                        </a:rPr>
                        <a:t> and </a:t>
                      </a:r>
                      <a:r>
                        <a:rPr lang="fr-FR" sz="1800" b="0" i="0" u="none" strike="noStrike" kern="1200" baseline="0" dirty="0" err="1" smtClean="0">
                          <a:solidFill>
                            <a:schemeClr val="tx1"/>
                          </a:solidFill>
                          <a:latin typeface="+mn-lt"/>
                          <a:ea typeface="+mn-ea"/>
                          <a:cs typeface="+mn-cs"/>
                        </a:rPr>
                        <a:t>transfer</a:t>
                      </a:r>
                      <a:r>
                        <a:rPr lang="fr-FR" sz="1800" b="0" i="0" u="none" strike="noStrike" kern="1200" baseline="0" dirty="0" smtClean="0">
                          <a:solidFill>
                            <a:schemeClr val="tx1"/>
                          </a:solidFill>
                          <a:latin typeface="+mn-lt"/>
                          <a:ea typeface="+mn-ea"/>
                          <a:cs typeface="+mn-cs"/>
                        </a:rPr>
                        <a:t> </a:t>
                      </a:r>
                      <a:r>
                        <a:rPr lang="fr-FR" sz="1800" b="0" i="0" u="none" strike="noStrike" kern="1200" baseline="0" dirty="0" err="1" smtClean="0">
                          <a:solidFill>
                            <a:schemeClr val="tx1"/>
                          </a:solidFill>
                          <a:latin typeface="+mn-lt"/>
                          <a:ea typeface="+mn-ea"/>
                          <a:cs typeface="+mn-cs"/>
                        </a:rPr>
                        <a:t>from</a:t>
                      </a:r>
                      <a:r>
                        <a:rPr lang="fr-FR" sz="1800" b="0" i="0" u="none" strike="noStrike" kern="1200" baseline="0" dirty="0" smtClean="0">
                          <a:solidFill>
                            <a:schemeClr val="tx1"/>
                          </a:solidFill>
                          <a:latin typeface="+mn-lt"/>
                          <a:ea typeface="+mn-ea"/>
                          <a:cs typeface="+mn-cs"/>
                        </a:rPr>
                        <a:t> </a:t>
                      </a:r>
                      <a:r>
                        <a:rPr lang="fr-FR" sz="1800" b="0" i="0" u="none" strike="noStrike" kern="1200" baseline="0" dirty="0" err="1" smtClean="0">
                          <a:solidFill>
                            <a:schemeClr val="tx1"/>
                          </a:solidFill>
                          <a:latin typeface="+mn-lt"/>
                          <a:ea typeface="+mn-ea"/>
                          <a:cs typeface="+mn-cs"/>
                        </a:rPr>
                        <a:t>Sanoma</a:t>
                      </a:r>
                      <a:r>
                        <a:rPr lang="fr-FR" sz="1800" b="0" i="0" u="none" strike="noStrike" kern="1200" baseline="0" dirty="0" smtClean="0">
                          <a:solidFill>
                            <a:schemeClr val="tx1"/>
                          </a:solidFill>
                          <a:latin typeface="+mn-lt"/>
                          <a:ea typeface="+mn-ea"/>
                          <a:cs typeface="+mn-cs"/>
                        </a:rPr>
                        <a:t> Entertainment division to </a:t>
                      </a:r>
                      <a:r>
                        <a:rPr lang="fr-FR" sz="1800" b="0" i="0" u="none" strike="noStrike" kern="1200" baseline="0" dirty="0" err="1" smtClean="0">
                          <a:solidFill>
                            <a:schemeClr val="tx1"/>
                          </a:solidFill>
                          <a:latin typeface="+mn-lt"/>
                          <a:ea typeface="+mn-ea"/>
                          <a:cs typeface="+mn-cs"/>
                        </a:rPr>
                        <a:t>Sanoma</a:t>
                      </a:r>
                      <a:r>
                        <a:rPr lang="fr-FR" sz="1800" b="0" i="0" u="none" strike="noStrike" kern="1200" baseline="0" dirty="0" smtClean="0">
                          <a:solidFill>
                            <a:schemeClr val="tx1"/>
                          </a:solidFill>
                          <a:latin typeface="+mn-lt"/>
                          <a:ea typeface="+mn-ea"/>
                          <a:cs typeface="+mn-cs"/>
                        </a:rPr>
                        <a:t> News </a:t>
                      </a:r>
                      <a:r>
                        <a:rPr lang="fr-FR" sz="1800" b="0" i="0" u="none" strike="noStrike" kern="1200" baseline="0" dirty="0" err="1" smtClean="0">
                          <a:solidFill>
                            <a:schemeClr val="tx1"/>
                          </a:solidFill>
                          <a:latin typeface="+mn-lt"/>
                          <a:ea typeface="+mn-ea"/>
                          <a:cs typeface="+mn-cs"/>
                        </a:rPr>
                        <a:t>entity</a:t>
                      </a:r>
                      <a:endParaRPr lang="fr-FR" sz="1800" b="0" i="0" u="none" strike="noStrike" kern="1200" baseline="0" dirty="0" smtClean="0">
                        <a:solidFill>
                          <a:schemeClr val="tx1"/>
                        </a:solidFill>
                        <a:latin typeface="+mn-lt"/>
                        <a:ea typeface="+mn-ea"/>
                        <a:cs typeface="+mn-cs"/>
                      </a:endParaRPr>
                    </a:p>
                    <a:p>
                      <a:pPr marL="285750" indent="-285750">
                        <a:buFont typeface="Arial"/>
                        <a:buChar char="•"/>
                      </a:pPr>
                      <a:r>
                        <a:rPr lang="fr-FR" sz="1800" b="0" i="0" u="none" strike="noStrike" kern="1200" baseline="0" dirty="0" smtClean="0">
                          <a:solidFill>
                            <a:schemeClr val="tx1"/>
                          </a:solidFill>
                          <a:latin typeface="+mn-lt"/>
                          <a:ea typeface="+mn-ea"/>
                          <a:cs typeface="+mn-cs"/>
                        </a:rPr>
                        <a:t>Few modification of </a:t>
                      </a:r>
                      <a:r>
                        <a:rPr lang="fr-FR" sz="1800" b="0" i="0" u="none" strike="noStrike" kern="1200" baseline="0" dirty="0" err="1" smtClean="0">
                          <a:solidFill>
                            <a:schemeClr val="tx1"/>
                          </a:solidFill>
                          <a:latin typeface="+mn-lt"/>
                          <a:ea typeface="+mn-ea"/>
                          <a:cs typeface="+mn-cs"/>
                        </a:rPr>
                        <a:t>activities</a:t>
                      </a:r>
                      <a:r>
                        <a:rPr lang="fr-FR" sz="1800" b="0" i="0" u="none" strike="noStrike" kern="1200" baseline="0" dirty="0" smtClean="0">
                          <a:solidFill>
                            <a:schemeClr val="tx1"/>
                          </a:solidFill>
                          <a:latin typeface="+mn-lt"/>
                          <a:ea typeface="+mn-ea"/>
                          <a:cs typeface="+mn-cs"/>
                        </a:rPr>
                        <a:t> for Tudor</a:t>
                      </a:r>
                      <a:endParaRPr kumimoji="0" lang="en-US" sz="1700" b="0" i="0" u="none" strike="noStrike" cap="none" normalizeH="0" baseline="0" dirty="0">
                        <a:ln>
                          <a:noFill/>
                        </a:ln>
                        <a:solidFill>
                          <a:schemeClr val="tx1"/>
                        </a:solidFill>
                        <a:effectLst/>
                        <a:latin typeface="Arial" charset="0"/>
                        <a:ea typeface="ＭＳ Ｐゴシック" charset="0"/>
                        <a:cs typeface="Arial" charset="0"/>
                      </a:endParaRPr>
                    </a:p>
                    <a:p>
                      <a:pPr marL="457200" marR="0" lvl="1" indent="0" algn="l" defTabSz="673100" rtl="0" eaLnBrk="1" fontAlgn="base" latinLnBrk="0" hangingPunct="1">
                        <a:lnSpc>
                          <a:spcPct val="100000"/>
                        </a:lnSpc>
                        <a:spcBef>
                          <a:spcPct val="0"/>
                        </a:spcBef>
                        <a:spcAft>
                          <a:spcPct val="0"/>
                        </a:spcAft>
                        <a:buClrTx/>
                        <a:buSzTx/>
                        <a:buFontTx/>
                        <a:buNone/>
                        <a:tabLst>
                          <a:tab pos="954088" algn="l"/>
                        </a:tabLst>
                      </a:pPr>
                      <a:r>
                        <a:rPr kumimoji="0" lang="en-US" sz="15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500" b="1" i="0" u="none" strike="noStrike" cap="none" normalizeH="0" baseline="0" dirty="0" smtClean="0">
                          <a:ln>
                            <a:noFill/>
                          </a:ln>
                          <a:solidFill>
                            <a:schemeClr val="tx1"/>
                          </a:solidFill>
                          <a:effectLst/>
                          <a:latin typeface="Arial" charset="0"/>
                          <a:ea typeface="ＭＳ Ｐゴシック" charset="0"/>
                          <a:cs typeface="ＭＳ Ｐゴシック" charset="0"/>
                        </a:rPr>
                        <a:t>16 </a:t>
                      </a:r>
                      <a:r>
                        <a:rPr kumimoji="0" lang="en-US" sz="1500" b="1" i="0" u="none" strike="noStrike" cap="none" normalizeH="0" baseline="0" dirty="0">
                          <a:ln>
                            <a:noFill/>
                          </a:ln>
                          <a:solidFill>
                            <a:schemeClr val="tx1"/>
                          </a:solidFill>
                          <a:effectLst/>
                          <a:latin typeface="Arial" charset="0"/>
                          <a:ea typeface="ＭＳ Ｐゴシック" charset="0"/>
                          <a:cs typeface="ＭＳ Ｐゴシック" charset="0"/>
                        </a:rPr>
                        <a:t>partners and </a:t>
                      </a:r>
                      <a:r>
                        <a:rPr kumimoji="0" lang="en-US" sz="1500" b="1" i="0" u="none" strike="noStrike" cap="none" normalizeH="0" baseline="0" dirty="0" smtClean="0">
                          <a:ln>
                            <a:noFill/>
                          </a:ln>
                          <a:solidFill>
                            <a:schemeClr val="tx1"/>
                          </a:solidFill>
                          <a:effectLst/>
                          <a:latin typeface="Arial" charset="0"/>
                          <a:ea typeface="ＭＳ Ｐゴシック" charset="0"/>
                          <a:cs typeface="ＭＳ Ｐゴシック" charset="0"/>
                        </a:rPr>
                        <a:t>122 </a:t>
                      </a:r>
                      <a:r>
                        <a:rPr kumimoji="0" lang="en-US" sz="1500" b="1" i="0" u="none" strike="noStrike" cap="none" normalizeH="0" baseline="0" dirty="0">
                          <a:ln>
                            <a:noFill/>
                          </a:ln>
                          <a:solidFill>
                            <a:schemeClr val="tx1"/>
                          </a:solidFill>
                          <a:effectLst/>
                          <a:latin typeface="Arial" charset="0"/>
                          <a:ea typeface="ＭＳ Ｐゴシック" charset="0"/>
                          <a:cs typeface="ＭＳ Ｐゴシック" charset="0"/>
                        </a:rPr>
                        <a:t>PY  -  </a:t>
                      </a:r>
                      <a:r>
                        <a:rPr kumimoji="0" lang="en-US" sz="1500" b="1" i="0" u="none" strike="noStrike" cap="none" normalizeH="0" baseline="0" dirty="0" smtClean="0">
                          <a:ln>
                            <a:noFill/>
                          </a:ln>
                          <a:solidFill>
                            <a:schemeClr val="tx1"/>
                          </a:solidFill>
                          <a:effectLst/>
                          <a:latin typeface="Arial" charset="0"/>
                          <a:ea typeface="ＭＳ Ｐゴシック" charset="0"/>
                          <a:cs typeface="ＭＳ Ｐゴシック" charset="0"/>
                        </a:rPr>
                        <a:t>28 deliverables </a:t>
                      </a:r>
                      <a:endParaRPr kumimoji="0" lang="en-US" sz="15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46774" marR="46774" marT="46771" marB="4677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895475" y="384175"/>
            <a:ext cx="4824413" cy="642938"/>
          </a:xfrm>
        </p:spPr>
        <p:txBody>
          <a:bodyPr/>
          <a:lstStyle/>
          <a:p>
            <a:r>
              <a:rPr lang="en-GB">
                <a:latin typeface="Arial" charset="0"/>
              </a:rPr>
              <a:t>Generic Architecture and Link to WP’s breakdown</a:t>
            </a:r>
            <a:endParaRPr lang="en-GB">
              <a:solidFill>
                <a:schemeClr val="hlink"/>
              </a:solidFill>
              <a:latin typeface="Arial" charset="0"/>
            </a:endParaRPr>
          </a:p>
        </p:txBody>
      </p:sp>
      <p:pic>
        <p:nvPicPr>
          <p:cNvPr id="2" name="Image 1" descr="ACDC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1905000"/>
            <a:ext cx="728345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er 3"/>
          <p:cNvGrpSpPr>
            <a:grpSpLocks/>
          </p:cNvGrpSpPr>
          <p:nvPr/>
        </p:nvGrpSpPr>
        <p:grpSpPr bwMode="auto">
          <a:xfrm>
            <a:off x="1757363" y="800100"/>
            <a:ext cx="7094537" cy="1955800"/>
            <a:chOff x="1757363" y="800100"/>
            <a:chExt cx="7094537" cy="1955800"/>
          </a:xfrm>
        </p:grpSpPr>
        <p:cxnSp>
          <p:nvCxnSpPr>
            <p:cNvPr id="5" name="Connecteur droit avec flèche 4"/>
            <p:cNvCxnSpPr/>
            <p:nvPr/>
          </p:nvCxnSpPr>
          <p:spPr bwMode="auto">
            <a:xfrm>
              <a:off x="2078038" y="1841500"/>
              <a:ext cx="6688137" cy="0"/>
            </a:xfrm>
            <a:prstGeom prst="straightConnector1">
              <a:avLst/>
            </a:prstGeom>
            <a:solidFill>
              <a:schemeClr val="accent1"/>
            </a:solidFill>
            <a:ln w="38100" cap="flat" cmpd="sng" algn="ctr">
              <a:solidFill>
                <a:schemeClr val="accent2">
                  <a:lumMod val="60000"/>
                  <a:lumOff val="40000"/>
                </a:schemeClr>
              </a:solidFill>
              <a:prstDash val="solid"/>
              <a:round/>
              <a:headEnd type="arrow"/>
              <a:tailEnd type="arrow"/>
            </a:ln>
            <a:effectLst/>
          </p:spPr>
        </p:cxnSp>
        <p:grpSp>
          <p:nvGrpSpPr>
            <p:cNvPr id="20494" name="Grouper 15"/>
            <p:cNvGrpSpPr>
              <a:grpSpLocks/>
            </p:cNvGrpSpPr>
            <p:nvPr/>
          </p:nvGrpSpPr>
          <p:grpSpPr bwMode="auto">
            <a:xfrm>
              <a:off x="1757363" y="800100"/>
              <a:ext cx="7094537" cy="1955800"/>
              <a:chOff x="406400" y="800100"/>
              <a:chExt cx="8445500" cy="1955800"/>
            </a:xfrm>
          </p:grpSpPr>
          <p:sp>
            <p:nvSpPr>
              <p:cNvPr id="20495" name="ZoneTexte 6"/>
              <p:cNvSpPr txBox="1">
                <a:spLocks noChangeArrowheads="1"/>
              </p:cNvSpPr>
              <p:nvPr/>
            </p:nvSpPr>
            <p:spPr bwMode="auto">
              <a:xfrm>
                <a:off x="2490428" y="1397000"/>
                <a:ext cx="3763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sz="2400">
                    <a:solidFill>
                      <a:srgbClr val="FF0000"/>
                    </a:solidFill>
                  </a:rPr>
                  <a:t>End-to-End Applications</a:t>
                </a:r>
              </a:p>
            </p:txBody>
          </p:sp>
          <p:grpSp>
            <p:nvGrpSpPr>
              <p:cNvPr id="20496" name="Grouper 14"/>
              <p:cNvGrpSpPr>
                <a:grpSpLocks/>
              </p:cNvGrpSpPr>
              <p:nvPr/>
            </p:nvGrpSpPr>
            <p:grpSpPr bwMode="auto">
              <a:xfrm>
                <a:off x="406400" y="800100"/>
                <a:ext cx="8445500" cy="1955800"/>
                <a:chOff x="406400" y="800100"/>
                <a:chExt cx="8445500" cy="1955800"/>
              </a:xfrm>
            </p:grpSpPr>
            <p:sp>
              <p:nvSpPr>
                <p:cNvPr id="9" name="Rectangle à coins arrondis 8"/>
                <p:cNvSpPr/>
                <p:nvPr/>
              </p:nvSpPr>
              <p:spPr bwMode="auto">
                <a:xfrm>
                  <a:off x="406400" y="1435100"/>
                  <a:ext cx="8445500" cy="1320800"/>
                </a:xfrm>
                <a:prstGeom prst="roundRect">
                  <a:avLst/>
                </a:prstGeom>
                <a:noFill/>
                <a:ln w="50800" cap="flat" cmpd="sng" algn="ctr">
                  <a:solidFill>
                    <a:schemeClr val="accent2">
                      <a:lumMod val="60000"/>
                      <a:lumOff val="40000"/>
                    </a:schemeClr>
                  </a:solidFill>
                  <a:prstDash val="solid"/>
                  <a:round/>
                  <a:headEnd type="none" w="med" len="med"/>
                  <a:tailEnd type="none" w="med" len="med"/>
                </a:ln>
                <a:effectLst/>
              </p:spPr>
              <p:txBody>
                <a:bodyPr wrap="none" anchor="ctr"/>
                <a:lstStyle/>
                <a:p>
                  <a:pPr>
                    <a:defRPr/>
                  </a:pPr>
                  <a:endParaRPr lang="fr-FR"/>
                </a:p>
              </p:txBody>
            </p:sp>
            <p:sp>
              <p:nvSpPr>
                <p:cNvPr id="8" name="Bulle ronde 7"/>
                <p:cNvSpPr/>
                <p:nvPr/>
              </p:nvSpPr>
              <p:spPr bwMode="auto">
                <a:xfrm>
                  <a:off x="5597670" y="800100"/>
                  <a:ext cx="1383331" cy="558800"/>
                </a:xfrm>
                <a:prstGeom prst="wedgeEllipseCallout">
                  <a:avLst/>
                </a:prstGeom>
                <a:noFill/>
                <a:ln w="38100" cap="flat" cmpd="sng" algn="ctr">
                  <a:solidFill>
                    <a:schemeClr val="accent2">
                      <a:lumMod val="60000"/>
                      <a:lumOff val="40000"/>
                    </a:schemeClr>
                  </a:solidFill>
                  <a:prstDash val="solid"/>
                  <a:round/>
                  <a:headEnd type="none" w="med" len="med"/>
                  <a:tailEnd type="none" w="med" len="med"/>
                </a:ln>
                <a:effectLst/>
              </p:spPr>
              <p:txBody>
                <a:bodyPr wrap="none" anchor="ctr"/>
                <a:lstStyle/>
                <a:p>
                  <a:pPr>
                    <a:defRPr/>
                  </a:pPr>
                  <a:r>
                    <a:rPr lang="fr-FR" sz="1800" dirty="0">
                      <a:solidFill>
                        <a:schemeClr val="tx1"/>
                      </a:solidFill>
                    </a:rPr>
                    <a:t>WP4</a:t>
                  </a:r>
                </a:p>
              </p:txBody>
            </p:sp>
          </p:grpSp>
        </p:grpSp>
      </p:grpSp>
      <p:grpSp>
        <p:nvGrpSpPr>
          <p:cNvPr id="10" name="Grouper 10"/>
          <p:cNvGrpSpPr>
            <a:grpSpLocks/>
          </p:cNvGrpSpPr>
          <p:nvPr/>
        </p:nvGrpSpPr>
        <p:grpSpPr bwMode="auto">
          <a:xfrm>
            <a:off x="1768475" y="3276600"/>
            <a:ext cx="6194425" cy="3467100"/>
            <a:chOff x="101600" y="3276600"/>
            <a:chExt cx="7861300" cy="3467100"/>
          </a:xfrm>
        </p:grpSpPr>
        <p:sp>
          <p:nvSpPr>
            <p:cNvPr id="20491" name="Rectangle à coins arrondis 2"/>
            <p:cNvSpPr>
              <a:spLocks noChangeArrowheads="1"/>
            </p:cNvSpPr>
            <p:nvPr/>
          </p:nvSpPr>
          <p:spPr bwMode="auto">
            <a:xfrm>
              <a:off x="101600" y="3276600"/>
              <a:ext cx="6553200" cy="3162300"/>
            </a:xfrm>
            <a:prstGeom prst="roundRect">
              <a:avLst>
                <a:gd name="adj" fmla="val 16667"/>
              </a:avLst>
            </a:prstGeom>
            <a:noFill/>
            <a:ln w="508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0492" name="Bulle ronde 11"/>
            <p:cNvSpPr>
              <a:spLocks noChangeArrowheads="1"/>
            </p:cNvSpPr>
            <p:nvPr/>
          </p:nvSpPr>
          <p:spPr bwMode="auto">
            <a:xfrm>
              <a:off x="6578600" y="6184900"/>
              <a:ext cx="1384300" cy="558800"/>
            </a:xfrm>
            <a:prstGeom prst="wedgeEllipseCallout">
              <a:avLst>
                <a:gd name="adj1" fmla="val -46523"/>
                <a:gd name="adj2" fmla="val -62500"/>
              </a:avLst>
            </a:prstGeom>
            <a:noFill/>
            <a:ln w="508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fr-FR" sz="1800">
                  <a:solidFill>
                    <a:srgbClr val="000000"/>
                  </a:solidFill>
                </a:rPr>
                <a:t>      WP2</a:t>
              </a:r>
              <a:r>
                <a:rPr lang="fr-FR"/>
                <a:t>WP2W</a:t>
              </a:r>
            </a:p>
          </p:txBody>
        </p:sp>
      </p:grpSp>
      <p:grpSp>
        <p:nvGrpSpPr>
          <p:cNvPr id="11" name="Grouper 12"/>
          <p:cNvGrpSpPr>
            <a:grpSpLocks/>
          </p:cNvGrpSpPr>
          <p:nvPr/>
        </p:nvGrpSpPr>
        <p:grpSpPr bwMode="auto">
          <a:xfrm>
            <a:off x="1757363" y="2600325"/>
            <a:ext cx="7361237" cy="1412875"/>
            <a:chOff x="254000" y="2679700"/>
            <a:chExt cx="8864600" cy="1333500"/>
          </a:xfrm>
        </p:grpSpPr>
        <p:sp>
          <p:nvSpPr>
            <p:cNvPr id="6" name="Rectangle à coins arrondis 5"/>
            <p:cNvSpPr/>
            <p:nvPr/>
          </p:nvSpPr>
          <p:spPr bwMode="auto">
            <a:xfrm>
              <a:off x="254000" y="2679700"/>
              <a:ext cx="8445936" cy="660757"/>
            </a:xfrm>
            <a:prstGeom prst="roundRect">
              <a:avLst/>
            </a:prstGeom>
            <a:noFill/>
            <a:ln w="50800" cap="flat" cmpd="sng" algn="ctr">
              <a:solidFill>
                <a:schemeClr val="tx2">
                  <a:lumMod val="25000"/>
                </a:schemeClr>
              </a:solidFill>
              <a:prstDash val="solid"/>
              <a:round/>
              <a:headEnd type="none" w="med" len="med"/>
              <a:tailEnd type="none" w="med" len="med"/>
            </a:ln>
            <a:effectLst/>
          </p:spPr>
          <p:txBody>
            <a:bodyPr wrap="none" anchor="ctr"/>
            <a:lstStyle/>
            <a:p>
              <a:pPr>
                <a:defRPr/>
              </a:pPr>
              <a:endParaRPr lang="fr-FR"/>
            </a:p>
          </p:txBody>
        </p:sp>
        <p:sp>
          <p:nvSpPr>
            <p:cNvPr id="14" name="Bulle ronde 13"/>
            <p:cNvSpPr/>
            <p:nvPr/>
          </p:nvSpPr>
          <p:spPr bwMode="auto">
            <a:xfrm>
              <a:off x="7734522" y="3454329"/>
              <a:ext cx="1384078" cy="558871"/>
            </a:xfrm>
            <a:prstGeom prst="wedgeEllipseCallout">
              <a:avLst>
                <a:gd name="adj1" fmla="val -46521"/>
                <a:gd name="adj2" fmla="val -62500"/>
              </a:avLst>
            </a:prstGeom>
            <a:noFill/>
            <a:ln w="50800" cap="flat" cmpd="sng" algn="ctr">
              <a:solidFill>
                <a:schemeClr val="tx2">
                  <a:lumMod val="25000"/>
                </a:schemeClr>
              </a:solidFill>
              <a:prstDash val="solid"/>
              <a:round/>
              <a:headEnd type="none" w="med" len="med"/>
              <a:tailEnd type="none" w="med" len="med"/>
            </a:ln>
            <a:effectLst/>
          </p:spPr>
          <p:txBody>
            <a:bodyPr wrap="none" anchor="ctr"/>
            <a:lstStyle/>
            <a:p>
              <a:pPr>
                <a:defRPr/>
              </a:pPr>
              <a:r>
                <a:rPr lang="fr-FR" dirty="0"/>
                <a:t>  </a:t>
              </a:r>
              <a:r>
                <a:rPr lang="fr-FR" sz="1800" dirty="0">
                  <a:solidFill>
                    <a:srgbClr val="000000"/>
                  </a:solidFill>
                </a:rPr>
                <a:t>WP3</a:t>
              </a:r>
            </a:p>
          </p:txBody>
        </p:sp>
      </p:grpSp>
      <p:grpSp>
        <p:nvGrpSpPr>
          <p:cNvPr id="12" name="Grouper 19"/>
          <p:cNvGrpSpPr>
            <a:grpSpLocks/>
          </p:cNvGrpSpPr>
          <p:nvPr/>
        </p:nvGrpSpPr>
        <p:grpSpPr bwMode="auto">
          <a:xfrm>
            <a:off x="203200" y="1493838"/>
            <a:ext cx="1270000" cy="5068887"/>
            <a:chOff x="203200" y="1493520"/>
            <a:chExt cx="1270000" cy="5069840"/>
          </a:xfrm>
        </p:grpSpPr>
        <p:sp>
          <p:nvSpPr>
            <p:cNvPr id="20487" name="Rectangle à coins arrondis 17"/>
            <p:cNvSpPr>
              <a:spLocks noChangeArrowheads="1"/>
            </p:cNvSpPr>
            <p:nvPr/>
          </p:nvSpPr>
          <p:spPr bwMode="auto">
            <a:xfrm>
              <a:off x="203200" y="2021840"/>
              <a:ext cx="1270000" cy="4541520"/>
            </a:xfrm>
            <a:prstGeom prst="roundRect">
              <a:avLst>
                <a:gd name="adj" fmla="val 16667"/>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fr-FR" sz="1400">
                  <a:solidFill>
                    <a:srgbClr val="000000"/>
                  </a:solidFill>
                </a:rPr>
                <a:t>Use Cases</a:t>
              </a:r>
            </a:p>
            <a:p>
              <a:endParaRPr lang="fr-FR" sz="1400">
                <a:solidFill>
                  <a:srgbClr val="000000"/>
                </a:solidFill>
              </a:endParaRPr>
            </a:p>
            <a:p>
              <a:r>
                <a:rPr lang="fr-FR" sz="1400">
                  <a:solidFill>
                    <a:srgbClr val="000000"/>
                  </a:solidFill>
                </a:rPr>
                <a:t>Business </a:t>
              </a:r>
            </a:p>
            <a:p>
              <a:r>
                <a:rPr lang="fr-FR" sz="1400" u="sng">
                  <a:solidFill>
                    <a:srgbClr val="000000"/>
                  </a:solidFill>
                </a:rPr>
                <a:t>Models</a:t>
              </a:r>
            </a:p>
            <a:p>
              <a:endParaRPr lang="fr-FR" sz="1400" u="sng">
                <a:solidFill>
                  <a:srgbClr val="000000"/>
                </a:solidFill>
              </a:endParaRPr>
            </a:p>
            <a:p>
              <a:r>
                <a:rPr lang="fr-FR" sz="1400">
                  <a:solidFill>
                    <a:srgbClr val="000000"/>
                  </a:solidFill>
                </a:rPr>
                <a:t>Architectures</a:t>
              </a:r>
            </a:p>
          </p:txBody>
        </p:sp>
        <p:sp>
          <p:nvSpPr>
            <p:cNvPr id="20488" name="Bulle ronde 18"/>
            <p:cNvSpPr>
              <a:spLocks noChangeArrowheads="1"/>
            </p:cNvSpPr>
            <p:nvPr/>
          </p:nvSpPr>
          <p:spPr bwMode="auto">
            <a:xfrm>
              <a:off x="609600" y="1493520"/>
              <a:ext cx="802640" cy="457200"/>
            </a:xfrm>
            <a:prstGeom prst="wedgeEllipseCallout">
              <a:avLst>
                <a:gd name="adj1" fmla="val -20833"/>
                <a:gd name="adj2" fmla="val 62500"/>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fr-FR" sz="1400">
                  <a:solidFill>
                    <a:srgbClr val="000000"/>
                  </a:solidFill>
                </a:rPr>
                <a:t>WP1</a:t>
              </a:r>
            </a:p>
          </p:txBody>
        </p:sp>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57225" y="527050"/>
            <a:ext cx="4824413" cy="622300"/>
          </a:xfrm>
        </p:spPr>
        <p:txBody>
          <a:bodyPr/>
          <a:lstStyle/>
          <a:p>
            <a:pPr algn="l" eaLnBrk="1" hangingPunct="1"/>
            <a:r>
              <a:rPr lang="en-GB" dirty="0" smtClean="0">
                <a:latin typeface="Arial" charset="0"/>
              </a:rPr>
              <a:t>Project Structure</a:t>
            </a:r>
            <a:endParaRPr lang="en-GB" dirty="0">
              <a:latin typeface="Arial" charset="0"/>
            </a:endParaRPr>
          </a:p>
        </p:txBody>
      </p:sp>
      <p:sp>
        <p:nvSpPr>
          <p:cNvPr id="20" name="Rectangle 8"/>
          <p:cNvSpPr>
            <a:spLocks noChangeArrowheads="1"/>
          </p:cNvSpPr>
          <p:nvPr/>
        </p:nvSpPr>
        <p:spPr bwMode="auto">
          <a:xfrm>
            <a:off x="2930525" y="3448050"/>
            <a:ext cx="3602038" cy="1235075"/>
          </a:xfrm>
          <a:prstGeom prst="rect">
            <a:avLst/>
          </a:prstGeom>
          <a:solidFill>
            <a:srgbClr val="99CCFF"/>
          </a:solidFill>
          <a:ln w="9525">
            <a:noFill/>
            <a:round/>
            <a:headEnd/>
            <a:tailEnd/>
          </a:ln>
          <a:effectLst>
            <a:outerShdw dist="71785" dir="2700000" algn="ctr" rotWithShape="0">
              <a:srgbClr val="808080"/>
            </a:outerShdw>
          </a:effectLst>
        </p:spPr>
        <p:txBody>
          <a:bodyPr lIns="90000" tIns="46800" rIns="90000" bIns="46800" anchor="ctr"/>
          <a:lstStyle/>
          <a:p>
            <a:pPr algn="l"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0" u="sng" dirty="0">
                <a:solidFill>
                  <a:srgbClr val="000000"/>
                </a:solidFill>
                <a:latin typeface="Trebuchet MS" pitchFamily="34" charset="0"/>
                <a:ea typeface="+mn-ea"/>
                <a:cs typeface="Lucida Sans Unicode" pitchFamily="34" charset="0"/>
              </a:rPr>
              <a:t>WP3</a:t>
            </a:r>
            <a:r>
              <a:rPr lang="en-GB" sz="1800" b="0" dirty="0">
                <a:solidFill>
                  <a:srgbClr val="000000"/>
                </a:solidFill>
                <a:latin typeface="Trebuchet MS" pitchFamily="34" charset="0"/>
                <a:ea typeface="+mn-ea"/>
                <a:cs typeface="Lucida Sans Unicode" pitchFamily="34" charset="0"/>
              </a:rPr>
              <a:t>: Software and</a:t>
            </a:r>
          </a:p>
          <a:p>
            <a:pPr algn="l"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0" dirty="0">
                <a:solidFill>
                  <a:srgbClr val="000000"/>
                </a:solidFill>
                <a:latin typeface="Trebuchet MS" pitchFamily="34" charset="0"/>
                <a:ea typeface="+mn-ea"/>
                <a:cs typeface="Lucida Sans Unicode" pitchFamily="34" charset="0"/>
              </a:rPr>
              <a:t>Service Platform</a:t>
            </a:r>
          </a:p>
        </p:txBody>
      </p:sp>
      <p:sp>
        <p:nvSpPr>
          <p:cNvPr id="21" name="Rectangle 9"/>
          <p:cNvSpPr>
            <a:spLocks noChangeArrowheads="1"/>
          </p:cNvSpPr>
          <p:nvPr/>
        </p:nvSpPr>
        <p:spPr bwMode="auto">
          <a:xfrm>
            <a:off x="496888" y="5557838"/>
            <a:ext cx="8355012" cy="650875"/>
          </a:xfrm>
          <a:prstGeom prst="rect">
            <a:avLst/>
          </a:prstGeom>
          <a:solidFill>
            <a:srgbClr val="CCFFCC"/>
          </a:solidFill>
          <a:ln w="9525">
            <a:noFill/>
            <a:round/>
            <a:headEnd/>
            <a:tailEnd/>
          </a:ln>
          <a:effectLst>
            <a:outerShdw dist="71785" dir="2700000" algn="ctr" rotWithShape="0">
              <a:srgbClr val="808080"/>
            </a:outerShdw>
          </a:effectLst>
        </p:spPr>
        <p:txBody>
          <a:bodyPr lIns="90000" tIns="46800" rIns="90000" bIns="46800" anchor="ctr"/>
          <a:lstStyle/>
          <a:p>
            <a:pPr algn="l"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0" u="sng" dirty="0">
                <a:solidFill>
                  <a:srgbClr val="000000"/>
                </a:solidFill>
                <a:latin typeface="Trebuchet MS" pitchFamily="34" charset="0"/>
                <a:ea typeface="+mn-ea"/>
                <a:cs typeface="Lucida Sans Unicode" pitchFamily="34" charset="0"/>
              </a:rPr>
              <a:t>WP5:</a:t>
            </a:r>
          </a:p>
          <a:p>
            <a:pPr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0" dirty="0">
                <a:solidFill>
                  <a:srgbClr val="000000"/>
                </a:solidFill>
                <a:latin typeface="Trebuchet MS" pitchFamily="34" charset="0"/>
                <a:ea typeface="+mn-ea"/>
                <a:cs typeface="Lucida Sans Unicode" pitchFamily="34" charset="0"/>
              </a:rPr>
              <a:t>Management, Exploitation and Dissemination</a:t>
            </a:r>
          </a:p>
        </p:txBody>
      </p:sp>
      <p:sp>
        <p:nvSpPr>
          <p:cNvPr id="22" name="Rectangle 10"/>
          <p:cNvSpPr>
            <a:spLocks noChangeArrowheads="1"/>
          </p:cNvSpPr>
          <p:nvPr/>
        </p:nvSpPr>
        <p:spPr bwMode="auto">
          <a:xfrm>
            <a:off x="2916238" y="1966913"/>
            <a:ext cx="3603625" cy="1109662"/>
          </a:xfrm>
          <a:prstGeom prst="rect">
            <a:avLst/>
          </a:prstGeom>
          <a:solidFill>
            <a:srgbClr val="99CCFF"/>
          </a:solidFill>
          <a:ln w="9525">
            <a:noFill/>
            <a:round/>
            <a:headEnd/>
            <a:tailEnd/>
          </a:ln>
          <a:effectLst>
            <a:outerShdw dist="71785" dir="2700000" algn="ctr" rotWithShape="0">
              <a:srgbClr val="808080"/>
            </a:outerShdw>
          </a:effectLst>
        </p:spPr>
        <p:txBody>
          <a:bodyPr lIns="90000" tIns="46800" rIns="90000" bIns="46800" anchor="ctr"/>
          <a:lstStyle/>
          <a:p>
            <a:pPr algn="l"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0" u="sng" dirty="0">
                <a:solidFill>
                  <a:srgbClr val="000000"/>
                </a:solidFill>
                <a:latin typeface="Trebuchet MS" pitchFamily="34" charset="0"/>
                <a:ea typeface="+mn-ea"/>
                <a:cs typeface="Lucida Sans Unicode" pitchFamily="34" charset="0"/>
              </a:rPr>
              <a:t>WP2:</a:t>
            </a:r>
            <a:r>
              <a:rPr lang="en-GB" sz="1800" b="0" dirty="0">
                <a:solidFill>
                  <a:srgbClr val="000000"/>
                </a:solidFill>
                <a:latin typeface="Trebuchet MS" pitchFamily="34" charset="0"/>
                <a:ea typeface="+mn-ea"/>
                <a:cs typeface="Lucida Sans Unicode" pitchFamily="34" charset="0"/>
              </a:rPr>
              <a:t> Cloud Computing</a:t>
            </a:r>
          </a:p>
          <a:p>
            <a:pPr algn="l"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0" dirty="0">
                <a:solidFill>
                  <a:srgbClr val="000000"/>
                </a:solidFill>
                <a:latin typeface="Trebuchet MS" pitchFamily="34" charset="0"/>
                <a:ea typeface="+mn-ea"/>
                <a:cs typeface="Lucida Sans Unicode" pitchFamily="34" charset="0"/>
              </a:rPr>
              <a:t>Infrastructure</a:t>
            </a:r>
          </a:p>
        </p:txBody>
      </p:sp>
      <p:sp>
        <p:nvSpPr>
          <p:cNvPr id="23" name="Rectangle 11"/>
          <p:cNvSpPr>
            <a:spLocks noChangeArrowheads="1"/>
          </p:cNvSpPr>
          <p:nvPr/>
        </p:nvSpPr>
        <p:spPr bwMode="auto">
          <a:xfrm>
            <a:off x="6707188" y="1527175"/>
            <a:ext cx="2174875" cy="3890963"/>
          </a:xfrm>
          <a:prstGeom prst="rect">
            <a:avLst/>
          </a:prstGeom>
          <a:solidFill>
            <a:srgbClr val="FF9999"/>
          </a:solidFill>
          <a:ln w="9525">
            <a:noFill/>
            <a:round/>
            <a:headEnd/>
            <a:tailEnd/>
          </a:ln>
          <a:effectLst>
            <a:outerShdw dist="71785" dir="2700000" algn="ctr" rotWithShape="0">
              <a:srgbClr val="808080"/>
            </a:outerShdw>
          </a:effectLst>
        </p:spPr>
        <p:txBody>
          <a:bodyPr lIns="90000" tIns="46800" rIns="90000" bIns="46800" anchor="ctr"/>
          <a:lstStyle/>
          <a:p>
            <a:pPr algn="l"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0" u="sng">
                <a:solidFill>
                  <a:srgbClr val="000000"/>
                </a:solidFill>
                <a:latin typeface="Trebuchet MS" pitchFamily="34" charset="0"/>
                <a:ea typeface="ＭＳ Ｐゴシック" charset="-128"/>
                <a:cs typeface="+mn-cs"/>
              </a:rPr>
              <a:t>WP4:</a:t>
            </a:r>
            <a:r>
              <a:rPr lang="en-GB" sz="1800" b="0">
                <a:solidFill>
                  <a:srgbClr val="000000"/>
                </a:solidFill>
                <a:latin typeface="Trebuchet MS" pitchFamily="34" charset="0"/>
                <a:ea typeface="ＭＳ Ｐゴシック" charset="-128"/>
                <a:cs typeface="+mn-cs"/>
              </a:rPr>
              <a:t> Integration</a:t>
            </a:r>
          </a:p>
          <a:p>
            <a:pPr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0">
                <a:solidFill>
                  <a:srgbClr val="000000"/>
                </a:solidFill>
                <a:latin typeface="Trebuchet MS" pitchFamily="34" charset="0"/>
                <a:ea typeface="ＭＳ Ｐゴシック" charset="-128"/>
                <a:cs typeface="+mn-cs"/>
              </a:rPr>
              <a:t> &amp;</a:t>
            </a:r>
          </a:p>
          <a:p>
            <a:pPr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0">
                <a:solidFill>
                  <a:srgbClr val="000000"/>
                </a:solidFill>
                <a:latin typeface="Trebuchet MS" pitchFamily="34" charset="0"/>
                <a:ea typeface="ＭＳ Ｐゴシック" charset="-128"/>
                <a:cs typeface="+mn-cs"/>
              </a:rPr>
              <a:t>Demonstrations </a:t>
            </a:r>
          </a:p>
        </p:txBody>
      </p:sp>
      <p:sp>
        <p:nvSpPr>
          <p:cNvPr id="24" name="Rectangle 12"/>
          <p:cNvSpPr>
            <a:spLocks noChangeArrowheads="1"/>
          </p:cNvSpPr>
          <p:nvPr/>
        </p:nvSpPr>
        <p:spPr bwMode="auto">
          <a:xfrm>
            <a:off x="522288" y="1531938"/>
            <a:ext cx="2174875" cy="3890962"/>
          </a:xfrm>
          <a:prstGeom prst="rect">
            <a:avLst/>
          </a:prstGeom>
          <a:solidFill>
            <a:srgbClr val="99CC00"/>
          </a:solidFill>
          <a:ln w="9525">
            <a:noFill/>
            <a:round/>
            <a:headEnd/>
            <a:tailEnd/>
          </a:ln>
          <a:effectLst>
            <a:outerShdw dist="71785" dir="2700000" algn="ctr" rotWithShape="0">
              <a:srgbClr val="808080"/>
            </a:outerShdw>
          </a:effectLst>
        </p:spPr>
        <p:txBody>
          <a:bodyPr wrap="none" anchor="ctr"/>
          <a:lstStyle/>
          <a:p>
            <a:pPr>
              <a:defRPr/>
            </a:pPr>
            <a:endParaRPr lang="fr-FR">
              <a:ea typeface="+mn-ea"/>
              <a:cs typeface="+mn-cs"/>
            </a:endParaRPr>
          </a:p>
        </p:txBody>
      </p:sp>
      <p:sp>
        <p:nvSpPr>
          <p:cNvPr id="25" name="Rectangle 13"/>
          <p:cNvSpPr>
            <a:spLocks noChangeArrowheads="1"/>
          </p:cNvSpPr>
          <p:nvPr/>
        </p:nvSpPr>
        <p:spPr bwMode="auto">
          <a:xfrm>
            <a:off x="708025" y="2713038"/>
            <a:ext cx="51689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sng" dirty="0">
                <a:solidFill>
                  <a:srgbClr val="000000"/>
                </a:solidFill>
                <a:latin typeface="Trebuchet MS" charset="0"/>
              </a:rPr>
              <a:t>WP1:</a:t>
            </a:r>
            <a:r>
              <a:rPr lang="en-GB" sz="1800" b="0" dirty="0">
                <a:solidFill>
                  <a:srgbClr val="000000"/>
                </a:solidFill>
                <a:latin typeface="Trebuchet MS" charset="0"/>
              </a:rPr>
              <a:t> </a:t>
            </a:r>
          </a:p>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000000"/>
                </a:solidFill>
                <a:latin typeface="Trebuchet MS" charset="0"/>
              </a:rPr>
              <a:t>Use cases,</a:t>
            </a:r>
          </a:p>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000000"/>
                </a:solidFill>
                <a:latin typeface="Trebuchet MS" charset="0"/>
              </a:rPr>
              <a:t>Business Models,</a:t>
            </a:r>
          </a:p>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000000"/>
                </a:solidFill>
                <a:latin typeface="Trebuchet MS" charset="0"/>
              </a:rPr>
              <a:t>Architectures</a:t>
            </a:r>
          </a:p>
        </p:txBody>
      </p:sp>
      <p:pic>
        <p:nvPicPr>
          <p:cNvPr id="26" name="Picture 27" descr="VTTpalkkiPMS"/>
          <p:cNvPicPr>
            <a:picLocks noChangeAspect="1" noChangeArrowheads="1"/>
          </p:cNvPicPr>
          <p:nvPr/>
        </p:nvPicPr>
        <p:blipFill>
          <a:blip r:embed="rId4">
            <a:extLst>
              <a:ext uri="{28A0092B-C50C-407E-A947-70E740481C1C}">
                <a14:useLocalDpi xmlns:a14="http://schemas.microsoft.com/office/drawing/2010/main" val="0"/>
              </a:ext>
            </a:extLst>
          </a:blip>
          <a:srcRect l="18533" r="15457" b="39360"/>
          <a:stretch>
            <a:fillRect/>
          </a:stretch>
        </p:blipFill>
        <p:spPr bwMode="auto">
          <a:xfrm>
            <a:off x="5289550" y="4259263"/>
            <a:ext cx="12795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Object 35"/>
          <p:cNvGraphicFramePr>
            <a:graphicFrameLocks noChangeAspect="1"/>
          </p:cNvGraphicFramePr>
          <p:nvPr/>
        </p:nvGraphicFramePr>
        <p:xfrm>
          <a:off x="1033463" y="4117975"/>
          <a:ext cx="1127125" cy="355600"/>
        </p:xfrm>
        <a:graphic>
          <a:graphicData uri="http://schemas.openxmlformats.org/presentationml/2006/ole">
            <mc:AlternateContent xmlns:mc="http://schemas.openxmlformats.org/markup-compatibility/2006">
              <mc:Choice xmlns:v="urn:schemas-microsoft-com:vml" Requires="v">
                <p:oleObj spid="_x0000_s22606" name="Acrobat Document" r:id="rId5" imgW="3060700" imgH="977900" progId="AcroExch.Document.7">
                  <p:embed/>
                </p:oleObj>
              </mc:Choice>
              <mc:Fallback>
                <p:oleObj name="Acrobat Document" r:id="rId5" imgW="3060700" imgH="977900"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4117975"/>
                        <a:ext cx="112712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4" name="Image 2" descr="logo_thomson_rouge_sur_blanc.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5651500"/>
            <a:ext cx="18240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3" descr="BCE Logo HD.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31075" y="4048125"/>
            <a:ext cx="928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 4" descr="Bull_LightBground_offic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54600" y="2408238"/>
            <a:ext cx="13954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4"/>
          <p:cNvGrpSpPr>
            <a:grpSpLocks/>
          </p:cNvGrpSpPr>
          <p:nvPr/>
        </p:nvGrpSpPr>
        <p:grpSpPr bwMode="auto">
          <a:xfrm>
            <a:off x="2257425" y="1973263"/>
            <a:ext cx="4762500" cy="2971800"/>
            <a:chOff x="2257425" y="1333500"/>
            <a:chExt cx="4762500" cy="2971800"/>
          </a:xfrm>
        </p:grpSpPr>
        <p:pic>
          <p:nvPicPr>
            <p:cNvPr id="29" name="Picture 4" descr="C:\Documents and Settings\schwartzp\Local Settings\Temporary Internet Files\Content.IE5\AT8M34R0\MC900431582[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0075" y="2219325"/>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descr="C:\Documents and Settings\schwartzp\Local Settings\Temporary Internet Files\Content.IE5\RBOK70W9\MC900432675[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276475" y="1905000"/>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descr="C:\Documents and Settings\schwartzp\Local Settings\Temporary Internet Files\Content.IE5\RBOK70W9\MC900432675[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257425" y="3381375"/>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descr="C:\Documents and Settings\schwartzp\Local Settings\Temporary Internet Files\Content.IE5\RBOK70W9\MC900432675[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6057900" y="3000375"/>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Documents and Settings\schwartzp\Local Settings\Temporary Internet Files\Content.IE5\RBOK70W9\MC900432675[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6096000" y="1333500"/>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31825" y="527050"/>
            <a:ext cx="4824413" cy="622300"/>
          </a:xfrm>
        </p:spPr>
        <p:txBody>
          <a:bodyPr/>
          <a:lstStyle/>
          <a:p>
            <a:pPr algn="l" eaLnBrk="1" hangingPunct="1"/>
            <a:r>
              <a:rPr lang="en-GB" dirty="0">
                <a:latin typeface="Arial" charset="0"/>
              </a:rPr>
              <a:t>Project Methodology</a:t>
            </a:r>
          </a:p>
        </p:txBody>
      </p:sp>
      <p:grpSp>
        <p:nvGrpSpPr>
          <p:cNvPr id="2" name="Grouper 8"/>
          <p:cNvGrpSpPr>
            <a:grpSpLocks/>
          </p:cNvGrpSpPr>
          <p:nvPr/>
        </p:nvGrpSpPr>
        <p:grpSpPr bwMode="auto">
          <a:xfrm>
            <a:off x="255588" y="960438"/>
            <a:ext cx="8955087" cy="5665787"/>
            <a:chOff x="255588" y="871538"/>
            <a:chExt cx="8955087" cy="5665787"/>
          </a:xfrm>
        </p:grpSpPr>
        <p:sp>
          <p:nvSpPr>
            <p:cNvPr id="578564" name="Rectangle 4"/>
            <p:cNvSpPr>
              <a:spLocks noChangeArrowheads="1"/>
            </p:cNvSpPr>
            <p:nvPr/>
          </p:nvSpPr>
          <p:spPr bwMode="auto">
            <a:xfrm>
              <a:off x="2797175" y="4403725"/>
              <a:ext cx="3735388" cy="1235075"/>
            </a:xfrm>
            <a:prstGeom prst="rect">
              <a:avLst/>
            </a:prstGeom>
            <a:solidFill>
              <a:srgbClr val="99CCFF"/>
            </a:solidFill>
            <a:ln w="9525">
              <a:noFill/>
              <a:round/>
              <a:headEnd/>
              <a:tailEnd/>
            </a:ln>
            <a:effectLst>
              <a:outerShdw dist="71785" dir="2700000" algn="ctr" rotWithShape="0">
                <a:srgbClr val="808080"/>
              </a:outerShdw>
            </a:effectLst>
          </p:spPr>
          <p:txBody>
            <a:bodyPr lIns="90000" tIns="46800" rIns="90000" bIns="46800" anchor="ctr"/>
            <a:lstStyle/>
            <a:p>
              <a:pPr algn="l"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0">
                <a:solidFill>
                  <a:srgbClr val="000000"/>
                </a:solidFill>
                <a:latin typeface="Trebuchet MS" pitchFamily="34" charset="0"/>
                <a:ea typeface="+mn-ea"/>
                <a:cs typeface="Lucida Sans Unicode" pitchFamily="34" charset="0"/>
              </a:endParaRPr>
            </a:p>
          </p:txBody>
        </p:sp>
        <p:sp>
          <p:nvSpPr>
            <p:cNvPr id="578566" name="Rectangle 6"/>
            <p:cNvSpPr>
              <a:spLocks noChangeArrowheads="1"/>
            </p:cNvSpPr>
            <p:nvPr/>
          </p:nvSpPr>
          <p:spPr bwMode="auto">
            <a:xfrm>
              <a:off x="2811463" y="2316163"/>
              <a:ext cx="3813175" cy="1109662"/>
            </a:xfrm>
            <a:prstGeom prst="rect">
              <a:avLst/>
            </a:prstGeom>
            <a:solidFill>
              <a:srgbClr val="99CCFF"/>
            </a:solidFill>
            <a:ln w="9525">
              <a:noFill/>
              <a:round/>
              <a:headEnd/>
              <a:tailEnd/>
            </a:ln>
            <a:effectLst>
              <a:outerShdw dist="71785" dir="2700000" algn="ctr" rotWithShape="0">
                <a:srgbClr val="808080"/>
              </a:outerShdw>
            </a:effectLst>
          </p:spPr>
          <p:txBody>
            <a:bodyPr lIns="90000" tIns="46800" rIns="90000" bIns="46800" anchor="ctr"/>
            <a:lstStyle/>
            <a:p>
              <a:pPr algn="l"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0">
                <a:solidFill>
                  <a:srgbClr val="000000"/>
                </a:solidFill>
                <a:latin typeface="Trebuchet MS" pitchFamily="34" charset="0"/>
                <a:ea typeface="+mn-ea"/>
                <a:cs typeface="Lucida Sans Unicode" pitchFamily="34" charset="0"/>
              </a:endParaRPr>
            </a:p>
          </p:txBody>
        </p:sp>
        <p:sp>
          <p:nvSpPr>
            <p:cNvPr id="578567" name="Rectangle 7"/>
            <p:cNvSpPr>
              <a:spLocks noChangeArrowheads="1"/>
            </p:cNvSpPr>
            <p:nvPr/>
          </p:nvSpPr>
          <p:spPr bwMode="auto">
            <a:xfrm>
              <a:off x="6773863" y="1298575"/>
              <a:ext cx="2251075" cy="5186363"/>
            </a:xfrm>
            <a:prstGeom prst="rect">
              <a:avLst/>
            </a:prstGeom>
            <a:solidFill>
              <a:srgbClr val="FF9999"/>
            </a:solidFill>
            <a:ln w="9525">
              <a:noFill/>
              <a:round/>
              <a:headEnd/>
              <a:tailEnd/>
            </a:ln>
            <a:effectLst>
              <a:outerShdw dist="71785" dir="2700000" algn="ctr" rotWithShape="0">
                <a:srgbClr val="808080"/>
              </a:outerShdw>
            </a:effectLst>
          </p:spPr>
          <p:txBody>
            <a:bodyPr lIns="90000" tIns="46800" rIns="90000" bIns="46800" anchor="ctr"/>
            <a:lstStyle/>
            <a:p>
              <a:pPr algn="l" defTabSz="449263" eaLnBrk="0" hangingPunct="0">
                <a:buClr>
                  <a:srgbClr val="000000"/>
                </a:buClr>
                <a:buSzPct val="100000"/>
                <a:buFont typeface="Trebuchet M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0">
                <a:solidFill>
                  <a:srgbClr val="000000"/>
                </a:solidFill>
                <a:latin typeface="Trebuchet MS" pitchFamily="34" charset="0"/>
                <a:ea typeface="+mn-ea"/>
                <a:cs typeface="Lucida Sans Unicode" pitchFamily="34" charset="0"/>
              </a:endParaRPr>
            </a:p>
          </p:txBody>
        </p:sp>
        <p:sp>
          <p:nvSpPr>
            <p:cNvPr id="23575" name="Rectangle 18"/>
            <p:cNvSpPr>
              <a:spLocks noChangeArrowheads="1"/>
            </p:cNvSpPr>
            <p:nvPr/>
          </p:nvSpPr>
          <p:spPr bwMode="auto">
            <a:xfrm>
              <a:off x="6743700" y="871538"/>
              <a:ext cx="246697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rebuchet MS" charset="0"/>
                </a:rPr>
                <a:t>WP4: Demonstrations</a:t>
              </a:r>
            </a:p>
          </p:txBody>
        </p:sp>
        <p:sp>
          <p:nvSpPr>
            <p:cNvPr id="578568" name="Rectangle 8"/>
            <p:cNvSpPr>
              <a:spLocks noChangeArrowheads="1"/>
            </p:cNvSpPr>
            <p:nvPr/>
          </p:nvSpPr>
          <p:spPr bwMode="auto">
            <a:xfrm>
              <a:off x="255588" y="1273175"/>
              <a:ext cx="2346325" cy="5264150"/>
            </a:xfrm>
            <a:prstGeom prst="rect">
              <a:avLst/>
            </a:prstGeom>
            <a:solidFill>
              <a:srgbClr val="99CC00"/>
            </a:solidFill>
            <a:ln w="9525">
              <a:noFill/>
              <a:round/>
              <a:headEnd/>
              <a:tailEnd/>
            </a:ln>
            <a:effectLst>
              <a:outerShdw dist="71785" dir="2700000" algn="ctr" rotWithShape="0">
                <a:srgbClr val="808080"/>
              </a:outerShdw>
            </a:effectLst>
          </p:spPr>
          <p:txBody>
            <a:bodyPr wrap="none" anchor="ctr"/>
            <a:lstStyle/>
            <a:p>
              <a:pPr>
                <a:defRPr/>
              </a:pPr>
              <a:endParaRPr lang="fr-FR">
                <a:ea typeface="+mn-ea"/>
                <a:cs typeface="+mn-cs"/>
              </a:endParaRPr>
            </a:p>
          </p:txBody>
        </p:sp>
        <p:sp>
          <p:nvSpPr>
            <p:cNvPr id="23577" name="Rectangle 9"/>
            <p:cNvSpPr>
              <a:spLocks noChangeArrowheads="1"/>
            </p:cNvSpPr>
            <p:nvPr/>
          </p:nvSpPr>
          <p:spPr bwMode="auto">
            <a:xfrm>
              <a:off x="431800" y="1356043"/>
              <a:ext cx="221615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rebuchet MS" charset="0"/>
                </a:rPr>
                <a:t>WP1: Use Cases, Business Models, Architectures</a:t>
              </a:r>
            </a:p>
          </p:txBody>
        </p:sp>
        <p:sp>
          <p:nvSpPr>
            <p:cNvPr id="23578" name="Rectangle 19"/>
            <p:cNvSpPr>
              <a:spLocks noChangeArrowheads="1"/>
            </p:cNvSpPr>
            <p:nvPr/>
          </p:nvSpPr>
          <p:spPr bwMode="auto">
            <a:xfrm>
              <a:off x="371475" y="5880100"/>
              <a:ext cx="2114550" cy="534988"/>
            </a:xfrm>
            <a:prstGeom prst="rect">
              <a:avLst/>
            </a:prstGeom>
            <a:solidFill>
              <a:srgbClr val="4A5B25"/>
            </a:solidFill>
            <a:ln w="19050">
              <a:solidFill>
                <a:schemeClr val="accent1"/>
              </a:solidFill>
              <a:miter lim="800000"/>
              <a:headEnd/>
              <a:tailEnd/>
            </a:ln>
          </p:spPr>
          <p:txBody>
            <a:bodyPr wrap="none" anchor="ctr"/>
            <a:lstStyle/>
            <a:p>
              <a:r>
                <a:rPr lang="fr-FR"/>
                <a:t>D1.1: Scenarios &amp; Use Cases</a:t>
              </a:r>
            </a:p>
          </p:txBody>
        </p:sp>
        <p:sp>
          <p:nvSpPr>
            <p:cNvPr id="23579" name="Rectangle 21"/>
            <p:cNvSpPr>
              <a:spLocks noChangeArrowheads="1"/>
            </p:cNvSpPr>
            <p:nvPr/>
          </p:nvSpPr>
          <p:spPr bwMode="auto">
            <a:xfrm>
              <a:off x="355600" y="3556000"/>
              <a:ext cx="2114550" cy="533400"/>
            </a:xfrm>
            <a:prstGeom prst="rect">
              <a:avLst/>
            </a:prstGeom>
            <a:solidFill>
              <a:srgbClr val="4A5B25"/>
            </a:solidFill>
            <a:ln w="19050">
              <a:solidFill>
                <a:schemeClr val="accent1"/>
              </a:solidFill>
              <a:miter lim="800000"/>
              <a:headEnd/>
              <a:tailEnd/>
            </a:ln>
          </p:spPr>
          <p:txBody>
            <a:bodyPr wrap="none" anchor="ctr"/>
            <a:lstStyle/>
            <a:p>
              <a:r>
                <a:rPr lang="fr-FR"/>
                <a:t>D1.3: Service Architecture</a:t>
              </a:r>
            </a:p>
            <a:p>
              <a:r>
                <a:rPr lang="fr-FR"/>
                <a:t>&amp; Requirements</a:t>
              </a:r>
            </a:p>
          </p:txBody>
        </p:sp>
        <p:sp>
          <p:nvSpPr>
            <p:cNvPr id="23580" name="Rectangle 24"/>
            <p:cNvSpPr>
              <a:spLocks noChangeArrowheads="1"/>
            </p:cNvSpPr>
            <p:nvPr/>
          </p:nvSpPr>
          <p:spPr bwMode="auto">
            <a:xfrm>
              <a:off x="2895600" y="1803083"/>
              <a:ext cx="3759199"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rebuchet MS" charset="0"/>
                </a:rPr>
                <a:t>WP2: Cloud Computing Infrastructure</a:t>
              </a:r>
            </a:p>
          </p:txBody>
        </p:sp>
        <p:sp>
          <p:nvSpPr>
            <p:cNvPr id="23581" name="Rectangle 25"/>
            <p:cNvSpPr>
              <a:spLocks noChangeArrowheads="1"/>
            </p:cNvSpPr>
            <p:nvPr/>
          </p:nvSpPr>
          <p:spPr bwMode="auto">
            <a:xfrm>
              <a:off x="2854325" y="3938588"/>
              <a:ext cx="40735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rebuchet MS" charset="0"/>
                </a:rPr>
                <a:t>WP3: Software &amp; Service Platform</a:t>
              </a:r>
            </a:p>
          </p:txBody>
        </p:sp>
        <p:sp>
          <p:nvSpPr>
            <p:cNvPr id="23582" name="Rectangle 29"/>
            <p:cNvSpPr>
              <a:spLocks noChangeArrowheads="1"/>
            </p:cNvSpPr>
            <p:nvPr/>
          </p:nvSpPr>
          <p:spPr bwMode="auto">
            <a:xfrm>
              <a:off x="6905625" y="5695950"/>
              <a:ext cx="2047875" cy="676275"/>
            </a:xfrm>
            <a:prstGeom prst="rect">
              <a:avLst/>
            </a:prstGeom>
            <a:solidFill>
              <a:srgbClr val="CC6600"/>
            </a:solidFill>
            <a:ln w="19050">
              <a:solidFill>
                <a:schemeClr val="accent1"/>
              </a:solidFill>
              <a:miter lim="800000"/>
              <a:headEnd/>
              <a:tailEnd/>
            </a:ln>
          </p:spPr>
          <p:txBody>
            <a:bodyPr wrap="none" anchor="ctr"/>
            <a:lstStyle/>
            <a:p>
              <a:r>
                <a:rPr lang="fr-FR"/>
                <a:t>D4.1: Demonstration scenarios</a:t>
              </a:r>
            </a:p>
          </p:txBody>
        </p:sp>
        <p:sp>
          <p:nvSpPr>
            <p:cNvPr id="23583" name="Rectangle 30"/>
            <p:cNvSpPr>
              <a:spLocks noChangeArrowheads="1"/>
            </p:cNvSpPr>
            <p:nvPr/>
          </p:nvSpPr>
          <p:spPr bwMode="auto">
            <a:xfrm>
              <a:off x="2981325" y="2617470"/>
              <a:ext cx="1609725" cy="666750"/>
            </a:xfrm>
            <a:prstGeom prst="rect">
              <a:avLst/>
            </a:prstGeom>
            <a:solidFill>
              <a:srgbClr val="6CECFD"/>
            </a:solidFill>
            <a:ln w="19050">
              <a:solidFill>
                <a:schemeClr val="accent1"/>
              </a:solidFill>
              <a:miter lim="800000"/>
              <a:headEnd/>
              <a:tailEnd/>
            </a:ln>
          </p:spPr>
          <p:txBody>
            <a:bodyPr wrap="none" anchor="ctr"/>
            <a:lstStyle/>
            <a:p>
              <a:r>
                <a:rPr lang="fr-FR" dirty="0">
                  <a:solidFill>
                    <a:schemeClr val="tx1"/>
                  </a:solidFill>
                </a:rPr>
                <a:t>D2.1, D2.2: </a:t>
              </a:r>
              <a:r>
                <a:rPr lang="fr-FR" dirty="0" smtClean="0">
                  <a:solidFill>
                    <a:schemeClr val="tx1"/>
                  </a:solidFill>
                </a:rPr>
                <a:t>Tools,</a:t>
              </a:r>
              <a:endParaRPr lang="fr-FR" dirty="0">
                <a:solidFill>
                  <a:schemeClr val="tx1"/>
                </a:solidFill>
              </a:endParaRPr>
            </a:p>
            <a:p>
              <a:r>
                <a:rPr lang="fr-FR" dirty="0" err="1" smtClean="0">
                  <a:solidFill>
                    <a:schemeClr val="tx1"/>
                  </a:solidFill>
                </a:rPr>
                <a:t>Sizing</a:t>
              </a:r>
              <a:r>
                <a:rPr lang="fr-FR" dirty="0" smtClean="0">
                  <a:solidFill>
                    <a:schemeClr val="tx1"/>
                  </a:solidFill>
                </a:rPr>
                <a:t> &amp; </a:t>
              </a:r>
              <a:r>
                <a:rPr lang="fr-FR" dirty="0" err="1">
                  <a:solidFill>
                    <a:schemeClr val="tx1"/>
                  </a:solidFill>
                </a:rPr>
                <a:t>Specifications</a:t>
              </a:r>
              <a:endParaRPr lang="fr-FR" dirty="0">
                <a:solidFill>
                  <a:schemeClr val="tx1"/>
                </a:solidFill>
              </a:endParaRPr>
            </a:p>
          </p:txBody>
        </p:sp>
        <p:sp>
          <p:nvSpPr>
            <p:cNvPr id="23584" name="Rectangle 32"/>
            <p:cNvSpPr>
              <a:spLocks noChangeArrowheads="1"/>
            </p:cNvSpPr>
            <p:nvPr/>
          </p:nvSpPr>
          <p:spPr bwMode="auto">
            <a:xfrm>
              <a:off x="4806950" y="2623820"/>
              <a:ext cx="1766570" cy="666750"/>
            </a:xfrm>
            <a:prstGeom prst="rect">
              <a:avLst/>
            </a:prstGeom>
            <a:solidFill>
              <a:srgbClr val="6CECFD"/>
            </a:solidFill>
            <a:ln w="19050">
              <a:solidFill>
                <a:schemeClr val="accent1"/>
              </a:solidFill>
              <a:miter lim="800000"/>
              <a:headEnd/>
              <a:tailEnd/>
            </a:ln>
          </p:spPr>
          <p:txBody>
            <a:bodyPr wrap="none" anchor="ctr"/>
            <a:lstStyle/>
            <a:p>
              <a:r>
                <a:rPr lang="fr-FR">
                  <a:solidFill>
                    <a:schemeClr val="tx1"/>
                  </a:solidFill>
                </a:rPr>
                <a:t>D2.3: Cloud Processing</a:t>
              </a:r>
            </a:p>
            <a:p>
              <a:r>
                <a:rPr lang="fr-FR">
                  <a:solidFill>
                    <a:schemeClr val="tx1"/>
                  </a:solidFill>
                </a:rPr>
                <a:t>&amp; Storage implementation</a:t>
              </a:r>
            </a:p>
          </p:txBody>
        </p:sp>
        <p:sp>
          <p:nvSpPr>
            <p:cNvPr id="23585" name="Rectangle 34"/>
            <p:cNvSpPr>
              <a:spLocks noChangeArrowheads="1"/>
            </p:cNvSpPr>
            <p:nvPr/>
          </p:nvSpPr>
          <p:spPr bwMode="auto">
            <a:xfrm>
              <a:off x="2930525" y="4792345"/>
              <a:ext cx="1609725" cy="666750"/>
            </a:xfrm>
            <a:prstGeom prst="rect">
              <a:avLst/>
            </a:prstGeom>
            <a:solidFill>
              <a:srgbClr val="6CECFD"/>
            </a:solidFill>
            <a:ln w="19050">
              <a:solidFill>
                <a:schemeClr val="accent1"/>
              </a:solidFill>
              <a:miter lim="800000"/>
              <a:headEnd/>
              <a:tailEnd/>
            </a:ln>
          </p:spPr>
          <p:txBody>
            <a:bodyPr wrap="none" anchor="ctr"/>
            <a:lstStyle/>
            <a:p>
              <a:r>
                <a:rPr lang="en-GB">
                  <a:solidFill>
                    <a:schemeClr val="tx1"/>
                  </a:solidFill>
                </a:rPr>
                <a:t>D3.1, D3.2: Semantic</a:t>
              </a:r>
            </a:p>
            <a:p>
              <a:r>
                <a:rPr lang="en-GB">
                  <a:solidFill>
                    <a:schemeClr val="tx1"/>
                  </a:solidFill>
                </a:rPr>
                <a:t>Functionalities &amp;</a:t>
              </a:r>
            </a:p>
            <a:p>
              <a:r>
                <a:rPr lang="en-GB">
                  <a:solidFill>
                    <a:schemeClr val="tx1"/>
                  </a:solidFill>
                </a:rPr>
                <a:t>Service Platform</a:t>
              </a:r>
            </a:p>
            <a:p>
              <a:r>
                <a:rPr lang="en-GB">
                  <a:solidFill>
                    <a:schemeClr val="tx1"/>
                  </a:solidFill>
                </a:rPr>
                <a:t>Specifications</a:t>
              </a:r>
            </a:p>
          </p:txBody>
        </p:sp>
        <p:sp>
          <p:nvSpPr>
            <p:cNvPr id="23586" name="Rectangle 35"/>
            <p:cNvSpPr>
              <a:spLocks noChangeArrowheads="1"/>
            </p:cNvSpPr>
            <p:nvPr/>
          </p:nvSpPr>
          <p:spPr bwMode="auto">
            <a:xfrm>
              <a:off x="4756150" y="4787265"/>
              <a:ext cx="1704975" cy="666750"/>
            </a:xfrm>
            <a:prstGeom prst="rect">
              <a:avLst/>
            </a:prstGeom>
            <a:solidFill>
              <a:srgbClr val="6CECFD"/>
            </a:solidFill>
            <a:ln w="19050">
              <a:solidFill>
                <a:schemeClr val="accent1"/>
              </a:solidFill>
              <a:miter lim="800000"/>
              <a:headEnd/>
              <a:tailEnd/>
            </a:ln>
          </p:spPr>
          <p:txBody>
            <a:bodyPr wrap="none" anchor="ctr"/>
            <a:lstStyle/>
            <a:p>
              <a:r>
                <a:rPr lang="fr-FR">
                  <a:solidFill>
                    <a:schemeClr val="tx1"/>
                  </a:solidFill>
                </a:rPr>
                <a:t>D3.3: Service Platform</a:t>
              </a:r>
            </a:p>
            <a:p>
              <a:r>
                <a:rPr lang="fr-FR">
                  <a:solidFill>
                    <a:schemeClr val="tx1"/>
                  </a:solidFill>
                </a:rPr>
                <a:t>Platform Implementation</a:t>
              </a:r>
            </a:p>
          </p:txBody>
        </p:sp>
        <p:sp>
          <p:nvSpPr>
            <p:cNvPr id="23587" name="Rectangle 49"/>
            <p:cNvSpPr>
              <a:spLocks noChangeArrowheads="1"/>
            </p:cNvSpPr>
            <p:nvPr/>
          </p:nvSpPr>
          <p:spPr bwMode="auto">
            <a:xfrm>
              <a:off x="6902450" y="2644775"/>
              <a:ext cx="2047875" cy="2647950"/>
            </a:xfrm>
            <a:prstGeom prst="rect">
              <a:avLst/>
            </a:prstGeom>
            <a:solidFill>
              <a:srgbClr val="CC6600"/>
            </a:solidFill>
            <a:ln w="19050">
              <a:solidFill>
                <a:schemeClr val="accent1"/>
              </a:solidFill>
              <a:miter lim="800000"/>
              <a:headEnd/>
              <a:tailEnd/>
            </a:ln>
          </p:spPr>
          <p:txBody>
            <a:bodyPr wrap="none" anchor="ctr"/>
            <a:lstStyle/>
            <a:p>
              <a:r>
                <a:rPr lang="fr-FR"/>
                <a:t>D4.2: Project Demonstrations</a:t>
              </a:r>
            </a:p>
          </p:txBody>
        </p:sp>
        <p:sp>
          <p:nvSpPr>
            <p:cNvPr id="23588" name="Rectangle 50"/>
            <p:cNvSpPr>
              <a:spLocks noChangeArrowheads="1"/>
            </p:cNvSpPr>
            <p:nvPr/>
          </p:nvSpPr>
          <p:spPr bwMode="auto">
            <a:xfrm>
              <a:off x="6902450" y="1749425"/>
              <a:ext cx="2047875" cy="676275"/>
            </a:xfrm>
            <a:prstGeom prst="rect">
              <a:avLst/>
            </a:prstGeom>
            <a:solidFill>
              <a:srgbClr val="CC6600"/>
            </a:solidFill>
            <a:ln w="19050">
              <a:solidFill>
                <a:schemeClr val="accent1"/>
              </a:solidFill>
              <a:miter lim="800000"/>
              <a:headEnd/>
              <a:tailEnd/>
            </a:ln>
          </p:spPr>
          <p:txBody>
            <a:bodyPr wrap="none" anchor="ctr"/>
            <a:lstStyle/>
            <a:p>
              <a:r>
                <a:rPr lang="fr-FR"/>
                <a:t>D4.3: Evaluation Reports</a:t>
              </a:r>
            </a:p>
          </p:txBody>
        </p:sp>
        <p:sp>
          <p:nvSpPr>
            <p:cNvPr id="23589" name="Rectangle 20"/>
            <p:cNvSpPr>
              <a:spLocks noChangeArrowheads="1"/>
            </p:cNvSpPr>
            <p:nvPr/>
          </p:nvSpPr>
          <p:spPr bwMode="auto">
            <a:xfrm>
              <a:off x="358775" y="4916488"/>
              <a:ext cx="2114550" cy="533400"/>
            </a:xfrm>
            <a:prstGeom prst="rect">
              <a:avLst/>
            </a:prstGeom>
            <a:solidFill>
              <a:srgbClr val="4A5B25"/>
            </a:solidFill>
            <a:ln w="19050">
              <a:solidFill>
                <a:schemeClr val="accent1"/>
              </a:solidFill>
              <a:miter lim="800000"/>
              <a:headEnd/>
              <a:tailEnd/>
            </a:ln>
          </p:spPr>
          <p:txBody>
            <a:bodyPr wrap="none" anchor="ctr"/>
            <a:lstStyle/>
            <a:p>
              <a:r>
                <a:rPr lang="fr-FR"/>
                <a:t>D1.2: Business Models</a:t>
              </a:r>
            </a:p>
          </p:txBody>
        </p:sp>
      </p:grpSp>
      <p:grpSp>
        <p:nvGrpSpPr>
          <p:cNvPr id="3" name="Grouper 4"/>
          <p:cNvGrpSpPr>
            <a:grpSpLocks/>
          </p:cNvGrpSpPr>
          <p:nvPr/>
        </p:nvGrpSpPr>
        <p:grpSpPr bwMode="auto">
          <a:xfrm>
            <a:off x="1260475" y="3086100"/>
            <a:ext cx="5673725" cy="3241675"/>
            <a:chOff x="1259840" y="2997200"/>
            <a:chExt cx="5674360" cy="3241675"/>
          </a:xfrm>
        </p:grpSpPr>
        <p:sp>
          <p:nvSpPr>
            <p:cNvPr id="23567" name="Line 28"/>
            <p:cNvSpPr>
              <a:spLocks noChangeShapeType="1"/>
            </p:cNvSpPr>
            <p:nvPr/>
          </p:nvSpPr>
          <p:spPr bwMode="auto">
            <a:xfrm>
              <a:off x="2476500" y="6238875"/>
              <a:ext cx="4457700" cy="0"/>
            </a:xfrm>
            <a:prstGeom prst="line">
              <a:avLst/>
            </a:prstGeom>
            <a:noFill/>
            <a:ln w="57150">
              <a:solidFill>
                <a:srgbClr val="D84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3568" name="Line 39"/>
            <p:cNvSpPr>
              <a:spLocks noChangeShapeType="1"/>
            </p:cNvSpPr>
            <p:nvPr/>
          </p:nvSpPr>
          <p:spPr bwMode="auto">
            <a:xfrm flipV="1">
              <a:off x="2486024" y="2997200"/>
              <a:ext cx="460375" cy="793750"/>
            </a:xfrm>
            <a:prstGeom prst="line">
              <a:avLst/>
            </a:prstGeom>
            <a:noFill/>
            <a:ln w="57150">
              <a:solidFill>
                <a:srgbClr val="D84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3569" name="Line 40"/>
            <p:cNvSpPr>
              <a:spLocks noChangeShapeType="1"/>
            </p:cNvSpPr>
            <p:nvPr/>
          </p:nvSpPr>
          <p:spPr bwMode="auto">
            <a:xfrm>
              <a:off x="2476501" y="3886200"/>
              <a:ext cx="429260" cy="1166291"/>
            </a:xfrm>
            <a:prstGeom prst="line">
              <a:avLst/>
            </a:prstGeom>
            <a:noFill/>
            <a:ln w="57150">
              <a:solidFill>
                <a:srgbClr val="D84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3570" name="Line 41"/>
            <p:cNvSpPr>
              <a:spLocks noChangeShapeType="1"/>
            </p:cNvSpPr>
            <p:nvPr/>
          </p:nvSpPr>
          <p:spPr bwMode="auto">
            <a:xfrm flipH="1" flipV="1">
              <a:off x="1259840" y="5435596"/>
              <a:ext cx="0" cy="426723"/>
            </a:xfrm>
            <a:prstGeom prst="line">
              <a:avLst/>
            </a:prstGeom>
            <a:noFill/>
            <a:ln w="57150">
              <a:solidFill>
                <a:srgbClr val="D84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3571" name="Line 41"/>
            <p:cNvSpPr>
              <a:spLocks noChangeShapeType="1"/>
            </p:cNvSpPr>
            <p:nvPr/>
          </p:nvSpPr>
          <p:spPr bwMode="auto">
            <a:xfrm flipH="1" flipV="1">
              <a:off x="1564640" y="4074159"/>
              <a:ext cx="0" cy="1788159"/>
            </a:xfrm>
            <a:prstGeom prst="line">
              <a:avLst/>
            </a:prstGeom>
            <a:noFill/>
            <a:ln w="57150">
              <a:solidFill>
                <a:srgbClr val="D84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4" name="Grouper 5"/>
          <p:cNvGrpSpPr>
            <a:grpSpLocks/>
          </p:cNvGrpSpPr>
          <p:nvPr/>
        </p:nvGrpSpPr>
        <p:grpSpPr bwMode="auto">
          <a:xfrm>
            <a:off x="4530725" y="3030538"/>
            <a:ext cx="2355850" cy="2906712"/>
            <a:chOff x="4530725" y="2941955"/>
            <a:chExt cx="2355850" cy="2907030"/>
          </a:xfrm>
        </p:grpSpPr>
        <p:sp>
          <p:nvSpPr>
            <p:cNvPr id="23562" name="Line 33"/>
            <p:cNvSpPr>
              <a:spLocks noChangeShapeType="1"/>
            </p:cNvSpPr>
            <p:nvPr/>
          </p:nvSpPr>
          <p:spPr bwMode="auto">
            <a:xfrm>
              <a:off x="4610100" y="2941955"/>
              <a:ext cx="219075" cy="0"/>
            </a:xfrm>
            <a:prstGeom prst="line">
              <a:avLst/>
            </a:prstGeom>
            <a:noFill/>
            <a:ln w="57150">
              <a:solidFill>
                <a:srgbClr val="66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3563" name="Line 36"/>
            <p:cNvSpPr>
              <a:spLocks noChangeShapeType="1"/>
            </p:cNvSpPr>
            <p:nvPr/>
          </p:nvSpPr>
          <p:spPr bwMode="auto">
            <a:xfrm>
              <a:off x="4530725" y="5116830"/>
              <a:ext cx="219075" cy="0"/>
            </a:xfrm>
            <a:prstGeom prst="line">
              <a:avLst/>
            </a:prstGeom>
            <a:noFill/>
            <a:ln w="57150">
              <a:solidFill>
                <a:srgbClr val="66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3564" name="Line 43"/>
            <p:cNvSpPr>
              <a:spLocks noChangeShapeType="1"/>
            </p:cNvSpPr>
            <p:nvPr/>
          </p:nvSpPr>
          <p:spPr bwMode="auto">
            <a:xfrm>
              <a:off x="5543550" y="5467350"/>
              <a:ext cx="0" cy="381000"/>
            </a:xfrm>
            <a:prstGeom prst="line">
              <a:avLst/>
            </a:prstGeom>
            <a:noFill/>
            <a:ln w="57150">
              <a:solidFill>
                <a:srgbClr val="6699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23565" name="Line 46"/>
            <p:cNvSpPr>
              <a:spLocks noChangeShapeType="1"/>
            </p:cNvSpPr>
            <p:nvPr/>
          </p:nvSpPr>
          <p:spPr bwMode="auto">
            <a:xfrm>
              <a:off x="5534025" y="5848985"/>
              <a:ext cx="1352550" cy="0"/>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3566" name="Line 48"/>
            <p:cNvSpPr>
              <a:spLocks noChangeShapeType="1"/>
            </p:cNvSpPr>
            <p:nvPr/>
          </p:nvSpPr>
          <p:spPr bwMode="auto">
            <a:xfrm flipV="1">
              <a:off x="5514975" y="3304539"/>
              <a:ext cx="0" cy="1084580"/>
            </a:xfrm>
            <a:prstGeom prst="line">
              <a:avLst/>
            </a:prstGeom>
            <a:noFill/>
            <a:ln w="57150">
              <a:solidFill>
                <a:srgbClr val="66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5" name="Grouper 6"/>
          <p:cNvGrpSpPr>
            <a:grpSpLocks/>
          </p:cNvGrpSpPr>
          <p:nvPr/>
        </p:nvGrpSpPr>
        <p:grpSpPr bwMode="auto">
          <a:xfrm>
            <a:off x="6472238" y="3044825"/>
            <a:ext cx="1443037" cy="2709863"/>
            <a:chOff x="6471920" y="2956560"/>
            <a:chExt cx="1443354" cy="2709544"/>
          </a:xfrm>
        </p:grpSpPr>
        <p:sp>
          <p:nvSpPr>
            <p:cNvPr id="23559" name="Line 51"/>
            <p:cNvSpPr>
              <a:spLocks noChangeShapeType="1"/>
            </p:cNvSpPr>
            <p:nvPr/>
          </p:nvSpPr>
          <p:spPr bwMode="auto">
            <a:xfrm flipH="1" flipV="1">
              <a:off x="7904479" y="5273039"/>
              <a:ext cx="10795" cy="393065"/>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3560" name="Line 53"/>
            <p:cNvSpPr>
              <a:spLocks noChangeShapeType="1"/>
            </p:cNvSpPr>
            <p:nvPr/>
          </p:nvSpPr>
          <p:spPr bwMode="auto">
            <a:xfrm flipV="1">
              <a:off x="6471920" y="4679314"/>
              <a:ext cx="443230" cy="492125"/>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3561" name="Line 55"/>
            <p:cNvSpPr>
              <a:spLocks noChangeShapeType="1"/>
            </p:cNvSpPr>
            <p:nvPr/>
          </p:nvSpPr>
          <p:spPr bwMode="auto">
            <a:xfrm>
              <a:off x="6593839" y="2956560"/>
              <a:ext cx="299085" cy="91694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grpSp>
      <p:sp>
        <p:nvSpPr>
          <p:cNvPr id="578612" name="Line 52"/>
          <p:cNvSpPr>
            <a:spLocks noChangeShapeType="1"/>
          </p:cNvSpPr>
          <p:nvPr/>
        </p:nvSpPr>
        <p:spPr bwMode="auto">
          <a:xfrm flipV="1">
            <a:off x="7896225" y="2479675"/>
            <a:ext cx="0" cy="257175"/>
          </a:xfrm>
          <a:prstGeom prst="line">
            <a:avLst/>
          </a:prstGeom>
          <a:noFill/>
          <a:ln w="57150">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6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28788" y="220663"/>
            <a:ext cx="5121275" cy="622300"/>
          </a:xfrm>
        </p:spPr>
        <p:txBody>
          <a:bodyPr/>
          <a:lstStyle/>
          <a:p>
            <a:pPr eaLnBrk="1" hangingPunct="1"/>
            <a:r>
              <a:rPr lang="en-GB" dirty="0">
                <a:latin typeface="Arial" charset="0"/>
              </a:rPr>
              <a:t>Work-Plan &amp; </a:t>
            </a:r>
            <a:r>
              <a:rPr lang="en-GB" dirty="0" smtClean="0">
                <a:latin typeface="Arial" charset="0"/>
              </a:rPr>
              <a:t>Deliverables </a:t>
            </a:r>
            <a:r>
              <a:rPr lang="en-GB" dirty="0">
                <a:latin typeface="Arial" charset="0"/>
              </a:rPr>
              <a:t>Status</a:t>
            </a:r>
          </a:p>
        </p:txBody>
      </p:sp>
      <p:grpSp>
        <p:nvGrpSpPr>
          <p:cNvPr id="3" name="Grouper 2"/>
          <p:cNvGrpSpPr/>
          <p:nvPr/>
        </p:nvGrpSpPr>
        <p:grpSpPr>
          <a:xfrm>
            <a:off x="304800" y="1892300"/>
            <a:ext cx="8985250" cy="4851400"/>
            <a:chOff x="168275" y="1447800"/>
            <a:chExt cx="9121775" cy="5295900"/>
          </a:xfrm>
        </p:grpSpPr>
        <p:sp>
          <p:nvSpPr>
            <p:cNvPr id="98" name="Line 21"/>
            <p:cNvSpPr>
              <a:spLocks noChangeShapeType="1"/>
            </p:cNvSpPr>
            <p:nvPr/>
          </p:nvSpPr>
          <p:spPr bwMode="auto">
            <a:xfrm rot="10800000" flipH="1">
              <a:off x="8382000" y="2089150"/>
              <a:ext cx="0" cy="4292600"/>
            </a:xfrm>
            <a:prstGeom prst="line">
              <a:avLst/>
            </a:prstGeom>
            <a:noFill/>
            <a:ln w="38100">
              <a:solidFill>
                <a:schemeClr val="tx2">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635" name="Line 21"/>
            <p:cNvSpPr>
              <a:spLocks noChangeShapeType="1"/>
            </p:cNvSpPr>
            <p:nvPr/>
          </p:nvSpPr>
          <p:spPr bwMode="auto">
            <a:xfrm rot="10800000" flipH="1">
              <a:off x="5429250" y="2070100"/>
              <a:ext cx="0" cy="4292600"/>
            </a:xfrm>
            <a:prstGeom prst="line">
              <a:avLst/>
            </a:prstGeom>
            <a:noFill/>
            <a:ln w="38100">
              <a:solidFill>
                <a:schemeClr val="tx2">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24578" name="Group 617"/>
            <p:cNvGrpSpPr>
              <a:grpSpLocks/>
            </p:cNvGrpSpPr>
            <p:nvPr/>
          </p:nvGrpSpPr>
          <p:grpSpPr bwMode="auto">
            <a:xfrm>
              <a:off x="2951783" y="2066925"/>
              <a:ext cx="610595" cy="4567238"/>
              <a:chOff x="2305" y="1142"/>
              <a:chExt cx="362" cy="2706"/>
            </a:xfrm>
          </p:grpSpPr>
          <p:sp>
            <p:nvSpPr>
              <p:cNvPr id="24647" name="Line 19"/>
              <p:cNvSpPr>
                <a:spLocks noChangeShapeType="1"/>
              </p:cNvSpPr>
              <p:nvPr/>
            </p:nvSpPr>
            <p:spPr bwMode="auto">
              <a:xfrm rot="10800000">
                <a:off x="2667" y="1142"/>
                <a:ext cx="0" cy="2706"/>
              </a:xfrm>
              <a:prstGeom prst="line">
                <a:avLst/>
              </a:prstGeom>
              <a:noFill/>
              <a:ln w="254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accent1">
                      <a:lumMod val="60000"/>
                      <a:lumOff val="40000"/>
                    </a:schemeClr>
                  </a:solidFill>
                </a:endParaRPr>
              </a:p>
            </p:txBody>
          </p:sp>
          <p:sp>
            <p:nvSpPr>
              <p:cNvPr id="24648" name="Rectangle 20"/>
              <p:cNvSpPr>
                <a:spLocks/>
              </p:cNvSpPr>
              <p:nvPr/>
            </p:nvSpPr>
            <p:spPr bwMode="auto">
              <a:xfrm>
                <a:off x="2305" y="1202"/>
                <a:ext cx="330" cy="135"/>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46774" bIns="0" anchor="ctr"/>
              <a:lstStyle/>
              <a:p>
                <a:pPr marL="46038" algn="r" defTabSz="673100"/>
                <a:r>
                  <a:rPr lang="en-US" sz="1000" dirty="0">
                    <a:solidFill>
                      <a:schemeClr val="accent1">
                        <a:lumMod val="60000"/>
                        <a:lumOff val="40000"/>
                      </a:schemeClr>
                    </a:solidFill>
                    <a:cs typeface="Arial" charset="0"/>
                    <a:sym typeface="Arial" charset="0"/>
                  </a:rPr>
                  <a:t>CR #1</a:t>
                </a:r>
              </a:p>
            </p:txBody>
          </p:sp>
        </p:grpSp>
        <p:grpSp>
          <p:nvGrpSpPr>
            <p:cNvPr id="24637" name="Group 210"/>
            <p:cNvGrpSpPr>
              <a:grpSpLocks/>
            </p:cNvGrpSpPr>
            <p:nvPr/>
          </p:nvGrpSpPr>
          <p:grpSpPr bwMode="auto">
            <a:xfrm>
              <a:off x="869950" y="2500313"/>
              <a:ext cx="8032750" cy="3676650"/>
              <a:chOff x="0" y="0"/>
              <a:chExt cx="6272" cy="2617"/>
            </a:xfrm>
          </p:grpSpPr>
          <p:sp>
            <p:nvSpPr>
              <p:cNvPr id="24643" name="AutoShape 211"/>
              <p:cNvSpPr>
                <a:spLocks/>
              </p:cNvSpPr>
              <p:nvPr/>
            </p:nvSpPr>
            <p:spPr bwMode="auto">
              <a:xfrm>
                <a:off x="0" y="0"/>
                <a:ext cx="6272" cy="470"/>
              </a:xfrm>
              <a:prstGeom prst="roundRect">
                <a:avLst>
                  <a:gd name="adj" fmla="val 27843"/>
                </a:avLst>
              </a:prstGeom>
              <a:solidFill>
                <a:srgbClr val="FFFFFF"/>
              </a:solidFill>
              <a:ln w="25400">
                <a:solidFill>
                  <a:schemeClr val="tx1"/>
                </a:solidFill>
                <a:round/>
                <a:headEnd/>
                <a:tailEnd/>
              </a:ln>
            </p:spPr>
            <p:txBody>
              <a:bodyPr lIns="56129" tIns="56129" rIns="102903" bIns="56129" anchor="ctr"/>
              <a:lstStyle/>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latin typeface="Trebuchet MS" charset="0"/>
                  </a:rPr>
                  <a:t>Use Cases, </a:t>
                </a:r>
                <a:endParaRPr lang="en-GB" sz="1200" dirty="0" smtClean="0">
                  <a:solidFill>
                    <a:srgbClr val="000000"/>
                  </a:solidFill>
                  <a:latin typeface="Trebuchet MS" charset="0"/>
                </a:endParaRPr>
              </a:p>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smtClean="0">
                    <a:solidFill>
                      <a:srgbClr val="000000"/>
                    </a:solidFill>
                    <a:latin typeface="Trebuchet MS" charset="0"/>
                  </a:rPr>
                  <a:t>Business </a:t>
                </a:r>
                <a:r>
                  <a:rPr lang="en-GB" sz="1200" dirty="0">
                    <a:solidFill>
                      <a:srgbClr val="000000"/>
                    </a:solidFill>
                    <a:latin typeface="Trebuchet MS" charset="0"/>
                  </a:rPr>
                  <a:t>Models</a:t>
                </a:r>
              </a:p>
              <a:p>
                <a:pPr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latin typeface="Trebuchet MS" charset="0"/>
                  </a:rPr>
                  <a:t>Architectures</a:t>
                </a:r>
              </a:p>
            </p:txBody>
          </p:sp>
          <p:sp>
            <p:nvSpPr>
              <p:cNvPr id="24644" name="AutoShape 212"/>
              <p:cNvSpPr>
                <a:spLocks/>
              </p:cNvSpPr>
              <p:nvPr/>
            </p:nvSpPr>
            <p:spPr bwMode="auto">
              <a:xfrm>
                <a:off x="0" y="726"/>
                <a:ext cx="6272" cy="431"/>
              </a:xfrm>
              <a:prstGeom prst="roundRect">
                <a:avLst>
                  <a:gd name="adj" fmla="val 27843"/>
                </a:avLst>
              </a:prstGeom>
              <a:solidFill>
                <a:srgbClr val="FFFFFF"/>
              </a:solidFill>
              <a:ln w="25400">
                <a:solidFill>
                  <a:schemeClr val="tx1"/>
                </a:solidFill>
                <a:round/>
                <a:headEnd/>
                <a:tailEnd/>
              </a:ln>
            </p:spPr>
            <p:txBody>
              <a:bodyPr lIns="56129" tIns="56129" rIns="102903" bIns="56129" anchor="ctr"/>
              <a:lstStyle/>
              <a:p>
                <a:pPr marL="46038" algn="l" defTabSz="449263" eaLnBrk="0" hangingPunct="0">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latin typeface="Trebuchet MS" charset="0"/>
                  </a:rPr>
                  <a:t>Cloud </a:t>
                </a:r>
                <a:endParaRPr lang="en-GB" sz="1200" dirty="0" smtClean="0">
                  <a:solidFill>
                    <a:srgbClr val="000000"/>
                  </a:solidFill>
                  <a:latin typeface="Trebuchet MS" charset="0"/>
                </a:endParaRPr>
              </a:p>
              <a:p>
                <a:pPr marL="46038" algn="l" defTabSz="449263" eaLnBrk="0" hangingPunct="0">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smtClean="0">
                    <a:solidFill>
                      <a:srgbClr val="000000"/>
                    </a:solidFill>
                    <a:latin typeface="Trebuchet MS" charset="0"/>
                  </a:rPr>
                  <a:t>Computing</a:t>
                </a:r>
              </a:p>
              <a:p>
                <a:pPr marL="46038" algn="l" defTabSz="449263" eaLnBrk="0" hangingPunct="0">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smtClean="0">
                    <a:solidFill>
                      <a:srgbClr val="000000"/>
                    </a:solidFill>
                    <a:latin typeface="Trebuchet MS" charset="0"/>
                  </a:rPr>
                  <a:t> </a:t>
                </a:r>
                <a:r>
                  <a:rPr lang="en-GB" sz="1200" dirty="0">
                    <a:solidFill>
                      <a:srgbClr val="000000"/>
                    </a:solidFill>
                    <a:latin typeface="Trebuchet MS" charset="0"/>
                  </a:rPr>
                  <a:t>Infrastructure</a:t>
                </a:r>
                <a:endParaRPr lang="en-US" sz="1200" dirty="0">
                  <a:solidFill>
                    <a:srgbClr val="000000"/>
                  </a:solidFill>
                  <a:latin typeface="Trebuchet MS" charset="0"/>
                  <a:sym typeface="Arial" charset="0"/>
                </a:endParaRPr>
              </a:p>
            </p:txBody>
          </p:sp>
          <p:sp>
            <p:nvSpPr>
              <p:cNvPr id="24645" name="AutoShape 213"/>
              <p:cNvSpPr>
                <a:spLocks/>
              </p:cNvSpPr>
              <p:nvPr/>
            </p:nvSpPr>
            <p:spPr bwMode="auto">
              <a:xfrm>
                <a:off x="0" y="1452"/>
                <a:ext cx="6272" cy="431"/>
              </a:xfrm>
              <a:prstGeom prst="roundRect">
                <a:avLst>
                  <a:gd name="adj" fmla="val 27843"/>
                </a:avLst>
              </a:prstGeom>
              <a:solidFill>
                <a:srgbClr val="FFFFFF"/>
              </a:solidFill>
              <a:ln w="25400">
                <a:solidFill>
                  <a:schemeClr val="tx1"/>
                </a:solidFill>
                <a:round/>
                <a:headEnd/>
                <a:tailEnd/>
              </a:ln>
            </p:spPr>
            <p:txBody>
              <a:bodyPr lIns="56129" tIns="56129" rIns="102903" bIns="56129" anchor="ctr"/>
              <a:lstStyle/>
              <a:p>
                <a:pPr marL="46038"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latin typeface="Trebuchet MS" charset="0"/>
                  </a:rPr>
                  <a:t>Software </a:t>
                </a:r>
                <a:endParaRPr lang="en-GB" sz="1200" dirty="0" smtClean="0">
                  <a:solidFill>
                    <a:srgbClr val="000000"/>
                  </a:solidFill>
                  <a:latin typeface="Trebuchet MS" charset="0"/>
                </a:endParaRPr>
              </a:p>
              <a:p>
                <a:pPr marL="46038" algn="l" defTabSz="449263" eaLnBrk="0" hangingPunct="0">
                  <a:buClr>
                    <a:srgbClr val="000000"/>
                  </a:buClr>
                  <a:buSzPct val="100000"/>
                  <a:buFont typeface="Trebuchet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smtClean="0">
                    <a:solidFill>
                      <a:srgbClr val="000000"/>
                    </a:solidFill>
                    <a:latin typeface="Trebuchet MS" charset="0"/>
                  </a:rPr>
                  <a:t>&amp; </a:t>
                </a:r>
                <a:r>
                  <a:rPr lang="en-GB" sz="1200" dirty="0">
                    <a:solidFill>
                      <a:srgbClr val="000000"/>
                    </a:solidFill>
                    <a:latin typeface="Trebuchet MS" charset="0"/>
                  </a:rPr>
                  <a:t>Service Platform</a:t>
                </a:r>
              </a:p>
            </p:txBody>
          </p:sp>
          <p:sp>
            <p:nvSpPr>
              <p:cNvPr id="24646" name="AutoShape 214"/>
              <p:cNvSpPr>
                <a:spLocks/>
              </p:cNvSpPr>
              <p:nvPr/>
            </p:nvSpPr>
            <p:spPr bwMode="auto">
              <a:xfrm>
                <a:off x="0" y="2186"/>
                <a:ext cx="6272" cy="431"/>
              </a:xfrm>
              <a:prstGeom prst="roundRect">
                <a:avLst>
                  <a:gd name="adj" fmla="val 27843"/>
                </a:avLst>
              </a:prstGeom>
              <a:solidFill>
                <a:srgbClr val="FFFFFF"/>
              </a:solidFill>
              <a:ln w="25400">
                <a:solidFill>
                  <a:schemeClr val="tx1"/>
                </a:solidFill>
                <a:round/>
                <a:headEnd/>
                <a:tailEnd/>
              </a:ln>
            </p:spPr>
            <p:txBody>
              <a:bodyPr lIns="56129" tIns="56129" rIns="102903" bIns="56129" anchor="ctr"/>
              <a:lstStyle/>
              <a:p>
                <a:pPr marL="46038" algn="l" defTabSz="449263" eaLnBrk="0" hangingPunct="0">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smtClean="0">
                    <a:solidFill>
                      <a:srgbClr val="000000"/>
                    </a:solidFill>
                    <a:latin typeface="Trebuchet MS" charset="0"/>
                    <a:sym typeface="Arial" charset="0"/>
                  </a:rPr>
                  <a:t>Integrations</a:t>
                </a:r>
              </a:p>
              <a:p>
                <a:pPr marL="46038" algn="l" defTabSz="449263" eaLnBrk="0" hangingPunct="0">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smtClean="0">
                    <a:solidFill>
                      <a:srgbClr val="000000"/>
                    </a:solidFill>
                    <a:latin typeface="Trebuchet MS" charset="0"/>
                    <a:sym typeface="Arial" charset="0"/>
                  </a:rPr>
                  <a:t>&amp; </a:t>
                </a:r>
                <a:r>
                  <a:rPr lang="en-US" sz="1200" dirty="0">
                    <a:solidFill>
                      <a:srgbClr val="000000"/>
                    </a:solidFill>
                    <a:latin typeface="Trebuchet MS" charset="0"/>
                    <a:sym typeface="Arial" charset="0"/>
                  </a:rPr>
                  <a:t>Demonstrations</a:t>
                </a:r>
              </a:p>
            </p:txBody>
          </p:sp>
        </p:grpSp>
        <p:grpSp>
          <p:nvGrpSpPr>
            <p:cNvPr id="24638" name="Group 216"/>
            <p:cNvGrpSpPr>
              <a:grpSpLocks/>
            </p:cNvGrpSpPr>
            <p:nvPr/>
          </p:nvGrpSpPr>
          <p:grpSpPr bwMode="auto">
            <a:xfrm>
              <a:off x="168275" y="2534282"/>
              <a:ext cx="722313" cy="3604716"/>
              <a:chOff x="0" y="0"/>
              <a:chExt cx="661" cy="2566"/>
            </a:xfrm>
          </p:grpSpPr>
          <p:sp>
            <p:nvSpPr>
              <p:cNvPr id="24639" name="Rectangle 217"/>
              <p:cNvSpPr>
                <a:spLocks/>
              </p:cNvSpPr>
              <p:nvPr/>
            </p:nvSpPr>
            <p:spPr bwMode="auto">
              <a:xfrm>
                <a:off x="0" y="0"/>
                <a:ext cx="66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673100">
                  <a:tabLst>
                    <a:tab pos="954088" algn="l"/>
                  </a:tabLst>
                </a:pPr>
                <a:r>
                  <a:rPr lang="en-US" sz="2100" dirty="0">
                    <a:solidFill>
                      <a:schemeClr val="tx1"/>
                    </a:solidFill>
                    <a:cs typeface="Arial" charset="0"/>
                    <a:sym typeface="Arial" charset="0"/>
                  </a:rPr>
                  <a:t>WP1</a:t>
                </a:r>
              </a:p>
            </p:txBody>
          </p:sp>
          <p:sp>
            <p:nvSpPr>
              <p:cNvPr id="24640" name="Rectangle 218"/>
              <p:cNvSpPr>
                <a:spLocks/>
              </p:cNvSpPr>
              <p:nvPr/>
            </p:nvSpPr>
            <p:spPr bwMode="auto">
              <a:xfrm>
                <a:off x="0" y="729"/>
                <a:ext cx="661"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673100">
                  <a:tabLst>
                    <a:tab pos="954088" algn="l"/>
                  </a:tabLst>
                </a:pPr>
                <a:r>
                  <a:rPr lang="en-US" sz="2100" dirty="0">
                    <a:solidFill>
                      <a:schemeClr val="tx1"/>
                    </a:solidFill>
                    <a:cs typeface="Arial" charset="0"/>
                    <a:sym typeface="Arial" charset="0"/>
                  </a:rPr>
                  <a:t>WP2</a:t>
                </a:r>
              </a:p>
            </p:txBody>
          </p:sp>
          <p:sp>
            <p:nvSpPr>
              <p:cNvPr id="24641" name="Rectangle 219"/>
              <p:cNvSpPr>
                <a:spLocks/>
              </p:cNvSpPr>
              <p:nvPr/>
            </p:nvSpPr>
            <p:spPr bwMode="auto">
              <a:xfrm>
                <a:off x="0" y="1459"/>
                <a:ext cx="661"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673100">
                  <a:tabLst>
                    <a:tab pos="954088" algn="l"/>
                  </a:tabLst>
                </a:pPr>
                <a:r>
                  <a:rPr lang="en-US" sz="2100">
                    <a:solidFill>
                      <a:schemeClr val="tx1"/>
                    </a:solidFill>
                    <a:cs typeface="Arial" charset="0"/>
                    <a:sym typeface="Arial" charset="0"/>
                  </a:rPr>
                  <a:t>WP3</a:t>
                </a:r>
              </a:p>
            </p:txBody>
          </p:sp>
          <p:sp>
            <p:nvSpPr>
              <p:cNvPr id="24642" name="Rectangle 220"/>
              <p:cNvSpPr>
                <a:spLocks/>
              </p:cNvSpPr>
              <p:nvPr/>
            </p:nvSpPr>
            <p:spPr bwMode="auto">
              <a:xfrm>
                <a:off x="0" y="2197"/>
                <a:ext cx="661"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673100">
                  <a:tabLst>
                    <a:tab pos="954088" algn="l"/>
                  </a:tabLst>
                </a:pPr>
                <a:r>
                  <a:rPr lang="en-US" sz="2100">
                    <a:solidFill>
                      <a:schemeClr val="tx1"/>
                    </a:solidFill>
                    <a:cs typeface="Arial" charset="0"/>
                    <a:sym typeface="Arial" charset="0"/>
                  </a:rPr>
                  <a:t>WP4</a:t>
                </a:r>
              </a:p>
            </p:txBody>
          </p:sp>
        </p:grpSp>
        <p:sp>
          <p:nvSpPr>
            <p:cNvPr id="24588" name="Rectangle 22"/>
            <p:cNvSpPr>
              <a:spLocks/>
            </p:cNvSpPr>
            <p:nvPr/>
          </p:nvSpPr>
          <p:spPr bwMode="auto">
            <a:xfrm>
              <a:off x="4975244" y="6520359"/>
              <a:ext cx="1411269" cy="223341"/>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lIns="0" tIns="0" rIns="46774" bIns="0" anchor="ctr"/>
            <a:lstStyle/>
            <a:p>
              <a:pPr marL="46038" algn="l" defTabSz="673100"/>
              <a:r>
                <a:rPr lang="en-US">
                  <a:solidFill>
                    <a:srgbClr val="FF0000"/>
                  </a:solidFill>
                  <a:cs typeface="Arial" charset="0"/>
                  <a:sym typeface="Arial" charset="0"/>
                </a:rPr>
                <a:t>Project   Review #1</a:t>
              </a:r>
            </a:p>
          </p:txBody>
        </p:sp>
        <p:sp>
          <p:nvSpPr>
            <p:cNvPr id="24589" name="Line 612"/>
            <p:cNvSpPr>
              <a:spLocks noChangeShapeType="1"/>
            </p:cNvSpPr>
            <p:nvPr/>
          </p:nvSpPr>
          <p:spPr bwMode="auto">
            <a:xfrm rot="10800000" flipH="1">
              <a:off x="5678488" y="2085974"/>
              <a:ext cx="0" cy="4410075"/>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24585" name="Grouper 4"/>
            <p:cNvGrpSpPr>
              <a:grpSpLocks/>
            </p:cNvGrpSpPr>
            <p:nvPr/>
          </p:nvGrpSpPr>
          <p:grpSpPr bwMode="auto">
            <a:xfrm>
              <a:off x="836613" y="2125663"/>
              <a:ext cx="349250" cy="430212"/>
              <a:chOff x="1865022" y="1871133"/>
              <a:chExt cx="349287" cy="430941"/>
            </a:xfrm>
          </p:grpSpPr>
          <p:cxnSp>
            <p:nvCxnSpPr>
              <p:cNvPr id="24586" name="Connecteur droit avec flèche 2"/>
              <p:cNvCxnSpPr>
                <a:cxnSpLocks noChangeShapeType="1"/>
              </p:cNvCxnSpPr>
              <p:nvPr/>
            </p:nvCxnSpPr>
            <p:spPr bwMode="auto">
              <a:xfrm>
                <a:off x="2040467" y="1871133"/>
                <a:ext cx="0" cy="194734"/>
              </a:xfrm>
              <a:prstGeom prst="straightConnector1">
                <a:avLst/>
              </a:prstGeom>
              <a:noFill/>
              <a:ln w="28575">
                <a:solidFill>
                  <a:srgbClr val="FF0000"/>
                </a:solidFill>
                <a:round/>
                <a:headEnd type="triangle" w="med" len="med"/>
                <a:tailEnd type="none" w="sm" len="lg"/>
              </a:ln>
              <a:extLst>
                <a:ext uri="{909E8E84-426E-40dd-AFC4-6F175D3DCCD1}">
                  <a14:hiddenFill xmlns:a14="http://schemas.microsoft.com/office/drawing/2010/main">
                    <a:noFill/>
                  </a14:hiddenFill>
                </a:ext>
              </a:extLst>
            </p:spPr>
          </p:cxnSp>
          <p:sp>
            <p:nvSpPr>
              <p:cNvPr id="24587" name="ZoneTexte 3"/>
              <p:cNvSpPr txBox="1">
                <a:spLocks noChangeArrowheads="1"/>
              </p:cNvSpPr>
              <p:nvPr/>
            </p:nvSpPr>
            <p:spPr bwMode="auto">
              <a:xfrm>
                <a:off x="1865022" y="2040464"/>
                <a:ext cx="349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a:solidFill>
                      <a:srgbClr val="FF0000"/>
                    </a:solidFill>
                  </a:rPr>
                  <a:t>T0</a:t>
                </a:r>
              </a:p>
            </p:txBody>
          </p:sp>
        </p:grpSp>
        <p:grpSp>
          <p:nvGrpSpPr>
            <p:cNvPr id="2" name="Grouper 1"/>
            <p:cNvGrpSpPr/>
            <p:nvPr/>
          </p:nvGrpSpPr>
          <p:grpSpPr>
            <a:xfrm>
              <a:off x="969963" y="1447800"/>
              <a:ext cx="8320087" cy="631825"/>
              <a:chOff x="969963" y="1447801"/>
              <a:chExt cx="9266237" cy="631824"/>
            </a:xfrm>
          </p:grpSpPr>
          <p:sp>
            <p:nvSpPr>
              <p:cNvPr id="24580" name="Line 596"/>
              <p:cNvSpPr>
                <a:spLocks noChangeShapeType="1"/>
              </p:cNvSpPr>
              <p:nvPr/>
            </p:nvSpPr>
            <p:spPr bwMode="auto">
              <a:xfrm>
                <a:off x="8993188" y="1830388"/>
                <a:ext cx="0" cy="2174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cap="sq">
                    <a:solidFill>
                      <a:srgbClr val="000000"/>
                    </a:solidFill>
                    <a:round/>
                    <a:headEnd/>
                    <a:tailEnd/>
                  </a14:hiddenLine>
                </a:ext>
              </a:extLst>
            </p:spPr>
            <p:txBody>
              <a:bodyPr/>
              <a:lstStyle/>
              <a:p>
                <a:endParaRPr lang="fr-FR"/>
              </a:p>
            </p:txBody>
          </p:sp>
          <p:sp>
            <p:nvSpPr>
              <p:cNvPr id="24592" name="Line 592"/>
              <p:cNvSpPr>
                <a:spLocks noChangeShapeType="1"/>
              </p:cNvSpPr>
              <p:nvPr/>
            </p:nvSpPr>
            <p:spPr bwMode="auto">
              <a:xfrm>
                <a:off x="7524388" y="2050101"/>
                <a:ext cx="292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cap="sq">
                    <a:solidFill>
                      <a:srgbClr val="000000"/>
                    </a:solidFill>
                    <a:round/>
                    <a:headEnd/>
                    <a:tailEnd/>
                  </a14:hiddenLine>
                </a:ext>
              </a:extLst>
            </p:spPr>
            <p:txBody>
              <a:bodyPr/>
              <a:lstStyle/>
              <a:p>
                <a:endParaRPr lang="fr-FR"/>
              </a:p>
            </p:txBody>
          </p:sp>
          <p:sp>
            <p:nvSpPr>
              <p:cNvPr id="24593" name="Line 597"/>
              <p:cNvSpPr>
                <a:spLocks noChangeShapeType="1"/>
              </p:cNvSpPr>
              <p:nvPr/>
            </p:nvSpPr>
            <p:spPr bwMode="auto">
              <a:xfrm>
                <a:off x="7524388" y="1847858"/>
                <a:ext cx="292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cap="sq">
                    <a:solidFill>
                      <a:srgbClr val="000000"/>
                    </a:solidFill>
                    <a:round/>
                    <a:headEnd/>
                    <a:tailEnd/>
                  </a14:hiddenLine>
                </a:ext>
              </a:extLst>
            </p:spPr>
            <p:txBody>
              <a:bodyPr/>
              <a:lstStyle/>
              <a:p>
                <a:endParaRPr lang="fr-FR"/>
              </a:p>
            </p:txBody>
          </p:sp>
          <p:sp>
            <p:nvSpPr>
              <p:cNvPr id="24626" name="Rectangle 482"/>
              <p:cNvSpPr>
                <a:spLocks noChangeArrowheads="1"/>
              </p:cNvSpPr>
              <p:nvPr/>
            </p:nvSpPr>
            <p:spPr bwMode="auto">
              <a:xfrm>
                <a:off x="998170" y="1460500"/>
                <a:ext cx="8863380" cy="61174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4627" name="Rectangle 483"/>
              <p:cNvSpPr>
                <a:spLocks noChangeArrowheads="1"/>
              </p:cNvSpPr>
              <p:nvPr/>
            </p:nvSpPr>
            <p:spPr bwMode="auto">
              <a:xfrm>
                <a:off x="1002624" y="1762237"/>
                <a:ext cx="6440112" cy="31148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4628" name="Line 598"/>
              <p:cNvSpPr>
                <a:spLocks noChangeShapeType="1"/>
              </p:cNvSpPr>
              <p:nvPr/>
            </p:nvSpPr>
            <p:spPr bwMode="auto">
              <a:xfrm>
                <a:off x="1287663" y="1464039"/>
                <a:ext cx="0" cy="60672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4629" name="Line 599"/>
              <p:cNvSpPr>
                <a:spLocks noChangeShapeType="1"/>
              </p:cNvSpPr>
              <p:nvPr/>
            </p:nvSpPr>
            <p:spPr bwMode="auto">
              <a:xfrm>
                <a:off x="2185835" y="1468468"/>
                <a:ext cx="0" cy="60672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4630" name="Line 600"/>
              <p:cNvSpPr>
                <a:spLocks noChangeShapeType="1"/>
              </p:cNvSpPr>
              <p:nvPr/>
            </p:nvSpPr>
            <p:spPr bwMode="auto">
              <a:xfrm>
                <a:off x="3104790" y="1452230"/>
                <a:ext cx="0" cy="60672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4631" name="Line 601"/>
              <p:cNvSpPr>
                <a:spLocks noChangeShapeType="1"/>
              </p:cNvSpPr>
              <p:nvPr/>
            </p:nvSpPr>
            <p:spPr bwMode="auto">
              <a:xfrm>
                <a:off x="3982178" y="1456658"/>
                <a:ext cx="0" cy="60672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4632" name="Line 602"/>
              <p:cNvSpPr>
                <a:spLocks noChangeShapeType="1"/>
              </p:cNvSpPr>
              <p:nvPr/>
            </p:nvSpPr>
            <p:spPr bwMode="auto">
              <a:xfrm>
                <a:off x="4859565" y="1450753"/>
                <a:ext cx="0" cy="60672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4633" name="Line 603"/>
              <p:cNvSpPr>
                <a:spLocks noChangeShapeType="1"/>
              </p:cNvSpPr>
              <p:nvPr/>
            </p:nvSpPr>
            <p:spPr bwMode="auto">
              <a:xfrm>
                <a:off x="5747345" y="1453706"/>
                <a:ext cx="0" cy="60820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4634" name="Line 604"/>
              <p:cNvSpPr>
                <a:spLocks noChangeShapeType="1"/>
              </p:cNvSpPr>
              <p:nvPr/>
            </p:nvSpPr>
            <p:spPr bwMode="auto">
              <a:xfrm>
                <a:off x="6635124" y="1447801"/>
                <a:ext cx="0" cy="60820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4619" name="Text Box 605"/>
              <p:cNvSpPr txBox="1">
                <a:spLocks noChangeArrowheads="1"/>
              </p:cNvSpPr>
              <p:nvPr/>
            </p:nvSpPr>
            <p:spPr bwMode="auto">
              <a:xfrm>
                <a:off x="1336654" y="1511279"/>
                <a:ext cx="685876" cy="24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a:solidFill>
                      <a:schemeClr val="tx1"/>
                    </a:solidFill>
                  </a:rPr>
                  <a:t>Q3-2010</a:t>
                </a:r>
              </a:p>
            </p:txBody>
          </p:sp>
          <p:sp>
            <p:nvSpPr>
              <p:cNvPr id="24620" name="Text Box 606"/>
              <p:cNvSpPr txBox="1">
                <a:spLocks noChangeArrowheads="1"/>
              </p:cNvSpPr>
              <p:nvPr/>
            </p:nvSpPr>
            <p:spPr bwMode="auto">
              <a:xfrm>
                <a:off x="2297178" y="1505374"/>
                <a:ext cx="685876" cy="24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a:solidFill>
                      <a:schemeClr val="tx1"/>
                    </a:solidFill>
                  </a:rPr>
                  <a:t>Q4-2010</a:t>
                </a:r>
              </a:p>
            </p:txBody>
          </p:sp>
          <p:sp>
            <p:nvSpPr>
              <p:cNvPr id="24621" name="Text Box 607"/>
              <p:cNvSpPr txBox="1">
                <a:spLocks noChangeArrowheads="1"/>
              </p:cNvSpPr>
              <p:nvPr/>
            </p:nvSpPr>
            <p:spPr bwMode="auto">
              <a:xfrm>
                <a:off x="3179019" y="1509802"/>
                <a:ext cx="678454" cy="24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a:solidFill>
                      <a:schemeClr val="tx1"/>
                    </a:solidFill>
                  </a:rPr>
                  <a:t>Q1-2011</a:t>
                </a:r>
              </a:p>
            </p:txBody>
          </p:sp>
          <p:sp>
            <p:nvSpPr>
              <p:cNvPr id="24622" name="Text Box 608"/>
              <p:cNvSpPr txBox="1">
                <a:spLocks noChangeArrowheads="1"/>
              </p:cNvSpPr>
              <p:nvPr/>
            </p:nvSpPr>
            <p:spPr bwMode="auto">
              <a:xfrm>
                <a:off x="4077191" y="1514231"/>
                <a:ext cx="678454" cy="24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a:solidFill>
                      <a:schemeClr val="tx1"/>
                    </a:solidFill>
                  </a:rPr>
                  <a:t>Q2-2011</a:t>
                </a:r>
              </a:p>
            </p:txBody>
          </p:sp>
          <p:sp>
            <p:nvSpPr>
              <p:cNvPr id="24623" name="Text Box 609"/>
              <p:cNvSpPr txBox="1">
                <a:spLocks noChangeArrowheads="1"/>
              </p:cNvSpPr>
              <p:nvPr/>
            </p:nvSpPr>
            <p:spPr bwMode="auto">
              <a:xfrm>
                <a:off x="4954578" y="1518660"/>
                <a:ext cx="678454" cy="24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a:solidFill>
                      <a:schemeClr val="tx1"/>
                    </a:solidFill>
                  </a:rPr>
                  <a:t>Q3-2011</a:t>
                </a:r>
              </a:p>
            </p:txBody>
          </p:sp>
          <p:sp>
            <p:nvSpPr>
              <p:cNvPr id="24624" name="Text Box 610"/>
              <p:cNvSpPr txBox="1">
                <a:spLocks noChangeArrowheads="1"/>
              </p:cNvSpPr>
              <p:nvPr/>
            </p:nvSpPr>
            <p:spPr bwMode="auto">
              <a:xfrm>
                <a:off x="5831966" y="1512755"/>
                <a:ext cx="678454" cy="24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a:solidFill>
                      <a:schemeClr val="tx1"/>
                    </a:solidFill>
                  </a:rPr>
                  <a:t>Q4-2011</a:t>
                </a:r>
              </a:p>
            </p:txBody>
          </p:sp>
          <p:sp>
            <p:nvSpPr>
              <p:cNvPr id="24625" name="Text Box 611"/>
              <p:cNvSpPr txBox="1">
                <a:spLocks noChangeArrowheads="1"/>
              </p:cNvSpPr>
              <p:nvPr/>
            </p:nvSpPr>
            <p:spPr bwMode="auto">
              <a:xfrm>
                <a:off x="6695992" y="1506850"/>
                <a:ext cx="685876" cy="24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dirty="0">
                    <a:solidFill>
                      <a:schemeClr val="tx1"/>
                    </a:solidFill>
                  </a:rPr>
                  <a:t>Q1-2012</a:t>
                </a:r>
              </a:p>
            </p:txBody>
          </p:sp>
          <p:sp>
            <p:nvSpPr>
              <p:cNvPr id="24595" name="Text Box 620"/>
              <p:cNvSpPr txBox="1">
                <a:spLocks noChangeArrowheads="1"/>
              </p:cNvSpPr>
              <p:nvPr/>
            </p:nvSpPr>
            <p:spPr bwMode="auto">
              <a:xfrm>
                <a:off x="969963" y="1502421"/>
                <a:ext cx="345907" cy="24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dirty="0">
                    <a:solidFill>
                      <a:schemeClr val="tx1"/>
                    </a:solidFill>
                  </a:rPr>
                  <a:t>Q2</a:t>
                </a:r>
              </a:p>
            </p:txBody>
          </p:sp>
          <p:sp>
            <p:nvSpPr>
              <p:cNvPr id="24596" name="Rectangle 621"/>
              <p:cNvSpPr>
                <a:spLocks noChangeArrowheads="1"/>
              </p:cNvSpPr>
              <p:nvPr/>
            </p:nvSpPr>
            <p:spPr bwMode="auto">
              <a:xfrm>
                <a:off x="999655" y="1762237"/>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J</a:t>
                </a:r>
              </a:p>
            </p:txBody>
          </p:sp>
          <p:sp>
            <p:nvSpPr>
              <p:cNvPr id="24597" name="Rectangle 622"/>
              <p:cNvSpPr>
                <a:spLocks noChangeArrowheads="1"/>
              </p:cNvSpPr>
              <p:nvPr/>
            </p:nvSpPr>
            <p:spPr bwMode="auto">
              <a:xfrm>
                <a:off x="1289148" y="1760761"/>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J</a:t>
                </a:r>
              </a:p>
            </p:txBody>
          </p:sp>
          <p:sp>
            <p:nvSpPr>
              <p:cNvPr id="24598" name="Rectangle 623"/>
              <p:cNvSpPr>
                <a:spLocks noChangeArrowheads="1"/>
              </p:cNvSpPr>
              <p:nvPr/>
            </p:nvSpPr>
            <p:spPr bwMode="auto">
              <a:xfrm>
                <a:off x="1575672" y="1760761"/>
                <a:ext cx="322154"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A</a:t>
                </a:r>
              </a:p>
            </p:txBody>
          </p:sp>
          <p:sp>
            <p:nvSpPr>
              <p:cNvPr id="24599" name="Rectangle 624"/>
              <p:cNvSpPr>
                <a:spLocks noChangeArrowheads="1"/>
              </p:cNvSpPr>
              <p:nvPr/>
            </p:nvSpPr>
            <p:spPr bwMode="auto">
              <a:xfrm>
                <a:off x="1906734" y="1760761"/>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S</a:t>
                </a:r>
              </a:p>
            </p:txBody>
          </p:sp>
          <p:sp>
            <p:nvSpPr>
              <p:cNvPr id="24600" name="Rectangle 625"/>
              <p:cNvSpPr>
                <a:spLocks noChangeArrowheads="1"/>
              </p:cNvSpPr>
              <p:nvPr/>
            </p:nvSpPr>
            <p:spPr bwMode="auto">
              <a:xfrm>
                <a:off x="2194742" y="1762237"/>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O</a:t>
                </a:r>
              </a:p>
            </p:txBody>
          </p:sp>
          <p:sp>
            <p:nvSpPr>
              <p:cNvPr id="24601" name="Rectangle 626"/>
              <p:cNvSpPr>
                <a:spLocks noChangeArrowheads="1"/>
              </p:cNvSpPr>
              <p:nvPr/>
            </p:nvSpPr>
            <p:spPr bwMode="auto">
              <a:xfrm>
                <a:off x="2481266" y="1762237"/>
                <a:ext cx="322154"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N</a:t>
                </a:r>
              </a:p>
            </p:txBody>
          </p:sp>
          <p:sp>
            <p:nvSpPr>
              <p:cNvPr id="24602" name="Rectangle 627"/>
              <p:cNvSpPr>
                <a:spLocks noChangeArrowheads="1"/>
              </p:cNvSpPr>
              <p:nvPr/>
            </p:nvSpPr>
            <p:spPr bwMode="auto">
              <a:xfrm>
                <a:off x="2812328" y="1762237"/>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D</a:t>
                </a:r>
              </a:p>
            </p:txBody>
          </p:sp>
          <p:sp>
            <p:nvSpPr>
              <p:cNvPr id="24603" name="Rectangle 628"/>
              <p:cNvSpPr>
                <a:spLocks noChangeArrowheads="1"/>
              </p:cNvSpPr>
              <p:nvPr/>
            </p:nvSpPr>
            <p:spPr bwMode="auto">
              <a:xfrm>
                <a:off x="3095883" y="1768142"/>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J</a:t>
                </a:r>
              </a:p>
            </p:txBody>
          </p:sp>
          <p:sp>
            <p:nvSpPr>
              <p:cNvPr id="24604" name="Rectangle 629"/>
              <p:cNvSpPr>
                <a:spLocks noChangeArrowheads="1"/>
              </p:cNvSpPr>
              <p:nvPr/>
            </p:nvSpPr>
            <p:spPr bwMode="auto">
              <a:xfrm>
                <a:off x="3382407" y="1768142"/>
                <a:ext cx="322154"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F</a:t>
                </a:r>
              </a:p>
            </p:txBody>
          </p:sp>
          <p:sp>
            <p:nvSpPr>
              <p:cNvPr id="24605" name="Rectangle 630"/>
              <p:cNvSpPr>
                <a:spLocks noChangeArrowheads="1"/>
              </p:cNvSpPr>
              <p:nvPr/>
            </p:nvSpPr>
            <p:spPr bwMode="auto">
              <a:xfrm>
                <a:off x="3713468" y="1768142"/>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M</a:t>
                </a:r>
              </a:p>
            </p:txBody>
          </p:sp>
          <p:sp>
            <p:nvSpPr>
              <p:cNvPr id="24606" name="Rectangle 631"/>
              <p:cNvSpPr>
                <a:spLocks noChangeArrowheads="1"/>
              </p:cNvSpPr>
              <p:nvPr/>
            </p:nvSpPr>
            <p:spPr bwMode="auto">
              <a:xfrm>
                <a:off x="3997023" y="1760761"/>
                <a:ext cx="259802"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A</a:t>
                </a:r>
              </a:p>
            </p:txBody>
          </p:sp>
          <p:sp>
            <p:nvSpPr>
              <p:cNvPr id="24607" name="Rectangle 632"/>
              <p:cNvSpPr>
                <a:spLocks noChangeArrowheads="1"/>
              </p:cNvSpPr>
              <p:nvPr/>
            </p:nvSpPr>
            <p:spPr bwMode="auto">
              <a:xfrm>
                <a:off x="4274640" y="1760761"/>
                <a:ext cx="301370"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M</a:t>
                </a:r>
              </a:p>
            </p:txBody>
          </p:sp>
          <p:sp>
            <p:nvSpPr>
              <p:cNvPr id="24608" name="Rectangle 633"/>
              <p:cNvSpPr>
                <a:spLocks noChangeArrowheads="1"/>
              </p:cNvSpPr>
              <p:nvPr/>
            </p:nvSpPr>
            <p:spPr bwMode="auto">
              <a:xfrm>
                <a:off x="4587887" y="1760761"/>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J</a:t>
                </a:r>
              </a:p>
            </p:txBody>
          </p:sp>
          <p:sp>
            <p:nvSpPr>
              <p:cNvPr id="24609" name="Rectangle 634"/>
              <p:cNvSpPr>
                <a:spLocks noChangeArrowheads="1"/>
              </p:cNvSpPr>
              <p:nvPr/>
            </p:nvSpPr>
            <p:spPr bwMode="auto">
              <a:xfrm>
                <a:off x="4875895" y="1762237"/>
                <a:ext cx="259802"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J</a:t>
                </a:r>
              </a:p>
            </p:txBody>
          </p:sp>
          <p:sp>
            <p:nvSpPr>
              <p:cNvPr id="24610" name="Rectangle 635"/>
              <p:cNvSpPr>
                <a:spLocks noChangeArrowheads="1"/>
              </p:cNvSpPr>
              <p:nvPr/>
            </p:nvSpPr>
            <p:spPr bwMode="auto">
              <a:xfrm>
                <a:off x="5153512" y="1762237"/>
                <a:ext cx="301370"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A</a:t>
                </a:r>
              </a:p>
            </p:txBody>
          </p:sp>
          <p:sp>
            <p:nvSpPr>
              <p:cNvPr id="24611" name="Rectangle 636"/>
              <p:cNvSpPr>
                <a:spLocks noChangeArrowheads="1"/>
              </p:cNvSpPr>
              <p:nvPr/>
            </p:nvSpPr>
            <p:spPr bwMode="auto">
              <a:xfrm>
                <a:off x="5466758" y="1762237"/>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S</a:t>
                </a:r>
              </a:p>
            </p:txBody>
          </p:sp>
          <p:sp>
            <p:nvSpPr>
              <p:cNvPr id="24612" name="Rectangle 637"/>
              <p:cNvSpPr>
                <a:spLocks noChangeArrowheads="1"/>
              </p:cNvSpPr>
              <p:nvPr/>
            </p:nvSpPr>
            <p:spPr bwMode="auto">
              <a:xfrm>
                <a:off x="5754767" y="1768142"/>
                <a:ext cx="259802"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O</a:t>
                </a:r>
              </a:p>
            </p:txBody>
          </p:sp>
          <p:sp>
            <p:nvSpPr>
              <p:cNvPr id="24613" name="Rectangle 638"/>
              <p:cNvSpPr>
                <a:spLocks noChangeArrowheads="1"/>
              </p:cNvSpPr>
              <p:nvPr/>
            </p:nvSpPr>
            <p:spPr bwMode="auto">
              <a:xfrm>
                <a:off x="6032384" y="1768142"/>
                <a:ext cx="301370"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N</a:t>
                </a:r>
              </a:p>
            </p:txBody>
          </p:sp>
          <p:sp>
            <p:nvSpPr>
              <p:cNvPr id="24614" name="Rectangle 639"/>
              <p:cNvSpPr>
                <a:spLocks noChangeArrowheads="1"/>
              </p:cNvSpPr>
              <p:nvPr/>
            </p:nvSpPr>
            <p:spPr bwMode="auto">
              <a:xfrm>
                <a:off x="6345630" y="1768142"/>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D</a:t>
                </a:r>
              </a:p>
            </p:txBody>
          </p:sp>
          <p:sp>
            <p:nvSpPr>
              <p:cNvPr id="24615" name="Rectangle 640"/>
              <p:cNvSpPr>
                <a:spLocks noChangeArrowheads="1"/>
              </p:cNvSpPr>
              <p:nvPr/>
            </p:nvSpPr>
            <p:spPr bwMode="auto">
              <a:xfrm>
                <a:off x="6633639" y="1769618"/>
                <a:ext cx="233079"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J</a:t>
                </a:r>
              </a:p>
            </p:txBody>
          </p:sp>
          <p:sp>
            <p:nvSpPr>
              <p:cNvPr id="24616" name="Rectangle 641"/>
              <p:cNvSpPr>
                <a:spLocks noChangeArrowheads="1"/>
              </p:cNvSpPr>
              <p:nvPr/>
            </p:nvSpPr>
            <p:spPr bwMode="auto">
              <a:xfrm>
                <a:off x="6866718" y="1769618"/>
                <a:ext cx="283555"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F</a:t>
                </a:r>
              </a:p>
            </p:txBody>
          </p:sp>
          <p:sp>
            <p:nvSpPr>
              <p:cNvPr id="24617" name="Rectangle 642"/>
              <p:cNvSpPr>
                <a:spLocks noChangeArrowheads="1"/>
              </p:cNvSpPr>
              <p:nvPr/>
            </p:nvSpPr>
            <p:spPr bwMode="auto">
              <a:xfrm>
                <a:off x="7153242" y="1765189"/>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a:solidFill>
                      <a:schemeClr val="tx1"/>
                    </a:solidFill>
                  </a:rPr>
                  <a:t>M</a:t>
                </a:r>
              </a:p>
            </p:txBody>
          </p:sp>
          <p:sp>
            <p:nvSpPr>
              <p:cNvPr id="75" name="Line 597"/>
              <p:cNvSpPr>
                <a:spLocks noChangeShapeType="1"/>
              </p:cNvSpPr>
              <p:nvPr/>
            </p:nvSpPr>
            <p:spPr bwMode="auto">
              <a:xfrm>
                <a:off x="8337188" y="1835158"/>
                <a:ext cx="292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cap="sq">
                    <a:solidFill>
                      <a:srgbClr val="000000"/>
                    </a:solidFill>
                    <a:round/>
                    <a:headEnd/>
                    <a:tailEnd/>
                  </a14:hiddenLine>
                </a:ext>
              </a:extLst>
            </p:spPr>
            <p:txBody>
              <a:bodyPr/>
              <a:lstStyle/>
              <a:p>
                <a:endParaRPr lang="fr-FR"/>
              </a:p>
            </p:txBody>
          </p:sp>
          <p:sp>
            <p:nvSpPr>
              <p:cNvPr id="76" name="Line 604"/>
              <p:cNvSpPr>
                <a:spLocks noChangeShapeType="1"/>
              </p:cNvSpPr>
              <p:nvPr/>
            </p:nvSpPr>
            <p:spPr bwMode="auto">
              <a:xfrm>
                <a:off x="7447924" y="1460501"/>
                <a:ext cx="0" cy="60820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7" name="Text Box 611"/>
              <p:cNvSpPr txBox="1">
                <a:spLocks noChangeArrowheads="1"/>
              </p:cNvSpPr>
              <p:nvPr/>
            </p:nvSpPr>
            <p:spPr bwMode="auto">
              <a:xfrm>
                <a:off x="7484914" y="1494150"/>
                <a:ext cx="7336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dirty="0" smtClean="0">
                    <a:solidFill>
                      <a:schemeClr val="tx1"/>
                    </a:solidFill>
                  </a:rPr>
                  <a:t>Q2-</a:t>
                </a:r>
                <a:r>
                  <a:rPr lang="fr-FR" dirty="0">
                    <a:solidFill>
                      <a:schemeClr val="tx1"/>
                    </a:solidFill>
                  </a:rPr>
                  <a:t>2012</a:t>
                </a:r>
              </a:p>
            </p:txBody>
          </p:sp>
          <p:sp>
            <p:nvSpPr>
              <p:cNvPr id="78" name="Rectangle 640"/>
              <p:cNvSpPr>
                <a:spLocks noChangeArrowheads="1"/>
              </p:cNvSpPr>
              <p:nvPr/>
            </p:nvSpPr>
            <p:spPr bwMode="auto">
              <a:xfrm>
                <a:off x="7446439" y="1756918"/>
                <a:ext cx="233079"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dirty="0" smtClean="0">
                    <a:solidFill>
                      <a:schemeClr val="tx1"/>
                    </a:solidFill>
                  </a:rPr>
                  <a:t>A</a:t>
                </a:r>
                <a:endParaRPr lang="fr-FR" dirty="0">
                  <a:solidFill>
                    <a:schemeClr val="tx1"/>
                  </a:solidFill>
                </a:endParaRPr>
              </a:p>
            </p:txBody>
          </p:sp>
          <p:sp>
            <p:nvSpPr>
              <p:cNvPr id="79" name="Rectangle 641"/>
              <p:cNvSpPr>
                <a:spLocks noChangeArrowheads="1"/>
              </p:cNvSpPr>
              <p:nvPr/>
            </p:nvSpPr>
            <p:spPr bwMode="auto">
              <a:xfrm>
                <a:off x="7679518" y="1756918"/>
                <a:ext cx="283555"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dirty="0" smtClean="0">
                    <a:solidFill>
                      <a:schemeClr val="tx1"/>
                    </a:solidFill>
                  </a:rPr>
                  <a:t>M</a:t>
                </a:r>
                <a:endParaRPr lang="fr-FR" dirty="0">
                  <a:solidFill>
                    <a:schemeClr val="tx1"/>
                  </a:solidFill>
                </a:endParaRPr>
              </a:p>
            </p:txBody>
          </p:sp>
          <p:sp>
            <p:nvSpPr>
              <p:cNvPr id="80" name="Rectangle 642"/>
              <p:cNvSpPr>
                <a:spLocks noChangeArrowheads="1"/>
              </p:cNvSpPr>
              <p:nvPr/>
            </p:nvSpPr>
            <p:spPr bwMode="auto">
              <a:xfrm>
                <a:off x="7966042" y="1752489"/>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dirty="0" smtClean="0">
                    <a:solidFill>
                      <a:schemeClr val="tx1"/>
                    </a:solidFill>
                  </a:rPr>
                  <a:t>J</a:t>
                </a:r>
                <a:endParaRPr lang="fr-FR" dirty="0">
                  <a:solidFill>
                    <a:schemeClr val="tx1"/>
                  </a:solidFill>
                </a:endParaRPr>
              </a:p>
            </p:txBody>
          </p:sp>
          <p:sp>
            <p:nvSpPr>
              <p:cNvPr id="81" name="Line 592"/>
              <p:cNvSpPr>
                <a:spLocks noChangeShapeType="1"/>
              </p:cNvSpPr>
              <p:nvPr/>
            </p:nvSpPr>
            <p:spPr bwMode="auto">
              <a:xfrm>
                <a:off x="9143638" y="2037401"/>
                <a:ext cx="292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cap="sq">
                    <a:solidFill>
                      <a:srgbClr val="000000"/>
                    </a:solidFill>
                    <a:round/>
                    <a:headEnd/>
                    <a:tailEnd/>
                  </a14:hiddenLine>
                </a:ext>
              </a:extLst>
            </p:spPr>
            <p:txBody>
              <a:bodyPr/>
              <a:lstStyle/>
              <a:p>
                <a:endParaRPr lang="fr-FR"/>
              </a:p>
            </p:txBody>
          </p:sp>
          <p:sp>
            <p:nvSpPr>
              <p:cNvPr id="82" name="Line 597"/>
              <p:cNvSpPr>
                <a:spLocks noChangeShapeType="1"/>
              </p:cNvSpPr>
              <p:nvPr/>
            </p:nvSpPr>
            <p:spPr bwMode="auto">
              <a:xfrm>
                <a:off x="9143638" y="1835158"/>
                <a:ext cx="292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cap="sq">
                    <a:solidFill>
                      <a:srgbClr val="000000"/>
                    </a:solidFill>
                    <a:round/>
                    <a:headEnd/>
                    <a:tailEnd/>
                  </a14:hiddenLine>
                </a:ext>
              </a:extLst>
            </p:spPr>
            <p:txBody>
              <a:bodyPr/>
              <a:lstStyle/>
              <a:p>
                <a:endParaRPr lang="fr-FR"/>
              </a:p>
            </p:txBody>
          </p:sp>
          <p:sp>
            <p:nvSpPr>
              <p:cNvPr id="83" name="Line 604"/>
              <p:cNvSpPr>
                <a:spLocks noChangeShapeType="1"/>
              </p:cNvSpPr>
              <p:nvPr/>
            </p:nvSpPr>
            <p:spPr bwMode="auto">
              <a:xfrm>
                <a:off x="8254374" y="1460501"/>
                <a:ext cx="0" cy="60820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4" name="Text Box 611"/>
              <p:cNvSpPr txBox="1">
                <a:spLocks noChangeArrowheads="1"/>
              </p:cNvSpPr>
              <p:nvPr/>
            </p:nvSpPr>
            <p:spPr bwMode="auto">
              <a:xfrm>
                <a:off x="8291364" y="1494150"/>
                <a:ext cx="7336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dirty="0" smtClean="0">
                    <a:solidFill>
                      <a:schemeClr val="tx1"/>
                    </a:solidFill>
                  </a:rPr>
                  <a:t>Q3-</a:t>
                </a:r>
                <a:r>
                  <a:rPr lang="fr-FR" dirty="0">
                    <a:solidFill>
                      <a:schemeClr val="tx1"/>
                    </a:solidFill>
                  </a:rPr>
                  <a:t>2012</a:t>
                </a:r>
              </a:p>
            </p:txBody>
          </p:sp>
          <p:sp>
            <p:nvSpPr>
              <p:cNvPr id="85" name="Rectangle 640"/>
              <p:cNvSpPr>
                <a:spLocks noChangeArrowheads="1"/>
              </p:cNvSpPr>
              <p:nvPr/>
            </p:nvSpPr>
            <p:spPr bwMode="auto">
              <a:xfrm>
                <a:off x="8252889" y="1756918"/>
                <a:ext cx="233079"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dirty="0" smtClean="0">
                    <a:solidFill>
                      <a:schemeClr val="tx1"/>
                    </a:solidFill>
                  </a:rPr>
                  <a:t>J</a:t>
                </a:r>
                <a:endParaRPr lang="fr-FR" dirty="0">
                  <a:solidFill>
                    <a:schemeClr val="tx1"/>
                  </a:solidFill>
                </a:endParaRPr>
              </a:p>
            </p:txBody>
          </p:sp>
          <p:sp>
            <p:nvSpPr>
              <p:cNvPr id="86" name="Rectangle 641"/>
              <p:cNvSpPr>
                <a:spLocks noChangeArrowheads="1"/>
              </p:cNvSpPr>
              <p:nvPr/>
            </p:nvSpPr>
            <p:spPr bwMode="auto">
              <a:xfrm>
                <a:off x="8485968" y="1756918"/>
                <a:ext cx="283555"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dirty="0" smtClean="0">
                    <a:solidFill>
                      <a:schemeClr val="tx1"/>
                    </a:solidFill>
                  </a:rPr>
                  <a:t>A</a:t>
                </a:r>
                <a:endParaRPr lang="fr-FR" dirty="0">
                  <a:solidFill>
                    <a:schemeClr val="tx1"/>
                  </a:solidFill>
                </a:endParaRPr>
              </a:p>
            </p:txBody>
          </p:sp>
          <p:sp>
            <p:nvSpPr>
              <p:cNvPr id="87" name="Rectangle 642"/>
              <p:cNvSpPr>
                <a:spLocks noChangeArrowheads="1"/>
              </p:cNvSpPr>
              <p:nvPr/>
            </p:nvSpPr>
            <p:spPr bwMode="auto">
              <a:xfrm>
                <a:off x="8772492" y="1752489"/>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dirty="0" smtClean="0">
                    <a:solidFill>
                      <a:schemeClr val="tx1"/>
                    </a:solidFill>
                  </a:rPr>
                  <a:t>S</a:t>
                </a:r>
                <a:endParaRPr lang="fr-FR" dirty="0">
                  <a:solidFill>
                    <a:schemeClr val="tx1"/>
                  </a:solidFill>
                </a:endParaRPr>
              </a:p>
            </p:txBody>
          </p:sp>
          <p:sp>
            <p:nvSpPr>
              <p:cNvPr id="88" name="Line 592"/>
              <p:cNvSpPr>
                <a:spLocks noChangeShapeType="1"/>
              </p:cNvSpPr>
              <p:nvPr/>
            </p:nvSpPr>
            <p:spPr bwMode="auto">
              <a:xfrm>
                <a:off x="9943738" y="2043751"/>
                <a:ext cx="292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cap="sq">
                    <a:solidFill>
                      <a:srgbClr val="000000"/>
                    </a:solidFill>
                    <a:round/>
                    <a:headEnd/>
                    <a:tailEnd/>
                  </a14:hiddenLine>
                </a:ext>
              </a:extLst>
            </p:spPr>
            <p:txBody>
              <a:bodyPr/>
              <a:lstStyle/>
              <a:p>
                <a:endParaRPr lang="fr-FR"/>
              </a:p>
            </p:txBody>
          </p:sp>
          <p:sp>
            <p:nvSpPr>
              <p:cNvPr id="89" name="Line 597"/>
              <p:cNvSpPr>
                <a:spLocks noChangeShapeType="1"/>
              </p:cNvSpPr>
              <p:nvPr/>
            </p:nvSpPr>
            <p:spPr bwMode="auto">
              <a:xfrm>
                <a:off x="9943738" y="1841508"/>
                <a:ext cx="292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cap="sq">
                    <a:solidFill>
                      <a:srgbClr val="000000"/>
                    </a:solidFill>
                    <a:round/>
                    <a:headEnd/>
                    <a:tailEnd/>
                  </a14:hiddenLine>
                </a:ext>
              </a:extLst>
            </p:spPr>
            <p:txBody>
              <a:bodyPr/>
              <a:lstStyle/>
              <a:p>
                <a:endParaRPr lang="fr-FR"/>
              </a:p>
            </p:txBody>
          </p:sp>
          <p:sp>
            <p:nvSpPr>
              <p:cNvPr id="90" name="Line 604"/>
              <p:cNvSpPr>
                <a:spLocks noChangeShapeType="1"/>
              </p:cNvSpPr>
              <p:nvPr/>
            </p:nvSpPr>
            <p:spPr bwMode="auto">
              <a:xfrm>
                <a:off x="9054474" y="1460501"/>
                <a:ext cx="0" cy="60820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1" name="Text Box 611"/>
              <p:cNvSpPr txBox="1">
                <a:spLocks noChangeArrowheads="1"/>
              </p:cNvSpPr>
              <p:nvPr/>
            </p:nvSpPr>
            <p:spPr bwMode="auto">
              <a:xfrm>
                <a:off x="9091464" y="1500500"/>
                <a:ext cx="7336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eaLnBrk="1" hangingPunct="1"/>
                <a:r>
                  <a:rPr lang="fr-FR" dirty="0" smtClean="0">
                    <a:solidFill>
                      <a:schemeClr val="tx1"/>
                    </a:solidFill>
                  </a:rPr>
                  <a:t>Q4-</a:t>
                </a:r>
                <a:r>
                  <a:rPr lang="fr-FR" dirty="0">
                    <a:solidFill>
                      <a:schemeClr val="tx1"/>
                    </a:solidFill>
                  </a:rPr>
                  <a:t>2012</a:t>
                </a:r>
              </a:p>
            </p:txBody>
          </p:sp>
          <p:sp>
            <p:nvSpPr>
              <p:cNvPr id="92" name="Rectangle 640"/>
              <p:cNvSpPr>
                <a:spLocks noChangeArrowheads="1"/>
              </p:cNvSpPr>
              <p:nvPr/>
            </p:nvSpPr>
            <p:spPr bwMode="auto">
              <a:xfrm>
                <a:off x="9052989" y="1763268"/>
                <a:ext cx="233079"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dirty="0" smtClean="0">
                    <a:solidFill>
                      <a:schemeClr val="tx1"/>
                    </a:solidFill>
                  </a:rPr>
                  <a:t>O</a:t>
                </a:r>
                <a:endParaRPr lang="fr-FR" dirty="0">
                  <a:solidFill>
                    <a:schemeClr val="tx1"/>
                  </a:solidFill>
                </a:endParaRPr>
              </a:p>
            </p:txBody>
          </p:sp>
          <p:sp>
            <p:nvSpPr>
              <p:cNvPr id="93" name="Rectangle 641"/>
              <p:cNvSpPr>
                <a:spLocks noChangeArrowheads="1"/>
              </p:cNvSpPr>
              <p:nvPr/>
            </p:nvSpPr>
            <p:spPr bwMode="auto">
              <a:xfrm>
                <a:off x="9286068" y="1763268"/>
                <a:ext cx="283555"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dirty="0" smtClean="0">
                    <a:solidFill>
                      <a:schemeClr val="tx1"/>
                    </a:solidFill>
                  </a:rPr>
                  <a:t>N</a:t>
                </a:r>
                <a:endParaRPr lang="fr-FR" dirty="0">
                  <a:solidFill>
                    <a:schemeClr val="tx1"/>
                  </a:solidFill>
                </a:endParaRPr>
              </a:p>
            </p:txBody>
          </p:sp>
          <p:sp>
            <p:nvSpPr>
              <p:cNvPr id="94" name="Rectangle 642"/>
              <p:cNvSpPr>
                <a:spLocks noChangeArrowheads="1"/>
              </p:cNvSpPr>
              <p:nvPr/>
            </p:nvSpPr>
            <p:spPr bwMode="auto">
              <a:xfrm>
                <a:off x="9572592" y="1758839"/>
                <a:ext cx="277617" cy="31000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fr-FR" dirty="0" smtClean="0">
                    <a:solidFill>
                      <a:schemeClr val="tx1"/>
                    </a:solidFill>
                  </a:rPr>
                  <a:t>D</a:t>
                </a:r>
                <a:endParaRPr lang="fr-FR" dirty="0">
                  <a:solidFill>
                    <a:schemeClr val="tx1"/>
                  </a:solidFill>
                </a:endParaRPr>
              </a:p>
            </p:txBody>
          </p:sp>
        </p:grpSp>
        <p:sp>
          <p:nvSpPr>
            <p:cNvPr id="96" name="Line 612"/>
            <p:cNvSpPr>
              <a:spLocks noChangeShapeType="1"/>
            </p:cNvSpPr>
            <p:nvPr/>
          </p:nvSpPr>
          <p:spPr bwMode="auto">
            <a:xfrm rot="10800000" flipH="1">
              <a:off x="8631238" y="2111374"/>
              <a:ext cx="0" cy="4410075"/>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97" name="Rectangle 22"/>
            <p:cNvSpPr>
              <a:spLocks/>
            </p:cNvSpPr>
            <p:nvPr/>
          </p:nvSpPr>
          <p:spPr bwMode="auto">
            <a:xfrm>
              <a:off x="7712094" y="6507659"/>
              <a:ext cx="1411269" cy="223341"/>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lIns="0" tIns="0" rIns="46774" bIns="0" anchor="ctr"/>
            <a:lstStyle/>
            <a:p>
              <a:pPr marL="46038" algn="l" defTabSz="673100"/>
              <a:r>
                <a:rPr lang="en-US" dirty="0">
                  <a:solidFill>
                    <a:srgbClr val="FF0000"/>
                  </a:solidFill>
                  <a:cs typeface="Arial" charset="0"/>
                  <a:sym typeface="Arial" charset="0"/>
                </a:rPr>
                <a:t>Project   Review </a:t>
              </a:r>
              <a:r>
                <a:rPr lang="en-US" dirty="0" smtClean="0">
                  <a:solidFill>
                    <a:srgbClr val="FF0000"/>
                  </a:solidFill>
                  <a:cs typeface="Arial" charset="0"/>
                  <a:sym typeface="Arial" charset="0"/>
                </a:rPr>
                <a:t>#2</a:t>
              </a:r>
              <a:endParaRPr lang="en-US" dirty="0">
                <a:solidFill>
                  <a:srgbClr val="FF0000"/>
                </a:solidFill>
                <a:cs typeface="Arial" charset="0"/>
                <a:sym typeface="Arial" charset="0"/>
              </a:endParaRPr>
            </a:p>
          </p:txBody>
        </p:sp>
        <p:sp>
          <p:nvSpPr>
            <p:cNvPr id="99" name="Rectangle 613"/>
            <p:cNvSpPr>
              <a:spLocks/>
            </p:cNvSpPr>
            <p:nvPr/>
          </p:nvSpPr>
          <p:spPr bwMode="auto">
            <a:xfrm>
              <a:off x="7034213" y="6239859"/>
              <a:ext cx="1344280" cy="233494"/>
            </a:xfrm>
            <a:prstGeom prst="rect">
              <a:avLst/>
            </a:prstGeom>
            <a:noFill/>
            <a:ln w="9525">
              <a:solidFill>
                <a:schemeClr val="tx2">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46774" bIns="0" anchor="ctr"/>
            <a:lstStyle/>
            <a:p>
              <a:pPr marL="46038" defTabSz="673100"/>
              <a:r>
                <a:rPr lang="en-US" dirty="0">
                  <a:solidFill>
                    <a:srgbClr val="007300"/>
                  </a:solidFill>
                  <a:cs typeface="Arial" charset="0"/>
                  <a:sym typeface="Arial" charset="0"/>
                </a:rPr>
                <a:t>ITEA2 Symposium</a:t>
              </a:r>
            </a:p>
          </p:txBody>
        </p:sp>
        <p:sp>
          <p:nvSpPr>
            <p:cNvPr id="100" name="Rectangle 613"/>
            <p:cNvSpPr>
              <a:spLocks/>
            </p:cNvSpPr>
            <p:nvPr/>
          </p:nvSpPr>
          <p:spPr bwMode="auto">
            <a:xfrm>
              <a:off x="4075113" y="6220809"/>
              <a:ext cx="1344280" cy="233494"/>
            </a:xfrm>
            <a:prstGeom prst="rect">
              <a:avLst/>
            </a:prstGeom>
            <a:noFill/>
            <a:ln w="9525">
              <a:solidFill>
                <a:schemeClr val="tx2">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46774" bIns="0" anchor="ctr"/>
            <a:lstStyle/>
            <a:p>
              <a:pPr marL="46038" defTabSz="673100"/>
              <a:r>
                <a:rPr lang="en-US" dirty="0">
                  <a:solidFill>
                    <a:schemeClr val="tx2">
                      <a:lumMod val="25000"/>
                    </a:schemeClr>
                  </a:solidFill>
                  <a:cs typeface="Arial" charset="0"/>
                  <a:sym typeface="Arial" charset="0"/>
                </a:rPr>
                <a:t>ITEA2 Symposium</a:t>
              </a:r>
            </a:p>
          </p:txBody>
        </p:sp>
        <p:grpSp>
          <p:nvGrpSpPr>
            <p:cNvPr id="101" name="Group 617"/>
            <p:cNvGrpSpPr>
              <a:grpSpLocks/>
            </p:cNvGrpSpPr>
            <p:nvPr/>
          </p:nvGrpSpPr>
          <p:grpSpPr bwMode="auto">
            <a:xfrm>
              <a:off x="6768133" y="2073275"/>
              <a:ext cx="610595" cy="4567238"/>
              <a:chOff x="2305" y="1142"/>
              <a:chExt cx="362" cy="2706"/>
            </a:xfrm>
          </p:grpSpPr>
          <p:sp>
            <p:nvSpPr>
              <p:cNvPr id="102" name="Line 19"/>
              <p:cNvSpPr>
                <a:spLocks noChangeShapeType="1"/>
              </p:cNvSpPr>
              <p:nvPr/>
            </p:nvSpPr>
            <p:spPr bwMode="auto">
              <a:xfrm rot="10800000">
                <a:off x="2667" y="1142"/>
                <a:ext cx="0" cy="2706"/>
              </a:xfrm>
              <a:prstGeom prst="line">
                <a:avLst/>
              </a:prstGeom>
              <a:noFill/>
              <a:ln w="254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accent1">
                      <a:lumMod val="60000"/>
                      <a:lumOff val="40000"/>
                    </a:schemeClr>
                  </a:solidFill>
                </a:endParaRPr>
              </a:p>
            </p:txBody>
          </p:sp>
          <p:sp>
            <p:nvSpPr>
              <p:cNvPr id="103" name="Rectangle 20"/>
              <p:cNvSpPr>
                <a:spLocks/>
              </p:cNvSpPr>
              <p:nvPr/>
            </p:nvSpPr>
            <p:spPr bwMode="auto">
              <a:xfrm>
                <a:off x="2305" y="1202"/>
                <a:ext cx="330" cy="135"/>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46774" bIns="0" anchor="ctr"/>
              <a:lstStyle/>
              <a:p>
                <a:pPr marL="46038" algn="r" defTabSz="673100"/>
                <a:r>
                  <a:rPr lang="en-US" sz="1000" dirty="0">
                    <a:solidFill>
                      <a:schemeClr val="accent1">
                        <a:lumMod val="60000"/>
                        <a:lumOff val="40000"/>
                      </a:schemeClr>
                    </a:solidFill>
                    <a:cs typeface="Arial" charset="0"/>
                    <a:sym typeface="Arial" charset="0"/>
                  </a:rPr>
                  <a:t>CR </a:t>
                </a:r>
                <a:r>
                  <a:rPr lang="en-US" sz="1000" dirty="0" smtClean="0">
                    <a:solidFill>
                      <a:schemeClr val="accent1">
                        <a:lumMod val="60000"/>
                        <a:lumOff val="40000"/>
                      </a:schemeClr>
                    </a:solidFill>
                    <a:cs typeface="Arial" charset="0"/>
                    <a:sym typeface="Arial" charset="0"/>
                  </a:rPr>
                  <a:t>#2</a:t>
                </a:r>
                <a:endParaRPr lang="en-US" sz="1000" dirty="0">
                  <a:solidFill>
                    <a:schemeClr val="accent1">
                      <a:lumMod val="60000"/>
                      <a:lumOff val="40000"/>
                    </a:schemeClr>
                  </a:solidFill>
                  <a:cs typeface="Arial" charset="0"/>
                  <a:sym typeface="Arial" charset="0"/>
                </a:endParaRPr>
              </a:p>
            </p:txBody>
          </p:sp>
        </p:grpSp>
        <p:sp>
          <p:nvSpPr>
            <p:cNvPr id="104" name="AutoShape 81"/>
            <p:cNvSpPr>
              <a:spLocks/>
            </p:cNvSpPr>
            <p:nvPr/>
          </p:nvSpPr>
          <p:spPr bwMode="auto">
            <a:xfrm>
              <a:off x="4767422" y="2530475"/>
              <a:ext cx="474662"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a:solidFill>
                    <a:schemeClr val="tx1"/>
                  </a:solidFill>
                  <a:cs typeface="Arial" charset="0"/>
                  <a:sym typeface="Arial" charset="0"/>
                </a:rPr>
                <a:t>D1.1</a:t>
              </a:r>
            </a:p>
            <a:p>
              <a:pPr defTabSz="673100"/>
              <a:r>
                <a:rPr lang="en-US" sz="800" dirty="0">
                  <a:solidFill>
                    <a:schemeClr val="tx1"/>
                  </a:solidFill>
                  <a:cs typeface="Arial" charset="0"/>
                  <a:sym typeface="Arial" charset="0"/>
                </a:rPr>
                <a:t>v1</a:t>
              </a:r>
            </a:p>
          </p:txBody>
        </p:sp>
        <p:sp>
          <p:nvSpPr>
            <p:cNvPr id="105" name="AutoShape 81"/>
            <p:cNvSpPr>
              <a:spLocks/>
            </p:cNvSpPr>
            <p:nvPr/>
          </p:nvSpPr>
          <p:spPr bwMode="auto">
            <a:xfrm>
              <a:off x="5204702" y="2519363"/>
              <a:ext cx="474663" cy="630237"/>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a:solidFill>
                    <a:schemeClr val="tx1"/>
                  </a:solidFill>
                  <a:cs typeface="Arial" charset="0"/>
                  <a:sym typeface="Arial" charset="0"/>
                </a:rPr>
                <a:t>D1.3</a:t>
              </a:r>
            </a:p>
            <a:p>
              <a:pPr defTabSz="673100"/>
              <a:r>
                <a:rPr lang="en-US" sz="800" dirty="0">
                  <a:solidFill>
                    <a:schemeClr val="tx1"/>
                  </a:solidFill>
                  <a:cs typeface="Arial" charset="0"/>
                  <a:sym typeface="Arial" charset="0"/>
                </a:rPr>
                <a:t>v1</a:t>
              </a:r>
            </a:p>
          </p:txBody>
        </p:sp>
        <p:sp>
          <p:nvSpPr>
            <p:cNvPr id="106" name="AutoShape 81"/>
            <p:cNvSpPr>
              <a:spLocks/>
            </p:cNvSpPr>
            <p:nvPr/>
          </p:nvSpPr>
          <p:spPr bwMode="auto">
            <a:xfrm>
              <a:off x="4949825" y="3495675"/>
              <a:ext cx="474663"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a:solidFill>
                    <a:schemeClr val="tx1"/>
                  </a:solidFill>
                  <a:cs typeface="Arial" charset="0"/>
                  <a:sym typeface="Arial" charset="0"/>
                </a:rPr>
                <a:t>D2.1</a:t>
              </a:r>
            </a:p>
            <a:p>
              <a:pPr defTabSz="673100"/>
              <a:r>
                <a:rPr lang="en-US" sz="800" dirty="0" smtClean="0">
                  <a:solidFill>
                    <a:schemeClr val="tx1"/>
                  </a:solidFill>
                  <a:cs typeface="Arial" charset="0"/>
                  <a:sym typeface="Arial" charset="0"/>
                </a:rPr>
                <a:t>v1</a:t>
              </a:r>
              <a:endParaRPr lang="en-US" sz="800" dirty="0">
                <a:solidFill>
                  <a:schemeClr val="tx1"/>
                </a:solidFill>
                <a:cs typeface="Arial" charset="0"/>
                <a:sym typeface="Arial" charset="0"/>
              </a:endParaRPr>
            </a:p>
          </p:txBody>
        </p:sp>
        <p:sp>
          <p:nvSpPr>
            <p:cNvPr id="107" name="AutoShape 81"/>
            <p:cNvSpPr>
              <a:spLocks/>
            </p:cNvSpPr>
            <p:nvPr/>
          </p:nvSpPr>
          <p:spPr bwMode="auto">
            <a:xfrm>
              <a:off x="4133850" y="4530725"/>
              <a:ext cx="474663" cy="630238"/>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a:solidFill>
                    <a:schemeClr val="tx1"/>
                  </a:solidFill>
                  <a:cs typeface="Arial" charset="0"/>
                  <a:sym typeface="Arial" charset="0"/>
                </a:rPr>
                <a:t>D3.1</a:t>
              </a:r>
            </a:p>
            <a:p>
              <a:pPr defTabSz="673100"/>
              <a:r>
                <a:rPr lang="en-US" sz="800" dirty="0">
                  <a:solidFill>
                    <a:schemeClr val="tx1"/>
                  </a:solidFill>
                  <a:cs typeface="Arial" charset="0"/>
                  <a:sym typeface="Arial" charset="0"/>
                </a:rPr>
                <a:t>v1</a:t>
              </a:r>
            </a:p>
          </p:txBody>
        </p:sp>
        <p:sp>
          <p:nvSpPr>
            <p:cNvPr id="108" name="AutoShape 81"/>
            <p:cNvSpPr>
              <a:spLocks/>
            </p:cNvSpPr>
            <p:nvPr/>
          </p:nvSpPr>
          <p:spPr bwMode="auto">
            <a:xfrm>
              <a:off x="4757738" y="5578475"/>
              <a:ext cx="538162"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a:solidFill>
                    <a:schemeClr val="tx1"/>
                  </a:solidFill>
                  <a:cs typeface="Arial" charset="0"/>
                  <a:sym typeface="Arial" charset="0"/>
                </a:rPr>
                <a:t>D4.11</a:t>
              </a:r>
            </a:p>
            <a:p>
              <a:pPr defTabSz="673100"/>
              <a:r>
                <a:rPr lang="en-US" sz="800">
                  <a:solidFill>
                    <a:schemeClr val="tx1"/>
                  </a:solidFill>
                  <a:cs typeface="Arial" charset="0"/>
                  <a:sym typeface="Arial" charset="0"/>
                </a:rPr>
                <a:t>v1</a:t>
              </a:r>
            </a:p>
          </p:txBody>
        </p:sp>
        <p:sp>
          <p:nvSpPr>
            <p:cNvPr id="109" name="AutoShape 81"/>
            <p:cNvSpPr>
              <a:spLocks/>
            </p:cNvSpPr>
            <p:nvPr/>
          </p:nvSpPr>
          <p:spPr bwMode="auto">
            <a:xfrm>
              <a:off x="5151438" y="5567363"/>
              <a:ext cx="555625" cy="630237"/>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a:solidFill>
                    <a:schemeClr val="tx1"/>
                  </a:solidFill>
                  <a:cs typeface="Arial" charset="0"/>
                  <a:sym typeface="Arial" charset="0"/>
                </a:rPr>
                <a:t>D4.21</a:t>
              </a:r>
            </a:p>
            <a:p>
              <a:pPr defTabSz="673100"/>
              <a:r>
                <a:rPr lang="en-US" sz="800">
                  <a:solidFill>
                    <a:schemeClr val="tx1"/>
                  </a:solidFill>
                  <a:cs typeface="Arial" charset="0"/>
                  <a:sym typeface="Arial" charset="0"/>
                </a:rPr>
                <a:t>v1</a:t>
              </a:r>
            </a:p>
          </p:txBody>
        </p:sp>
        <p:sp>
          <p:nvSpPr>
            <p:cNvPr id="111" name="AutoShape 81"/>
            <p:cNvSpPr>
              <a:spLocks/>
            </p:cNvSpPr>
            <p:nvPr/>
          </p:nvSpPr>
          <p:spPr bwMode="auto">
            <a:xfrm>
              <a:off x="6381750" y="4537075"/>
              <a:ext cx="474663" cy="630238"/>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D3.2</a:t>
              </a:r>
              <a:endParaRPr lang="en-US" sz="800" dirty="0">
                <a:solidFill>
                  <a:schemeClr val="tx1"/>
                </a:solidFill>
                <a:cs typeface="Arial" charset="0"/>
                <a:sym typeface="Arial" charset="0"/>
              </a:endParaRPr>
            </a:p>
            <a:p>
              <a:pPr defTabSz="673100"/>
              <a:r>
                <a:rPr lang="en-US" sz="800" dirty="0">
                  <a:solidFill>
                    <a:schemeClr val="tx1"/>
                  </a:solidFill>
                  <a:cs typeface="Arial" charset="0"/>
                  <a:sym typeface="Arial" charset="0"/>
                </a:rPr>
                <a:t>v1</a:t>
              </a:r>
            </a:p>
          </p:txBody>
        </p:sp>
        <p:sp>
          <p:nvSpPr>
            <p:cNvPr id="113" name="AutoShape 81"/>
            <p:cNvSpPr>
              <a:spLocks/>
            </p:cNvSpPr>
            <p:nvPr/>
          </p:nvSpPr>
          <p:spPr bwMode="auto">
            <a:xfrm>
              <a:off x="6538851" y="3502025"/>
              <a:ext cx="474663"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a:solidFill>
                    <a:schemeClr val="tx1"/>
                  </a:solidFill>
                  <a:cs typeface="Arial" charset="0"/>
                  <a:sym typeface="Arial" charset="0"/>
                </a:rPr>
                <a:t>D2.1</a:t>
              </a:r>
            </a:p>
            <a:p>
              <a:pPr defTabSz="673100"/>
              <a:r>
                <a:rPr lang="en-US" sz="800" dirty="0" smtClean="0">
                  <a:solidFill>
                    <a:schemeClr val="tx1"/>
                  </a:solidFill>
                  <a:cs typeface="Arial" charset="0"/>
                  <a:sym typeface="Arial" charset="0"/>
                </a:rPr>
                <a:t>V2</a:t>
              </a:r>
              <a:endParaRPr lang="en-US" sz="800" dirty="0">
                <a:solidFill>
                  <a:schemeClr val="tx1"/>
                </a:solidFill>
                <a:cs typeface="Arial" charset="0"/>
                <a:sym typeface="Arial" charset="0"/>
              </a:endParaRPr>
            </a:p>
          </p:txBody>
        </p:sp>
        <p:sp>
          <p:nvSpPr>
            <p:cNvPr id="110" name="AutoShape 81"/>
            <p:cNvSpPr>
              <a:spLocks/>
            </p:cNvSpPr>
            <p:nvPr/>
          </p:nvSpPr>
          <p:spPr bwMode="auto">
            <a:xfrm>
              <a:off x="6207125" y="3508375"/>
              <a:ext cx="474663"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D2.2</a:t>
              </a:r>
              <a:endParaRPr lang="en-US" sz="800" dirty="0">
                <a:solidFill>
                  <a:schemeClr val="tx1"/>
                </a:solidFill>
                <a:cs typeface="Arial" charset="0"/>
                <a:sym typeface="Arial" charset="0"/>
              </a:endParaRPr>
            </a:p>
            <a:p>
              <a:pPr defTabSz="673100"/>
              <a:r>
                <a:rPr lang="en-US" sz="800" dirty="0">
                  <a:solidFill>
                    <a:schemeClr val="tx1"/>
                  </a:solidFill>
                  <a:cs typeface="Arial" charset="0"/>
                  <a:sym typeface="Arial" charset="0"/>
                </a:rPr>
                <a:t>v1</a:t>
              </a:r>
            </a:p>
          </p:txBody>
        </p:sp>
        <p:sp>
          <p:nvSpPr>
            <p:cNvPr id="116" name="AutoShape 81"/>
            <p:cNvSpPr>
              <a:spLocks/>
            </p:cNvSpPr>
            <p:nvPr/>
          </p:nvSpPr>
          <p:spPr bwMode="auto">
            <a:xfrm>
              <a:off x="8058150" y="4543425"/>
              <a:ext cx="474663" cy="630238"/>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D3.3</a:t>
              </a:r>
              <a:endParaRPr lang="en-US" sz="800" dirty="0">
                <a:solidFill>
                  <a:schemeClr val="tx1"/>
                </a:solidFill>
                <a:cs typeface="Arial" charset="0"/>
                <a:sym typeface="Arial" charset="0"/>
              </a:endParaRPr>
            </a:p>
            <a:p>
              <a:pPr defTabSz="673100"/>
              <a:r>
                <a:rPr lang="en-US" sz="800" dirty="0">
                  <a:solidFill>
                    <a:schemeClr val="tx1"/>
                  </a:solidFill>
                  <a:cs typeface="Arial" charset="0"/>
                  <a:sym typeface="Arial" charset="0"/>
                </a:rPr>
                <a:t>v1</a:t>
              </a:r>
            </a:p>
          </p:txBody>
        </p:sp>
        <p:sp>
          <p:nvSpPr>
            <p:cNvPr id="117" name="AutoShape 81"/>
            <p:cNvSpPr>
              <a:spLocks/>
            </p:cNvSpPr>
            <p:nvPr/>
          </p:nvSpPr>
          <p:spPr bwMode="auto">
            <a:xfrm>
              <a:off x="8375650" y="4537075"/>
              <a:ext cx="474663" cy="630238"/>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D3.4</a:t>
              </a:r>
              <a:endParaRPr lang="en-US" sz="800" dirty="0">
                <a:solidFill>
                  <a:schemeClr val="tx1"/>
                </a:solidFill>
                <a:cs typeface="Arial" charset="0"/>
                <a:sym typeface="Arial" charset="0"/>
              </a:endParaRPr>
            </a:p>
            <a:p>
              <a:pPr defTabSz="673100"/>
              <a:r>
                <a:rPr lang="en-US" sz="800" dirty="0">
                  <a:solidFill>
                    <a:schemeClr val="tx1"/>
                  </a:solidFill>
                  <a:cs typeface="Arial" charset="0"/>
                  <a:sym typeface="Arial" charset="0"/>
                </a:rPr>
                <a:t>v1</a:t>
              </a:r>
            </a:p>
          </p:txBody>
        </p:sp>
        <p:sp>
          <p:nvSpPr>
            <p:cNvPr id="118" name="AutoShape 81"/>
            <p:cNvSpPr>
              <a:spLocks/>
            </p:cNvSpPr>
            <p:nvPr/>
          </p:nvSpPr>
          <p:spPr bwMode="auto">
            <a:xfrm>
              <a:off x="6808788" y="5572125"/>
              <a:ext cx="605335"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D4.12</a:t>
              </a:r>
              <a:endParaRPr lang="en-US" sz="800" dirty="0">
                <a:solidFill>
                  <a:schemeClr val="tx1"/>
                </a:solidFill>
                <a:cs typeface="Arial" charset="0"/>
                <a:sym typeface="Arial" charset="0"/>
              </a:endParaRPr>
            </a:p>
            <a:p>
              <a:pPr defTabSz="673100"/>
              <a:r>
                <a:rPr lang="en-US" sz="800" dirty="0">
                  <a:solidFill>
                    <a:schemeClr val="tx1"/>
                  </a:solidFill>
                  <a:cs typeface="Arial" charset="0"/>
                  <a:sym typeface="Arial" charset="0"/>
                </a:rPr>
                <a:t>v1</a:t>
              </a:r>
            </a:p>
          </p:txBody>
        </p:sp>
        <p:sp>
          <p:nvSpPr>
            <p:cNvPr id="119" name="AutoShape 81"/>
            <p:cNvSpPr>
              <a:spLocks/>
            </p:cNvSpPr>
            <p:nvPr/>
          </p:nvSpPr>
          <p:spPr bwMode="auto">
            <a:xfrm>
              <a:off x="7964488" y="5580063"/>
              <a:ext cx="555625" cy="630237"/>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D4.22</a:t>
              </a:r>
              <a:endParaRPr lang="en-US" sz="800" dirty="0">
                <a:solidFill>
                  <a:schemeClr val="tx1"/>
                </a:solidFill>
                <a:cs typeface="Arial" charset="0"/>
                <a:sym typeface="Arial" charset="0"/>
              </a:endParaRPr>
            </a:p>
            <a:p>
              <a:pPr defTabSz="673100"/>
              <a:r>
                <a:rPr lang="en-US" sz="800" dirty="0">
                  <a:solidFill>
                    <a:schemeClr val="tx1"/>
                  </a:solidFill>
                  <a:cs typeface="Arial" charset="0"/>
                  <a:sym typeface="Arial" charset="0"/>
                </a:rPr>
                <a:t>v1</a:t>
              </a:r>
            </a:p>
          </p:txBody>
        </p:sp>
        <p:sp>
          <p:nvSpPr>
            <p:cNvPr id="120" name="AutoShape 81"/>
            <p:cNvSpPr>
              <a:spLocks/>
            </p:cNvSpPr>
            <p:nvPr/>
          </p:nvSpPr>
          <p:spPr bwMode="auto">
            <a:xfrm>
              <a:off x="8375650" y="5565775"/>
              <a:ext cx="474663" cy="630238"/>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D4.3</a:t>
              </a:r>
              <a:endParaRPr lang="en-US" sz="800" dirty="0">
                <a:solidFill>
                  <a:schemeClr val="tx1"/>
                </a:solidFill>
                <a:cs typeface="Arial" charset="0"/>
                <a:sym typeface="Arial" charset="0"/>
              </a:endParaRPr>
            </a:p>
            <a:p>
              <a:pPr defTabSz="673100"/>
              <a:r>
                <a:rPr lang="en-US" sz="800" dirty="0">
                  <a:solidFill>
                    <a:schemeClr val="tx1"/>
                  </a:solidFill>
                  <a:cs typeface="Arial" charset="0"/>
                  <a:sym typeface="Arial" charset="0"/>
                </a:rPr>
                <a:t>v1</a:t>
              </a:r>
            </a:p>
          </p:txBody>
        </p:sp>
        <p:sp>
          <p:nvSpPr>
            <p:cNvPr id="122" name="AutoShape 81"/>
            <p:cNvSpPr>
              <a:spLocks/>
            </p:cNvSpPr>
            <p:nvPr/>
          </p:nvSpPr>
          <p:spPr bwMode="auto">
            <a:xfrm>
              <a:off x="5767388" y="2505075"/>
              <a:ext cx="474662"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D1.2</a:t>
              </a:r>
              <a:endParaRPr lang="en-US" sz="800" dirty="0">
                <a:solidFill>
                  <a:schemeClr val="tx1"/>
                </a:solidFill>
                <a:cs typeface="Arial" charset="0"/>
                <a:sym typeface="Arial" charset="0"/>
              </a:endParaRPr>
            </a:p>
            <a:p>
              <a:pPr defTabSz="673100"/>
              <a:r>
                <a:rPr lang="en-US" sz="800" dirty="0" smtClean="0">
                  <a:solidFill>
                    <a:schemeClr val="tx1"/>
                  </a:solidFill>
                  <a:cs typeface="Arial" charset="0"/>
                  <a:sym typeface="Arial" charset="0"/>
                </a:rPr>
                <a:t>v1</a:t>
              </a:r>
              <a:endParaRPr lang="en-US" sz="800" dirty="0">
                <a:solidFill>
                  <a:schemeClr val="tx1"/>
                </a:solidFill>
                <a:cs typeface="Arial" charset="0"/>
                <a:sym typeface="Arial" charset="0"/>
              </a:endParaRPr>
            </a:p>
          </p:txBody>
        </p:sp>
        <p:sp>
          <p:nvSpPr>
            <p:cNvPr id="115" name="AutoShape 81"/>
            <p:cNvSpPr>
              <a:spLocks/>
            </p:cNvSpPr>
            <p:nvPr/>
          </p:nvSpPr>
          <p:spPr bwMode="auto">
            <a:xfrm>
              <a:off x="7655872" y="3527425"/>
              <a:ext cx="474663"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D2.3</a:t>
              </a:r>
              <a:endParaRPr lang="en-US" sz="800" dirty="0">
                <a:solidFill>
                  <a:schemeClr val="tx1"/>
                </a:solidFill>
                <a:cs typeface="Arial" charset="0"/>
                <a:sym typeface="Arial" charset="0"/>
              </a:endParaRPr>
            </a:p>
            <a:p>
              <a:pPr defTabSz="673100"/>
              <a:r>
                <a:rPr lang="en-US" sz="800" dirty="0" smtClean="0">
                  <a:solidFill>
                    <a:schemeClr val="tx1"/>
                  </a:solidFill>
                  <a:cs typeface="Arial" charset="0"/>
                  <a:sym typeface="Arial" charset="0"/>
                </a:rPr>
                <a:t>v1</a:t>
              </a:r>
              <a:endParaRPr lang="en-US" sz="800" dirty="0">
                <a:solidFill>
                  <a:schemeClr val="tx1"/>
                </a:solidFill>
                <a:cs typeface="Arial" charset="0"/>
                <a:sym typeface="Arial" charset="0"/>
              </a:endParaRPr>
            </a:p>
          </p:txBody>
        </p:sp>
        <p:sp>
          <p:nvSpPr>
            <p:cNvPr id="114" name="AutoShape 81"/>
            <p:cNvSpPr>
              <a:spLocks/>
            </p:cNvSpPr>
            <p:nvPr/>
          </p:nvSpPr>
          <p:spPr bwMode="auto">
            <a:xfrm>
              <a:off x="8009771" y="3521075"/>
              <a:ext cx="474663"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D2.2</a:t>
              </a:r>
              <a:endParaRPr lang="en-US" sz="800" dirty="0">
                <a:solidFill>
                  <a:schemeClr val="tx1"/>
                </a:solidFill>
                <a:cs typeface="Arial" charset="0"/>
                <a:sym typeface="Arial" charset="0"/>
              </a:endParaRPr>
            </a:p>
            <a:p>
              <a:pPr defTabSz="673100"/>
              <a:r>
                <a:rPr lang="en-US" sz="800" dirty="0" smtClean="0">
                  <a:solidFill>
                    <a:schemeClr val="tx1"/>
                  </a:solidFill>
                  <a:cs typeface="Arial" charset="0"/>
                  <a:sym typeface="Arial" charset="0"/>
                </a:rPr>
                <a:t>v2</a:t>
              </a:r>
              <a:endParaRPr lang="en-US" sz="800" dirty="0">
                <a:solidFill>
                  <a:schemeClr val="tx1"/>
                </a:solidFill>
                <a:cs typeface="Arial" charset="0"/>
                <a:sym typeface="Arial" charset="0"/>
              </a:endParaRPr>
            </a:p>
          </p:txBody>
        </p:sp>
        <p:sp>
          <p:nvSpPr>
            <p:cNvPr id="121" name="AutoShape 81"/>
            <p:cNvSpPr>
              <a:spLocks/>
            </p:cNvSpPr>
            <p:nvPr/>
          </p:nvSpPr>
          <p:spPr bwMode="auto">
            <a:xfrm>
              <a:off x="8396288" y="2511425"/>
              <a:ext cx="474662"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D1.2</a:t>
              </a:r>
              <a:endParaRPr lang="en-US" sz="800" dirty="0">
                <a:solidFill>
                  <a:schemeClr val="tx1"/>
                </a:solidFill>
                <a:cs typeface="Arial" charset="0"/>
                <a:sym typeface="Arial" charset="0"/>
              </a:endParaRPr>
            </a:p>
            <a:p>
              <a:pPr defTabSz="673100"/>
              <a:r>
                <a:rPr lang="en-US" sz="800" dirty="0" smtClean="0">
                  <a:solidFill>
                    <a:schemeClr val="tx1"/>
                  </a:solidFill>
                  <a:cs typeface="Arial" charset="0"/>
                  <a:sym typeface="Arial" charset="0"/>
                </a:rPr>
                <a:t>v2</a:t>
              </a:r>
              <a:endParaRPr lang="en-US" sz="800" dirty="0">
                <a:solidFill>
                  <a:schemeClr val="tx1"/>
                </a:solidFill>
                <a:cs typeface="Arial" charset="0"/>
                <a:sym typeface="Arial" charset="0"/>
              </a:endParaRPr>
            </a:p>
          </p:txBody>
        </p:sp>
        <p:sp>
          <p:nvSpPr>
            <p:cNvPr id="112" name="AutoShape 81"/>
            <p:cNvSpPr>
              <a:spLocks/>
            </p:cNvSpPr>
            <p:nvPr/>
          </p:nvSpPr>
          <p:spPr bwMode="auto">
            <a:xfrm>
              <a:off x="7627377" y="2531639"/>
              <a:ext cx="474662" cy="628650"/>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a:solidFill>
                    <a:schemeClr val="tx1"/>
                  </a:solidFill>
                  <a:cs typeface="Arial" charset="0"/>
                  <a:sym typeface="Arial" charset="0"/>
                </a:rPr>
                <a:t>D1.1</a:t>
              </a:r>
            </a:p>
            <a:p>
              <a:pPr defTabSz="673100"/>
              <a:r>
                <a:rPr lang="en-US" sz="800" dirty="0" smtClean="0">
                  <a:solidFill>
                    <a:schemeClr val="tx1"/>
                  </a:solidFill>
                  <a:cs typeface="Arial" charset="0"/>
                  <a:sym typeface="Arial" charset="0"/>
                </a:rPr>
                <a:t>v2</a:t>
              </a:r>
              <a:endParaRPr lang="en-US" sz="800" dirty="0">
                <a:solidFill>
                  <a:schemeClr val="tx1"/>
                </a:solidFill>
                <a:cs typeface="Arial" charset="0"/>
                <a:sym typeface="Arial" charset="0"/>
              </a:endParaRPr>
            </a:p>
          </p:txBody>
        </p:sp>
      </p:grpSp>
      <p:sp>
        <p:nvSpPr>
          <p:cNvPr id="6" name="ZoneTexte 5"/>
          <p:cNvSpPr txBox="1"/>
          <p:nvPr/>
        </p:nvSpPr>
        <p:spPr>
          <a:xfrm>
            <a:off x="301765" y="1282700"/>
            <a:ext cx="4178548" cy="461665"/>
          </a:xfrm>
          <a:prstGeom prst="rect">
            <a:avLst/>
          </a:prstGeom>
          <a:solidFill>
            <a:schemeClr val="accent6">
              <a:lumMod val="20000"/>
              <a:lumOff val="80000"/>
            </a:schemeClr>
          </a:solidFill>
        </p:spPr>
        <p:txBody>
          <a:bodyPr wrap="none" rtlCol="0">
            <a:spAutoFit/>
          </a:bodyPr>
          <a:lstStyle/>
          <a:p>
            <a:r>
              <a:rPr lang="fr-FR" sz="2400" dirty="0">
                <a:solidFill>
                  <a:schemeClr val="accent2">
                    <a:lumMod val="60000"/>
                    <a:lumOff val="40000"/>
                  </a:schemeClr>
                </a:solidFill>
              </a:rPr>
              <a:t>+ 1 Public </a:t>
            </a:r>
            <a:r>
              <a:rPr lang="fr-FR" sz="2400" dirty="0" err="1">
                <a:solidFill>
                  <a:schemeClr val="accent2">
                    <a:lumMod val="60000"/>
                    <a:lumOff val="40000"/>
                  </a:schemeClr>
                </a:solidFill>
              </a:rPr>
              <a:t>SoTA</a:t>
            </a:r>
            <a:r>
              <a:rPr lang="fr-FR" sz="2400" dirty="0">
                <a:solidFill>
                  <a:schemeClr val="accent2">
                    <a:lumMod val="60000"/>
                    <a:lumOff val="40000"/>
                  </a:schemeClr>
                </a:solidFill>
              </a:rPr>
              <a:t> </a:t>
            </a:r>
            <a:r>
              <a:rPr lang="fr-FR" sz="2400" dirty="0" err="1">
                <a:solidFill>
                  <a:schemeClr val="accent2">
                    <a:lumMod val="60000"/>
                    <a:lumOff val="40000"/>
                  </a:schemeClr>
                </a:solidFill>
              </a:rPr>
              <a:t>deliverable</a:t>
            </a:r>
            <a:endParaRPr lang="fr-FR" sz="2400" dirty="0">
              <a:solidFill>
                <a:schemeClr val="accent2">
                  <a:lumMod val="60000"/>
                  <a:lumOff val="40000"/>
                </a:schemeClr>
              </a:solidFill>
            </a:endParaRPr>
          </a:p>
        </p:txBody>
      </p:sp>
      <p:sp>
        <p:nvSpPr>
          <p:cNvPr id="5" name="ZoneTexte 4"/>
          <p:cNvSpPr txBox="1"/>
          <p:nvPr/>
        </p:nvSpPr>
        <p:spPr>
          <a:xfrm>
            <a:off x="245058" y="876300"/>
            <a:ext cx="6325770" cy="461665"/>
          </a:xfrm>
          <a:prstGeom prst="rect">
            <a:avLst/>
          </a:prstGeom>
          <a:solidFill>
            <a:schemeClr val="tx2">
              <a:lumMod val="50000"/>
            </a:schemeClr>
          </a:solidFill>
        </p:spPr>
        <p:txBody>
          <a:bodyPr wrap="none" rtlCol="0">
            <a:spAutoFit/>
          </a:bodyPr>
          <a:lstStyle/>
          <a:p>
            <a:r>
              <a:rPr lang="fr-FR" sz="2400" dirty="0" smtClean="0">
                <a:solidFill>
                  <a:srgbClr val="007300"/>
                </a:solidFill>
              </a:rPr>
              <a:t>All </a:t>
            </a:r>
            <a:r>
              <a:rPr lang="fr-FR" sz="2400" dirty="0" err="1" smtClean="0">
                <a:solidFill>
                  <a:srgbClr val="007300"/>
                </a:solidFill>
              </a:rPr>
              <a:t>Deliverables</a:t>
            </a:r>
            <a:r>
              <a:rPr lang="fr-FR" sz="2400" dirty="0" smtClean="0">
                <a:solidFill>
                  <a:srgbClr val="007300"/>
                </a:solidFill>
              </a:rPr>
              <a:t> (29) </a:t>
            </a:r>
            <a:r>
              <a:rPr lang="fr-FR" sz="2400" dirty="0" err="1" smtClean="0">
                <a:solidFill>
                  <a:srgbClr val="007300"/>
                </a:solidFill>
              </a:rPr>
              <a:t>released</a:t>
            </a:r>
            <a:r>
              <a:rPr lang="fr-FR" sz="2400" dirty="0" smtClean="0">
                <a:solidFill>
                  <a:srgbClr val="007300"/>
                </a:solidFill>
              </a:rPr>
              <a:t> on </a:t>
            </a:r>
            <a:r>
              <a:rPr lang="fr-FR" sz="2400" dirty="0" err="1" smtClean="0">
                <a:solidFill>
                  <a:srgbClr val="007300"/>
                </a:solidFill>
              </a:rPr>
              <a:t>schedule</a:t>
            </a:r>
            <a:endParaRPr lang="fr-FR" sz="2400" dirty="0">
              <a:solidFill>
                <a:srgbClr val="007300"/>
              </a:solidFill>
            </a:endParaRPr>
          </a:p>
        </p:txBody>
      </p:sp>
      <p:sp>
        <p:nvSpPr>
          <p:cNvPr id="124" name="AutoShape 81"/>
          <p:cNvSpPr>
            <a:spLocks/>
          </p:cNvSpPr>
          <p:nvPr/>
        </p:nvSpPr>
        <p:spPr bwMode="auto">
          <a:xfrm>
            <a:off x="8047147" y="2861224"/>
            <a:ext cx="467559" cy="577339"/>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a:solidFill>
                  <a:schemeClr val="tx1"/>
                </a:solidFill>
                <a:cs typeface="Arial" charset="0"/>
                <a:sym typeface="Arial" charset="0"/>
              </a:rPr>
              <a:t>D1.3</a:t>
            </a:r>
          </a:p>
          <a:p>
            <a:pPr defTabSz="673100"/>
            <a:r>
              <a:rPr lang="en-US" sz="800" dirty="0" smtClean="0">
                <a:solidFill>
                  <a:schemeClr val="tx1"/>
                </a:solidFill>
                <a:cs typeface="Arial" charset="0"/>
                <a:sym typeface="Arial" charset="0"/>
              </a:rPr>
              <a:t>v2</a:t>
            </a:r>
            <a:endParaRPr lang="en-US" sz="800" dirty="0">
              <a:solidFill>
                <a:schemeClr val="tx1"/>
              </a:solidFill>
              <a:cs typeface="Arial" charset="0"/>
              <a:sym typeface="Arial" charset="0"/>
            </a:endParaRPr>
          </a:p>
        </p:txBody>
      </p:sp>
      <p:sp>
        <p:nvSpPr>
          <p:cNvPr id="123" name="AutoShape 81"/>
          <p:cNvSpPr>
            <a:spLocks/>
          </p:cNvSpPr>
          <p:nvPr/>
        </p:nvSpPr>
        <p:spPr bwMode="auto">
          <a:xfrm>
            <a:off x="8366131" y="3797376"/>
            <a:ext cx="467559" cy="575886"/>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D2.3</a:t>
            </a:r>
            <a:endParaRPr lang="en-US" sz="800" dirty="0">
              <a:solidFill>
                <a:schemeClr val="tx1"/>
              </a:solidFill>
              <a:cs typeface="Arial" charset="0"/>
              <a:sym typeface="Arial" charset="0"/>
            </a:endParaRPr>
          </a:p>
          <a:p>
            <a:pPr defTabSz="673100"/>
            <a:r>
              <a:rPr lang="en-US" sz="800" dirty="0" smtClean="0">
                <a:solidFill>
                  <a:schemeClr val="tx1"/>
                </a:solidFill>
                <a:cs typeface="Arial" charset="0"/>
                <a:sym typeface="Arial" charset="0"/>
              </a:rPr>
              <a:t>v2</a:t>
            </a:r>
            <a:endParaRPr lang="en-US" sz="800" dirty="0">
              <a:solidFill>
                <a:schemeClr val="tx1"/>
              </a:solidFill>
              <a:cs typeface="Arial" charset="0"/>
              <a:sym typeface="Arial" charset="0"/>
            </a:endParaRPr>
          </a:p>
        </p:txBody>
      </p:sp>
      <p:sp>
        <p:nvSpPr>
          <p:cNvPr id="125" name="AutoShape 81"/>
          <p:cNvSpPr>
            <a:spLocks/>
          </p:cNvSpPr>
          <p:nvPr/>
        </p:nvSpPr>
        <p:spPr bwMode="auto">
          <a:xfrm>
            <a:off x="7175500" y="3780991"/>
            <a:ext cx="647700" cy="575886"/>
          </a:xfrm>
          <a:prstGeom prst="diamond">
            <a:avLst/>
          </a:prstGeom>
          <a:solidFill>
            <a:schemeClr val="accent2">
              <a:lumMod val="60000"/>
              <a:lumOff val="40000"/>
            </a:schemeClr>
          </a:solidFill>
          <a:ln w="25400">
            <a:solidFill>
              <a:schemeClr val="tx1"/>
            </a:solidFill>
            <a:miter lim="800000"/>
            <a:headEnd/>
            <a:tailEnd/>
          </a:ln>
        </p:spPr>
        <p:txBody>
          <a:bodyPr lIns="0" tIns="0" rIns="0" bIns="0" anchor="ctr"/>
          <a:lstStyle/>
          <a:p>
            <a:pPr defTabSz="673100"/>
            <a:r>
              <a:rPr lang="en-US" sz="800" dirty="0" err="1" smtClean="0">
                <a:solidFill>
                  <a:schemeClr val="tx1"/>
                </a:solidFill>
                <a:cs typeface="Arial" charset="0"/>
                <a:sym typeface="Arial" charset="0"/>
              </a:rPr>
              <a:t>SoTA</a:t>
            </a:r>
            <a:endParaRPr lang="en-US" sz="800" dirty="0" smtClean="0">
              <a:solidFill>
                <a:schemeClr val="tx1"/>
              </a:solidFill>
              <a:cs typeface="Arial" charset="0"/>
              <a:sym typeface="Arial" charset="0"/>
            </a:endParaRPr>
          </a:p>
          <a:p>
            <a:pPr defTabSz="673100"/>
            <a:r>
              <a:rPr lang="en-US" sz="800" dirty="0" smtClean="0">
                <a:solidFill>
                  <a:schemeClr val="tx1"/>
                </a:solidFill>
                <a:cs typeface="Arial" charset="0"/>
                <a:sym typeface="Arial" charset="0"/>
              </a:rPr>
              <a:t>Public</a:t>
            </a:r>
            <a:endParaRPr lang="en-US" sz="800" dirty="0">
              <a:solidFill>
                <a:schemeClr val="tx1"/>
              </a:solidFill>
              <a:cs typeface="Arial" charset="0"/>
              <a:sym typeface="Arial" charset="0"/>
            </a:endParaRPr>
          </a:p>
        </p:txBody>
      </p:sp>
      <p:cxnSp>
        <p:nvCxnSpPr>
          <p:cNvPr id="7" name="Connecteur en angle 6"/>
          <p:cNvCxnSpPr>
            <a:stCxn id="6" idx="3"/>
          </p:cNvCxnSpPr>
          <p:nvPr/>
        </p:nvCxnSpPr>
        <p:spPr bwMode="auto">
          <a:xfrm>
            <a:off x="4480313" y="1513533"/>
            <a:ext cx="2822187" cy="2385367"/>
          </a:xfrm>
          <a:prstGeom prst="curvedConnector3">
            <a:avLst>
              <a:gd name="adj1" fmla="val 78050"/>
            </a:avLst>
          </a:prstGeom>
          <a:solidFill>
            <a:schemeClr val="accent1"/>
          </a:solidFill>
          <a:ln w="38100" cap="flat" cmpd="sng" algn="ctr">
            <a:solidFill>
              <a:schemeClr val="accent6">
                <a:lumMod val="60000"/>
                <a:lumOff val="40000"/>
              </a:schemeClr>
            </a:solidFill>
            <a:prstDash val="solid"/>
            <a:round/>
            <a:headEnd type="none" w="med" len="med"/>
            <a:tailEnd type="arrow"/>
          </a:ln>
          <a:effectLst/>
        </p:spPr>
      </p:cxnSp>
      <p:sp>
        <p:nvSpPr>
          <p:cNvPr id="126" name="AutoShape 81"/>
          <p:cNvSpPr>
            <a:spLocks/>
          </p:cNvSpPr>
          <p:nvPr/>
        </p:nvSpPr>
        <p:spPr bwMode="auto">
          <a:xfrm>
            <a:off x="2244311" y="2875636"/>
            <a:ext cx="566621" cy="575886"/>
          </a:xfrm>
          <a:prstGeom prst="diamond">
            <a:avLst/>
          </a:prstGeom>
          <a:solidFill>
            <a:srgbClr val="99CC00"/>
          </a:solidFill>
          <a:ln w="25400">
            <a:solidFill>
              <a:schemeClr val="tx1"/>
            </a:solidFill>
            <a:miter lim="800000"/>
            <a:headEnd/>
            <a:tailEnd/>
          </a:ln>
        </p:spPr>
        <p:txBody>
          <a:bodyPr lIns="0" tIns="0" rIns="0" bIns="0" anchor="ctr"/>
          <a:lstStyle/>
          <a:p>
            <a:pPr defTabSz="673100"/>
            <a:r>
              <a:rPr lang="en-US" sz="800" dirty="0" smtClean="0">
                <a:solidFill>
                  <a:schemeClr val="tx1"/>
                </a:solidFill>
                <a:cs typeface="Arial" charset="0"/>
                <a:sym typeface="Arial" charset="0"/>
              </a:rPr>
              <a:t>Glossary</a:t>
            </a:r>
            <a:endParaRPr lang="en-US" sz="800" dirty="0">
              <a:solidFill>
                <a:schemeClr val="tx1"/>
              </a:solidFill>
              <a:cs typeface="Arial" charset="0"/>
              <a:sym typeface="Arial" charset="0"/>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p:txBody>
          <a:bodyPr/>
          <a:lstStyle/>
          <a:p>
            <a:pPr eaLnBrk="1" hangingPunct="1"/>
            <a:r>
              <a:rPr lang="en-GB">
                <a:latin typeface="Arial" charset="0"/>
              </a:rPr>
              <a:t>Thank you </a:t>
            </a:r>
            <a:r>
              <a:rPr lang="en-GB">
                <a:solidFill>
                  <a:schemeClr val="hlink"/>
                </a:solidFill>
                <a:latin typeface="Arial" charset="0"/>
              </a:rPr>
              <a:t>for your attention</a:t>
            </a:r>
            <a:endParaRPr lang="nl-NL">
              <a:solidFill>
                <a:schemeClr val="hlink"/>
              </a:solidFill>
              <a:latin typeface="Arial" charset="0"/>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Grp="1" noChangeArrowheads="1"/>
          </p:cNvSpPr>
          <p:nvPr>
            <p:ph type="title"/>
          </p:nvPr>
        </p:nvSpPr>
        <p:spPr>
          <a:xfrm>
            <a:off x="658813" y="504825"/>
            <a:ext cx="4824412" cy="644525"/>
          </a:xfrm>
        </p:spPr>
        <p:txBody>
          <a:bodyPr/>
          <a:lstStyle/>
          <a:p>
            <a:pPr algn="l" eaLnBrk="1" hangingPunct="1"/>
            <a:r>
              <a:rPr lang="en-GB">
                <a:latin typeface="Arial" charset="0"/>
              </a:rPr>
              <a:t>Outline</a:t>
            </a:r>
          </a:p>
        </p:txBody>
      </p:sp>
      <p:sp>
        <p:nvSpPr>
          <p:cNvPr id="5122" name="Rectangle 6"/>
          <p:cNvSpPr>
            <a:spLocks noGrp="1" noChangeArrowheads="1"/>
          </p:cNvSpPr>
          <p:nvPr>
            <p:ph type="body" idx="1"/>
          </p:nvPr>
        </p:nvSpPr>
        <p:spPr>
          <a:xfrm>
            <a:off x="1025525" y="1536700"/>
            <a:ext cx="7353300" cy="4808538"/>
          </a:xfrm>
        </p:spPr>
        <p:txBody>
          <a:bodyPr/>
          <a:lstStyle/>
          <a:p>
            <a:pPr eaLnBrk="1" hangingPunct="1"/>
            <a:r>
              <a:rPr lang="fi-FI" dirty="0" err="1">
                <a:latin typeface="Arial" charset="0"/>
              </a:rPr>
              <a:t>Introduction</a:t>
            </a:r>
            <a:r>
              <a:rPr lang="fi-FI" dirty="0">
                <a:latin typeface="Arial" charset="0"/>
              </a:rPr>
              <a:t> &amp; </a:t>
            </a:r>
            <a:r>
              <a:rPr lang="fi-FI" dirty="0" err="1">
                <a:latin typeface="Arial" charset="0"/>
              </a:rPr>
              <a:t>Relevance</a:t>
            </a:r>
            <a:endParaRPr lang="fi-FI" dirty="0">
              <a:latin typeface="Arial" charset="0"/>
            </a:endParaRPr>
          </a:p>
          <a:p>
            <a:pPr lvl="1" eaLnBrk="1" hangingPunct="1"/>
            <a:r>
              <a:rPr lang="en-GB" dirty="0">
                <a:latin typeface="Arial" charset="0"/>
              </a:rPr>
              <a:t>Purpose and </a:t>
            </a:r>
            <a:r>
              <a:rPr lang="en-GB" dirty="0" smtClean="0">
                <a:latin typeface="Arial" charset="0"/>
              </a:rPr>
              <a:t>Rationale </a:t>
            </a:r>
            <a:r>
              <a:rPr lang="en-GB" dirty="0">
                <a:latin typeface="Arial" charset="0"/>
              </a:rPr>
              <a:t>of ACDC project</a:t>
            </a:r>
          </a:p>
          <a:p>
            <a:pPr lvl="1" eaLnBrk="1" hangingPunct="1"/>
            <a:r>
              <a:rPr lang="en-GB" dirty="0" smtClean="0">
                <a:latin typeface="Arial" charset="0"/>
              </a:rPr>
              <a:t>State of the Art and Expected Results</a:t>
            </a:r>
            <a:endParaRPr lang="en-GB" dirty="0">
              <a:latin typeface="Arial" charset="0"/>
            </a:endParaRPr>
          </a:p>
          <a:p>
            <a:pPr lvl="1" eaLnBrk="1" hangingPunct="1"/>
            <a:r>
              <a:rPr lang="en-GB" dirty="0" smtClean="0">
                <a:latin typeface="Arial" charset="0"/>
              </a:rPr>
              <a:t>Achieved Results &amp; </a:t>
            </a:r>
            <a:r>
              <a:rPr lang="en-GB" dirty="0">
                <a:latin typeface="Arial" charset="0"/>
              </a:rPr>
              <a:t>Innovations</a:t>
            </a:r>
          </a:p>
          <a:p>
            <a:pPr eaLnBrk="1" hangingPunct="1"/>
            <a:r>
              <a:rPr lang="en-GB" dirty="0">
                <a:latin typeface="Arial" charset="0"/>
              </a:rPr>
              <a:t>Management Overview</a:t>
            </a:r>
          </a:p>
          <a:p>
            <a:pPr lvl="1" eaLnBrk="1" hangingPunct="1"/>
            <a:r>
              <a:rPr lang="en-GB" dirty="0">
                <a:latin typeface="Arial" charset="0"/>
              </a:rPr>
              <a:t>Duration / Funding</a:t>
            </a:r>
          </a:p>
          <a:p>
            <a:pPr lvl="1" eaLnBrk="1" hangingPunct="1"/>
            <a:r>
              <a:rPr lang="en-GB" dirty="0">
                <a:latin typeface="Arial" charset="0"/>
              </a:rPr>
              <a:t>Consortium &amp; Manpower</a:t>
            </a:r>
          </a:p>
          <a:p>
            <a:pPr lvl="1" eaLnBrk="1" hangingPunct="1"/>
            <a:r>
              <a:rPr lang="en-GB" dirty="0">
                <a:latin typeface="Arial" charset="0"/>
              </a:rPr>
              <a:t>Project organization and meetings</a:t>
            </a:r>
          </a:p>
          <a:p>
            <a:pPr eaLnBrk="1" hangingPunct="1"/>
            <a:r>
              <a:rPr lang="en-GB" dirty="0">
                <a:latin typeface="Arial" charset="0"/>
              </a:rPr>
              <a:t>Project structure</a:t>
            </a:r>
          </a:p>
          <a:p>
            <a:pPr eaLnBrk="1" hangingPunct="1"/>
            <a:r>
              <a:rPr lang="en-GB" dirty="0" smtClean="0">
                <a:latin typeface="Arial" charset="0"/>
              </a:rPr>
              <a:t>Deliverables </a:t>
            </a:r>
            <a:r>
              <a:rPr lang="en-GB" dirty="0">
                <a:latin typeface="Arial" charset="0"/>
              </a:rPr>
              <a:t>status</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546100" y="0"/>
            <a:ext cx="5597525" cy="1149350"/>
          </a:xfrm>
        </p:spPr>
        <p:txBody>
          <a:bodyPr/>
          <a:lstStyle/>
          <a:p>
            <a:pPr algn="l" eaLnBrk="1" hangingPunct="1"/>
            <a:r>
              <a:rPr lang="en-GB" dirty="0">
                <a:latin typeface="Arial" charset="0"/>
              </a:rPr>
              <a:t>Introduction &amp; Relevance</a:t>
            </a:r>
            <a:br>
              <a:rPr lang="en-GB" dirty="0">
                <a:latin typeface="Arial" charset="0"/>
              </a:rPr>
            </a:br>
            <a:r>
              <a:rPr lang="en-GB" dirty="0">
                <a:solidFill>
                  <a:schemeClr val="hlink"/>
                </a:solidFill>
                <a:latin typeface="Arial" charset="0"/>
              </a:rPr>
              <a:t>Purpose and </a:t>
            </a:r>
            <a:r>
              <a:rPr lang="en-GB" dirty="0" smtClean="0">
                <a:solidFill>
                  <a:schemeClr val="hlink"/>
                </a:solidFill>
                <a:latin typeface="Arial" charset="0"/>
              </a:rPr>
              <a:t>Rationale </a:t>
            </a:r>
            <a:r>
              <a:rPr lang="en-GB" dirty="0">
                <a:solidFill>
                  <a:schemeClr val="hlink"/>
                </a:solidFill>
                <a:latin typeface="Arial" charset="0"/>
              </a:rPr>
              <a:t>of the project</a:t>
            </a:r>
            <a:endParaRPr lang="en-US" dirty="0">
              <a:solidFill>
                <a:schemeClr val="hlink"/>
              </a:solidFill>
              <a:latin typeface="Arial" charset="0"/>
            </a:endParaRPr>
          </a:p>
        </p:txBody>
      </p:sp>
      <p:pic>
        <p:nvPicPr>
          <p:cNvPr id="3" name="Image 2" descr="arrow.png"/>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rot="7283092" flipV="1">
            <a:off x="4131013" y="1161645"/>
            <a:ext cx="2137665" cy="2183471"/>
          </a:xfrm>
          <a:prstGeom prst="rect">
            <a:avLst/>
          </a:prstGeom>
        </p:spPr>
      </p:pic>
      <p:pic>
        <p:nvPicPr>
          <p:cNvPr id="38" name="Image 37" descr="arrow.png"/>
          <p:cNvPicPr>
            <a:picLocks noChangeAspect="1"/>
          </p:cNvPicPr>
          <p:nvPr/>
        </p:nvPicPr>
        <p:blipFill>
          <a:blip r:embed="rId3">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14910488" flipV="1">
            <a:off x="6496427" y="3827615"/>
            <a:ext cx="1792593" cy="1831005"/>
          </a:xfrm>
          <a:prstGeom prst="rect">
            <a:avLst/>
          </a:prstGeom>
        </p:spPr>
      </p:pic>
      <p:pic>
        <p:nvPicPr>
          <p:cNvPr id="39" name="Image 38" descr="arrow.png"/>
          <p:cNvPicPr>
            <a:picLocks noChangeAspect="1"/>
          </p:cNvPicPr>
          <p:nvPr/>
        </p:nvPicPr>
        <p:blipFill>
          <a:blip r:embed="rId3">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20855087" flipV="1">
            <a:off x="2553078" y="4405464"/>
            <a:ext cx="1792593" cy="1831005"/>
          </a:xfrm>
          <a:prstGeom prst="rect">
            <a:avLst/>
          </a:prstGeom>
        </p:spPr>
      </p:pic>
      <p:grpSp>
        <p:nvGrpSpPr>
          <p:cNvPr id="2" name="Grouper 1"/>
          <p:cNvGrpSpPr/>
          <p:nvPr/>
        </p:nvGrpSpPr>
        <p:grpSpPr>
          <a:xfrm>
            <a:off x="6573820" y="1911229"/>
            <a:ext cx="2138189" cy="1575043"/>
            <a:chOff x="6383320" y="1981079"/>
            <a:chExt cx="2138189" cy="1575043"/>
          </a:xfrm>
        </p:grpSpPr>
        <p:grpSp>
          <p:nvGrpSpPr>
            <p:cNvPr id="13" name="Grouper 12"/>
            <p:cNvGrpSpPr/>
            <p:nvPr/>
          </p:nvGrpSpPr>
          <p:grpSpPr>
            <a:xfrm>
              <a:off x="6383320" y="1981079"/>
              <a:ext cx="2054261" cy="1575043"/>
              <a:chOff x="815060" y="2930392"/>
              <a:chExt cx="2054261" cy="1575043"/>
            </a:xfrm>
          </p:grpSpPr>
          <p:sp>
            <p:nvSpPr>
              <p:cNvPr id="15" name="Forme libre 14"/>
              <p:cNvSpPr>
                <a:spLocks/>
              </p:cNvSpPr>
              <p:nvPr/>
            </p:nvSpPr>
            <p:spPr bwMode="auto">
              <a:xfrm>
                <a:off x="919836" y="3722677"/>
                <a:ext cx="469908" cy="457271"/>
              </a:xfrm>
              <a:custGeom>
                <a:avLst/>
                <a:gdLst>
                  <a:gd name="T0" fmla="*/ 284788 w 594"/>
                  <a:gd name="T1" fmla="*/ 15055 h 577"/>
                  <a:gd name="T2" fmla="*/ 284788 w 594"/>
                  <a:gd name="T3" fmla="*/ 44373 h 577"/>
                  <a:gd name="T4" fmla="*/ 278459 w 594"/>
                  <a:gd name="T5" fmla="*/ 64975 h 577"/>
                  <a:gd name="T6" fmla="*/ 276877 w 594"/>
                  <a:gd name="T7" fmla="*/ 87954 h 577"/>
                  <a:gd name="T8" fmla="*/ 281624 w 594"/>
                  <a:gd name="T9" fmla="*/ 110140 h 577"/>
                  <a:gd name="T10" fmla="*/ 293490 w 594"/>
                  <a:gd name="T11" fmla="*/ 134704 h 577"/>
                  <a:gd name="T12" fmla="*/ 313267 w 594"/>
                  <a:gd name="T13" fmla="*/ 156890 h 577"/>
                  <a:gd name="T14" fmla="*/ 340163 w 594"/>
                  <a:gd name="T15" fmla="*/ 170360 h 577"/>
                  <a:gd name="T16" fmla="*/ 361522 w 594"/>
                  <a:gd name="T17" fmla="*/ 173530 h 577"/>
                  <a:gd name="T18" fmla="*/ 382090 w 594"/>
                  <a:gd name="T19" fmla="*/ 173530 h 577"/>
                  <a:gd name="T20" fmla="*/ 403449 w 594"/>
                  <a:gd name="T21" fmla="*/ 168776 h 577"/>
                  <a:gd name="T22" fmla="*/ 433510 w 594"/>
                  <a:gd name="T23" fmla="*/ 149759 h 577"/>
                  <a:gd name="T24" fmla="*/ 460407 w 594"/>
                  <a:gd name="T25" fmla="*/ 173530 h 577"/>
                  <a:gd name="T26" fmla="*/ 440630 w 594"/>
                  <a:gd name="T27" fmla="*/ 196509 h 577"/>
                  <a:gd name="T28" fmla="*/ 427182 w 594"/>
                  <a:gd name="T29" fmla="*/ 221865 h 577"/>
                  <a:gd name="T30" fmla="*/ 415316 w 594"/>
                  <a:gd name="T31" fmla="*/ 250390 h 577"/>
                  <a:gd name="T32" fmla="*/ 405032 w 594"/>
                  <a:gd name="T33" fmla="*/ 280500 h 577"/>
                  <a:gd name="T34" fmla="*/ 400285 w 594"/>
                  <a:gd name="T35" fmla="*/ 310611 h 577"/>
                  <a:gd name="T36" fmla="*/ 395539 w 594"/>
                  <a:gd name="T37" fmla="*/ 342306 h 577"/>
                  <a:gd name="T38" fmla="*/ 393165 w 594"/>
                  <a:gd name="T39" fmla="*/ 369246 h 577"/>
                  <a:gd name="T40" fmla="*/ 393165 w 594"/>
                  <a:gd name="T41" fmla="*/ 395395 h 577"/>
                  <a:gd name="T42" fmla="*/ 393165 w 594"/>
                  <a:gd name="T43" fmla="*/ 417581 h 577"/>
                  <a:gd name="T44" fmla="*/ 393165 w 594"/>
                  <a:gd name="T45" fmla="*/ 446107 h 577"/>
                  <a:gd name="T46" fmla="*/ 343328 w 594"/>
                  <a:gd name="T47" fmla="*/ 457200 h 577"/>
                  <a:gd name="T48" fmla="*/ 338581 w 594"/>
                  <a:gd name="T49" fmla="*/ 400941 h 577"/>
                  <a:gd name="T50" fmla="*/ 335417 w 594"/>
                  <a:gd name="T51" fmla="*/ 354191 h 577"/>
                  <a:gd name="T52" fmla="*/ 329879 w 594"/>
                  <a:gd name="T53" fmla="*/ 312195 h 577"/>
                  <a:gd name="T54" fmla="*/ 323551 w 594"/>
                  <a:gd name="T55" fmla="*/ 278916 h 577"/>
                  <a:gd name="T56" fmla="*/ 314849 w 594"/>
                  <a:gd name="T57" fmla="*/ 248806 h 577"/>
                  <a:gd name="T58" fmla="*/ 308520 w 594"/>
                  <a:gd name="T59" fmla="*/ 225034 h 577"/>
                  <a:gd name="T60" fmla="*/ 299818 w 594"/>
                  <a:gd name="T61" fmla="*/ 205225 h 577"/>
                  <a:gd name="T62" fmla="*/ 284788 w 594"/>
                  <a:gd name="T63" fmla="*/ 181454 h 577"/>
                  <a:gd name="T64" fmla="*/ 265011 w 594"/>
                  <a:gd name="T65" fmla="*/ 158475 h 577"/>
                  <a:gd name="T66" fmla="*/ 246816 w 594"/>
                  <a:gd name="T67" fmla="*/ 141835 h 577"/>
                  <a:gd name="T68" fmla="*/ 224666 w 594"/>
                  <a:gd name="T69" fmla="*/ 129949 h 577"/>
                  <a:gd name="T70" fmla="*/ 198560 w 594"/>
                  <a:gd name="T71" fmla="*/ 121233 h 577"/>
                  <a:gd name="T72" fmla="*/ 173246 w 594"/>
                  <a:gd name="T73" fmla="*/ 113310 h 577"/>
                  <a:gd name="T74" fmla="*/ 146349 w 594"/>
                  <a:gd name="T75" fmla="*/ 111725 h 577"/>
                  <a:gd name="T76" fmla="*/ 118662 w 594"/>
                  <a:gd name="T77" fmla="*/ 110140 h 577"/>
                  <a:gd name="T78" fmla="*/ 91765 w 594"/>
                  <a:gd name="T79" fmla="*/ 111725 h 577"/>
                  <a:gd name="T80" fmla="*/ 66451 w 594"/>
                  <a:gd name="T81" fmla="*/ 113310 h 577"/>
                  <a:gd name="T82" fmla="*/ 45091 w 594"/>
                  <a:gd name="T83" fmla="*/ 116479 h 577"/>
                  <a:gd name="T84" fmla="*/ 22941 w 594"/>
                  <a:gd name="T85" fmla="*/ 119649 h 577"/>
                  <a:gd name="T86" fmla="*/ 0 w 594"/>
                  <a:gd name="T87" fmla="*/ 125195 h 577"/>
                  <a:gd name="T88" fmla="*/ 45091 w 594"/>
                  <a:gd name="T89" fmla="*/ 49920 h 577"/>
                  <a:gd name="T90" fmla="*/ 84645 w 594"/>
                  <a:gd name="T91" fmla="*/ 49920 h 577"/>
                  <a:gd name="T92" fmla="*/ 118662 w 594"/>
                  <a:gd name="T93" fmla="*/ 46750 h 577"/>
                  <a:gd name="T94" fmla="*/ 149514 w 594"/>
                  <a:gd name="T95" fmla="*/ 44373 h 577"/>
                  <a:gd name="T96" fmla="*/ 177992 w 594"/>
                  <a:gd name="T97" fmla="*/ 39619 h 577"/>
                  <a:gd name="T98" fmla="*/ 198560 w 594"/>
                  <a:gd name="T99" fmla="*/ 31695 h 577"/>
                  <a:gd name="T100" fmla="*/ 225457 w 594"/>
                  <a:gd name="T101" fmla="*/ 24564 h 577"/>
                  <a:gd name="T102" fmla="*/ 251563 w 594"/>
                  <a:gd name="T103" fmla="*/ 12678 h 577"/>
                  <a:gd name="T104" fmla="*/ 269757 w 594"/>
                  <a:gd name="T105" fmla="*/ 0 h 5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4"/>
                  <a:gd name="T160" fmla="*/ 0 h 577"/>
                  <a:gd name="T161" fmla="*/ 594 w 594"/>
                  <a:gd name="T162" fmla="*/ 577 h 5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4" h="577">
                    <a:moveTo>
                      <a:pt x="341" y="0"/>
                    </a:moveTo>
                    <a:lnTo>
                      <a:pt x="343" y="2"/>
                    </a:lnTo>
                    <a:lnTo>
                      <a:pt x="350" y="8"/>
                    </a:lnTo>
                    <a:lnTo>
                      <a:pt x="354" y="14"/>
                    </a:lnTo>
                    <a:lnTo>
                      <a:pt x="360" y="19"/>
                    </a:lnTo>
                    <a:lnTo>
                      <a:pt x="367" y="23"/>
                    </a:lnTo>
                    <a:lnTo>
                      <a:pt x="377" y="31"/>
                    </a:lnTo>
                    <a:lnTo>
                      <a:pt x="369" y="40"/>
                    </a:lnTo>
                    <a:lnTo>
                      <a:pt x="362" y="50"/>
                    </a:lnTo>
                    <a:lnTo>
                      <a:pt x="360" y="56"/>
                    </a:lnTo>
                    <a:lnTo>
                      <a:pt x="358" y="61"/>
                    </a:lnTo>
                    <a:lnTo>
                      <a:pt x="356" y="67"/>
                    </a:lnTo>
                    <a:lnTo>
                      <a:pt x="354" y="73"/>
                    </a:lnTo>
                    <a:lnTo>
                      <a:pt x="352" y="78"/>
                    </a:lnTo>
                    <a:lnTo>
                      <a:pt x="352" y="82"/>
                    </a:lnTo>
                    <a:lnTo>
                      <a:pt x="350" y="88"/>
                    </a:lnTo>
                    <a:lnTo>
                      <a:pt x="350" y="94"/>
                    </a:lnTo>
                    <a:lnTo>
                      <a:pt x="350" y="99"/>
                    </a:lnTo>
                    <a:lnTo>
                      <a:pt x="350" y="105"/>
                    </a:lnTo>
                    <a:lnTo>
                      <a:pt x="350" y="111"/>
                    </a:lnTo>
                    <a:lnTo>
                      <a:pt x="352" y="118"/>
                    </a:lnTo>
                    <a:lnTo>
                      <a:pt x="352" y="122"/>
                    </a:lnTo>
                    <a:lnTo>
                      <a:pt x="352" y="128"/>
                    </a:lnTo>
                    <a:lnTo>
                      <a:pt x="354" y="133"/>
                    </a:lnTo>
                    <a:lnTo>
                      <a:pt x="356" y="139"/>
                    </a:lnTo>
                    <a:lnTo>
                      <a:pt x="358" y="143"/>
                    </a:lnTo>
                    <a:lnTo>
                      <a:pt x="360" y="149"/>
                    </a:lnTo>
                    <a:lnTo>
                      <a:pt x="362" y="154"/>
                    </a:lnTo>
                    <a:lnTo>
                      <a:pt x="365" y="160"/>
                    </a:lnTo>
                    <a:lnTo>
                      <a:pt x="371" y="170"/>
                    </a:lnTo>
                    <a:lnTo>
                      <a:pt x="377" y="179"/>
                    </a:lnTo>
                    <a:lnTo>
                      <a:pt x="381" y="183"/>
                    </a:lnTo>
                    <a:lnTo>
                      <a:pt x="386" y="189"/>
                    </a:lnTo>
                    <a:lnTo>
                      <a:pt x="390" y="192"/>
                    </a:lnTo>
                    <a:lnTo>
                      <a:pt x="396" y="198"/>
                    </a:lnTo>
                    <a:lnTo>
                      <a:pt x="403" y="202"/>
                    </a:lnTo>
                    <a:lnTo>
                      <a:pt x="415" y="208"/>
                    </a:lnTo>
                    <a:lnTo>
                      <a:pt x="419" y="210"/>
                    </a:lnTo>
                    <a:lnTo>
                      <a:pt x="424" y="213"/>
                    </a:lnTo>
                    <a:lnTo>
                      <a:pt x="430" y="215"/>
                    </a:lnTo>
                    <a:lnTo>
                      <a:pt x="436" y="217"/>
                    </a:lnTo>
                    <a:lnTo>
                      <a:pt x="440" y="217"/>
                    </a:lnTo>
                    <a:lnTo>
                      <a:pt x="445" y="219"/>
                    </a:lnTo>
                    <a:lnTo>
                      <a:pt x="451" y="219"/>
                    </a:lnTo>
                    <a:lnTo>
                      <a:pt x="457" y="219"/>
                    </a:lnTo>
                    <a:lnTo>
                      <a:pt x="462" y="219"/>
                    </a:lnTo>
                    <a:lnTo>
                      <a:pt x="468" y="219"/>
                    </a:lnTo>
                    <a:lnTo>
                      <a:pt x="472" y="219"/>
                    </a:lnTo>
                    <a:lnTo>
                      <a:pt x="479" y="221"/>
                    </a:lnTo>
                    <a:lnTo>
                      <a:pt x="483" y="219"/>
                    </a:lnTo>
                    <a:lnTo>
                      <a:pt x="489" y="217"/>
                    </a:lnTo>
                    <a:lnTo>
                      <a:pt x="495" y="217"/>
                    </a:lnTo>
                    <a:lnTo>
                      <a:pt x="500" y="217"/>
                    </a:lnTo>
                    <a:lnTo>
                      <a:pt x="504" y="215"/>
                    </a:lnTo>
                    <a:lnTo>
                      <a:pt x="510" y="213"/>
                    </a:lnTo>
                    <a:lnTo>
                      <a:pt x="516" y="211"/>
                    </a:lnTo>
                    <a:lnTo>
                      <a:pt x="521" y="210"/>
                    </a:lnTo>
                    <a:lnTo>
                      <a:pt x="531" y="202"/>
                    </a:lnTo>
                    <a:lnTo>
                      <a:pt x="540" y="198"/>
                    </a:lnTo>
                    <a:lnTo>
                      <a:pt x="548" y="189"/>
                    </a:lnTo>
                    <a:lnTo>
                      <a:pt x="557" y="181"/>
                    </a:lnTo>
                    <a:lnTo>
                      <a:pt x="584" y="191"/>
                    </a:lnTo>
                    <a:lnTo>
                      <a:pt x="594" y="210"/>
                    </a:lnTo>
                    <a:lnTo>
                      <a:pt x="588" y="215"/>
                    </a:lnTo>
                    <a:lnTo>
                      <a:pt x="582" y="219"/>
                    </a:lnTo>
                    <a:lnTo>
                      <a:pt x="576" y="225"/>
                    </a:lnTo>
                    <a:lnTo>
                      <a:pt x="573" y="230"/>
                    </a:lnTo>
                    <a:lnTo>
                      <a:pt x="567" y="236"/>
                    </a:lnTo>
                    <a:lnTo>
                      <a:pt x="563" y="242"/>
                    </a:lnTo>
                    <a:lnTo>
                      <a:pt x="557" y="248"/>
                    </a:lnTo>
                    <a:lnTo>
                      <a:pt x="554" y="255"/>
                    </a:lnTo>
                    <a:lnTo>
                      <a:pt x="550" y="259"/>
                    </a:lnTo>
                    <a:lnTo>
                      <a:pt x="546" y="267"/>
                    </a:lnTo>
                    <a:lnTo>
                      <a:pt x="542" y="274"/>
                    </a:lnTo>
                    <a:lnTo>
                      <a:pt x="540" y="280"/>
                    </a:lnTo>
                    <a:lnTo>
                      <a:pt x="536" y="288"/>
                    </a:lnTo>
                    <a:lnTo>
                      <a:pt x="533" y="295"/>
                    </a:lnTo>
                    <a:lnTo>
                      <a:pt x="531" y="303"/>
                    </a:lnTo>
                    <a:lnTo>
                      <a:pt x="529" y="310"/>
                    </a:lnTo>
                    <a:lnTo>
                      <a:pt x="525" y="316"/>
                    </a:lnTo>
                    <a:lnTo>
                      <a:pt x="523" y="324"/>
                    </a:lnTo>
                    <a:lnTo>
                      <a:pt x="519" y="331"/>
                    </a:lnTo>
                    <a:lnTo>
                      <a:pt x="517" y="339"/>
                    </a:lnTo>
                    <a:lnTo>
                      <a:pt x="514" y="346"/>
                    </a:lnTo>
                    <a:lnTo>
                      <a:pt x="512" y="354"/>
                    </a:lnTo>
                    <a:lnTo>
                      <a:pt x="510" y="362"/>
                    </a:lnTo>
                    <a:lnTo>
                      <a:pt x="510" y="371"/>
                    </a:lnTo>
                    <a:lnTo>
                      <a:pt x="508" y="377"/>
                    </a:lnTo>
                    <a:lnTo>
                      <a:pt x="508" y="385"/>
                    </a:lnTo>
                    <a:lnTo>
                      <a:pt x="506" y="392"/>
                    </a:lnTo>
                    <a:lnTo>
                      <a:pt x="504" y="400"/>
                    </a:lnTo>
                    <a:lnTo>
                      <a:pt x="502" y="407"/>
                    </a:lnTo>
                    <a:lnTo>
                      <a:pt x="502" y="415"/>
                    </a:lnTo>
                    <a:lnTo>
                      <a:pt x="500" y="423"/>
                    </a:lnTo>
                    <a:lnTo>
                      <a:pt x="500" y="432"/>
                    </a:lnTo>
                    <a:lnTo>
                      <a:pt x="498" y="438"/>
                    </a:lnTo>
                    <a:lnTo>
                      <a:pt x="498" y="445"/>
                    </a:lnTo>
                    <a:lnTo>
                      <a:pt x="497" y="451"/>
                    </a:lnTo>
                    <a:lnTo>
                      <a:pt x="497" y="459"/>
                    </a:lnTo>
                    <a:lnTo>
                      <a:pt x="497" y="466"/>
                    </a:lnTo>
                    <a:lnTo>
                      <a:pt x="497" y="472"/>
                    </a:lnTo>
                    <a:lnTo>
                      <a:pt x="497" y="480"/>
                    </a:lnTo>
                    <a:lnTo>
                      <a:pt x="497" y="487"/>
                    </a:lnTo>
                    <a:lnTo>
                      <a:pt x="497" y="491"/>
                    </a:lnTo>
                    <a:lnTo>
                      <a:pt x="497" y="499"/>
                    </a:lnTo>
                    <a:lnTo>
                      <a:pt x="497" y="504"/>
                    </a:lnTo>
                    <a:lnTo>
                      <a:pt x="497" y="510"/>
                    </a:lnTo>
                    <a:lnTo>
                      <a:pt x="497" y="516"/>
                    </a:lnTo>
                    <a:lnTo>
                      <a:pt x="497" y="521"/>
                    </a:lnTo>
                    <a:lnTo>
                      <a:pt x="497" y="527"/>
                    </a:lnTo>
                    <a:lnTo>
                      <a:pt x="497" y="533"/>
                    </a:lnTo>
                    <a:lnTo>
                      <a:pt x="497" y="540"/>
                    </a:lnTo>
                    <a:lnTo>
                      <a:pt x="497" y="550"/>
                    </a:lnTo>
                    <a:lnTo>
                      <a:pt x="497" y="558"/>
                    </a:lnTo>
                    <a:lnTo>
                      <a:pt x="497" y="563"/>
                    </a:lnTo>
                    <a:lnTo>
                      <a:pt x="497" y="567"/>
                    </a:lnTo>
                    <a:lnTo>
                      <a:pt x="498" y="573"/>
                    </a:lnTo>
                    <a:lnTo>
                      <a:pt x="498" y="575"/>
                    </a:lnTo>
                    <a:lnTo>
                      <a:pt x="498" y="577"/>
                    </a:lnTo>
                    <a:lnTo>
                      <a:pt x="434" y="577"/>
                    </a:lnTo>
                    <a:lnTo>
                      <a:pt x="432" y="561"/>
                    </a:lnTo>
                    <a:lnTo>
                      <a:pt x="432" y="546"/>
                    </a:lnTo>
                    <a:lnTo>
                      <a:pt x="430" y="533"/>
                    </a:lnTo>
                    <a:lnTo>
                      <a:pt x="430" y="520"/>
                    </a:lnTo>
                    <a:lnTo>
                      <a:pt x="428" y="506"/>
                    </a:lnTo>
                    <a:lnTo>
                      <a:pt x="428" y="493"/>
                    </a:lnTo>
                    <a:lnTo>
                      <a:pt x="426" y="481"/>
                    </a:lnTo>
                    <a:lnTo>
                      <a:pt x="426" y="470"/>
                    </a:lnTo>
                    <a:lnTo>
                      <a:pt x="424" y="457"/>
                    </a:lnTo>
                    <a:lnTo>
                      <a:pt x="424" y="447"/>
                    </a:lnTo>
                    <a:lnTo>
                      <a:pt x="422" y="436"/>
                    </a:lnTo>
                    <a:lnTo>
                      <a:pt x="420" y="426"/>
                    </a:lnTo>
                    <a:lnTo>
                      <a:pt x="419" y="415"/>
                    </a:lnTo>
                    <a:lnTo>
                      <a:pt x="419" y="405"/>
                    </a:lnTo>
                    <a:lnTo>
                      <a:pt x="417" y="394"/>
                    </a:lnTo>
                    <a:lnTo>
                      <a:pt x="417" y="386"/>
                    </a:lnTo>
                    <a:lnTo>
                      <a:pt x="415" y="377"/>
                    </a:lnTo>
                    <a:lnTo>
                      <a:pt x="413" y="367"/>
                    </a:lnTo>
                    <a:lnTo>
                      <a:pt x="411" y="360"/>
                    </a:lnTo>
                    <a:lnTo>
                      <a:pt x="409" y="352"/>
                    </a:lnTo>
                    <a:lnTo>
                      <a:pt x="407" y="343"/>
                    </a:lnTo>
                    <a:lnTo>
                      <a:pt x="405" y="335"/>
                    </a:lnTo>
                    <a:lnTo>
                      <a:pt x="403" y="329"/>
                    </a:lnTo>
                    <a:lnTo>
                      <a:pt x="401" y="322"/>
                    </a:lnTo>
                    <a:lnTo>
                      <a:pt x="398" y="314"/>
                    </a:lnTo>
                    <a:lnTo>
                      <a:pt x="396" y="308"/>
                    </a:lnTo>
                    <a:lnTo>
                      <a:pt x="396" y="301"/>
                    </a:lnTo>
                    <a:lnTo>
                      <a:pt x="394" y="295"/>
                    </a:lnTo>
                    <a:lnTo>
                      <a:pt x="392" y="289"/>
                    </a:lnTo>
                    <a:lnTo>
                      <a:pt x="390" y="284"/>
                    </a:lnTo>
                    <a:lnTo>
                      <a:pt x="388" y="280"/>
                    </a:lnTo>
                    <a:lnTo>
                      <a:pt x="386" y="276"/>
                    </a:lnTo>
                    <a:lnTo>
                      <a:pt x="382" y="270"/>
                    </a:lnTo>
                    <a:lnTo>
                      <a:pt x="381" y="265"/>
                    </a:lnTo>
                    <a:lnTo>
                      <a:pt x="379" y="259"/>
                    </a:lnTo>
                    <a:lnTo>
                      <a:pt x="377" y="257"/>
                    </a:lnTo>
                    <a:lnTo>
                      <a:pt x="371" y="248"/>
                    </a:lnTo>
                    <a:lnTo>
                      <a:pt x="367" y="240"/>
                    </a:lnTo>
                    <a:lnTo>
                      <a:pt x="363" y="234"/>
                    </a:lnTo>
                    <a:lnTo>
                      <a:pt x="360" y="229"/>
                    </a:lnTo>
                    <a:lnTo>
                      <a:pt x="356" y="223"/>
                    </a:lnTo>
                    <a:lnTo>
                      <a:pt x="352" y="219"/>
                    </a:lnTo>
                    <a:lnTo>
                      <a:pt x="344" y="210"/>
                    </a:lnTo>
                    <a:lnTo>
                      <a:pt x="339" y="204"/>
                    </a:lnTo>
                    <a:lnTo>
                      <a:pt x="335" y="200"/>
                    </a:lnTo>
                    <a:lnTo>
                      <a:pt x="331" y="198"/>
                    </a:lnTo>
                    <a:lnTo>
                      <a:pt x="325" y="192"/>
                    </a:lnTo>
                    <a:lnTo>
                      <a:pt x="322" y="187"/>
                    </a:lnTo>
                    <a:lnTo>
                      <a:pt x="316" y="183"/>
                    </a:lnTo>
                    <a:lnTo>
                      <a:pt x="312" y="179"/>
                    </a:lnTo>
                    <a:lnTo>
                      <a:pt x="306" y="175"/>
                    </a:lnTo>
                    <a:lnTo>
                      <a:pt x="301" y="172"/>
                    </a:lnTo>
                    <a:lnTo>
                      <a:pt x="295" y="170"/>
                    </a:lnTo>
                    <a:lnTo>
                      <a:pt x="289" y="166"/>
                    </a:lnTo>
                    <a:lnTo>
                      <a:pt x="284" y="164"/>
                    </a:lnTo>
                    <a:lnTo>
                      <a:pt x="278" y="160"/>
                    </a:lnTo>
                    <a:lnTo>
                      <a:pt x="270" y="158"/>
                    </a:lnTo>
                    <a:lnTo>
                      <a:pt x="265" y="156"/>
                    </a:lnTo>
                    <a:lnTo>
                      <a:pt x="259" y="154"/>
                    </a:lnTo>
                    <a:lnTo>
                      <a:pt x="251" y="153"/>
                    </a:lnTo>
                    <a:lnTo>
                      <a:pt x="246" y="151"/>
                    </a:lnTo>
                    <a:lnTo>
                      <a:pt x="240" y="149"/>
                    </a:lnTo>
                    <a:lnTo>
                      <a:pt x="232" y="147"/>
                    </a:lnTo>
                    <a:lnTo>
                      <a:pt x="227" y="145"/>
                    </a:lnTo>
                    <a:lnTo>
                      <a:pt x="219" y="143"/>
                    </a:lnTo>
                    <a:lnTo>
                      <a:pt x="211" y="143"/>
                    </a:lnTo>
                    <a:lnTo>
                      <a:pt x="206" y="141"/>
                    </a:lnTo>
                    <a:lnTo>
                      <a:pt x="198" y="141"/>
                    </a:lnTo>
                    <a:lnTo>
                      <a:pt x="190" y="141"/>
                    </a:lnTo>
                    <a:lnTo>
                      <a:pt x="185" y="141"/>
                    </a:lnTo>
                    <a:lnTo>
                      <a:pt x="177" y="139"/>
                    </a:lnTo>
                    <a:lnTo>
                      <a:pt x="169" y="139"/>
                    </a:lnTo>
                    <a:lnTo>
                      <a:pt x="164" y="139"/>
                    </a:lnTo>
                    <a:lnTo>
                      <a:pt x="156" y="139"/>
                    </a:lnTo>
                    <a:lnTo>
                      <a:pt x="150" y="139"/>
                    </a:lnTo>
                    <a:lnTo>
                      <a:pt x="143" y="139"/>
                    </a:lnTo>
                    <a:lnTo>
                      <a:pt x="135" y="139"/>
                    </a:lnTo>
                    <a:lnTo>
                      <a:pt x="131" y="141"/>
                    </a:lnTo>
                    <a:lnTo>
                      <a:pt x="124" y="141"/>
                    </a:lnTo>
                    <a:lnTo>
                      <a:pt x="116" y="141"/>
                    </a:lnTo>
                    <a:lnTo>
                      <a:pt x="111" y="141"/>
                    </a:lnTo>
                    <a:lnTo>
                      <a:pt x="103" y="141"/>
                    </a:lnTo>
                    <a:lnTo>
                      <a:pt x="97" y="141"/>
                    </a:lnTo>
                    <a:lnTo>
                      <a:pt x="92" y="141"/>
                    </a:lnTo>
                    <a:lnTo>
                      <a:pt x="84" y="143"/>
                    </a:lnTo>
                    <a:lnTo>
                      <a:pt x="78" y="143"/>
                    </a:lnTo>
                    <a:lnTo>
                      <a:pt x="73" y="143"/>
                    </a:lnTo>
                    <a:lnTo>
                      <a:pt x="67" y="145"/>
                    </a:lnTo>
                    <a:lnTo>
                      <a:pt x="61" y="145"/>
                    </a:lnTo>
                    <a:lnTo>
                      <a:pt x="57" y="147"/>
                    </a:lnTo>
                    <a:lnTo>
                      <a:pt x="52" y="147"/>
                    </a:lnTo>
                    <a:lnTo>
                      <a:pt x="46" y="149"/>
                    </a:lnTo>
                    <a:lnTo>
                      <a:pt x="42" y="149"/>
                    </a:lnTo>
                    <a:lnTo>
                      <a:pt x="38" y="151"/>
                    </a:lnTo>
                    <a:lnTo>
                      <a:pt x="29" y="151"/>
                    </a:lnTo>
                    <a:lnTo>
                      <a:pt x="21" y="153"/>
                    </a:lnTo>
                    <a:lnTo>
                      <a:pt x="15" y="154"/>
                    </a:lnTo>
                    <a:lnTo>
                      <a:pt x="10" y="156"/>
                    </a:lnTo>
                    <a:lnTo>
                      <a:pt x="2" y="156"/>
                    </a:lnTo>
                    <a:lnTo>
                      <a:pt x="0" y="158"/>
                    </a:lnTo>
                    <a:lnTo>
                      <a:pt x="14" y="63"/>
                    </a:lnTo>
                    <a:lnTo>
                      <a:pt x="23" y="63"/>
                    </a:lnTo>
                    <a:lnTo>
                      <a:pt x="34" y="63"/>
                    </a:lnTo>
                    <a:lnTo>
                      <a:pt x="46" y="63"/>
                    </a:lnTo>
                    <a:lnTo>
                      <a:pt x="57" y="63"/>
                    </a:lnTo>
                    <a:lnTo>
                      <a:pt x="67" y="63"/>
                    </a:lnTo>
                    <a:lnTo>
                      <a:pt x="76" y="63"/>
                    </a:lnTo>
                    <a:lnTo>
                      <a:pt x="88" y="63"/>
                    </a:lnTo>
                    <a:lnTo>
                      <a:pt x="97" y="63"/>
                    </a:lnTo>
                    <a:lnTo>
                      <a:pt x="107" y="63"/>
                    </a:lnTo>
                    <a:lnTo>
                      <a:pt x="114" y="63"/>
                    </a:lnTo>
                    <a:lnTo>
                      <a:pt x="124" y="63"/>
                    </a:lnTo>
                    <a:lnTo>
                      <a:pt x="133" y="63"/>
                    </a:lnTo>
                    <a:lnTo>
                      <a:pt x="141" y="61"/>
                    </a:lnTo>
                    <a:lnTo>
                      <a:pt x="150" y="59"/>
                    </a:lnTo>
                    <a:lnTo>
                      <a:pt x="158" y="59"/>
                    </a:lnTo>
                    <a:lnTo>
                      <a:pt x="168" y="59"/>
                    </a:lnTo>
                    <a:lnTo>
                      <a:pt x="175" y="57"/>
                    </a:lnTo>
                    <a:lnTo>
                      <a:pt x="183" y="57"/>
                    </a:lnTo>
                    <a:lnTo>
                      <a:pt x="189" y="56"/>
                    </a:lnTo>
                    <a:lnTo>
                      <a:pt x="196" y="56"/>
                    </a:lnTo>
                    <a:lnTo>
                      <a:pt x="204" y="54"/>
                    </a:lnTo>
                    <a:lnTo>
                      <a:pt x="209" y="52"/>
                    </a:lnTo>
                    <a:lnTo>
                      <a:pt x="217" y="50"/>
                    </a:lnTo>
                    <a:lnTo>
                      <a:pt x="225" y="50"/>
                    </a:lnTo>
                    <a:lnTo>
                      <a:pt x="228" y="48"/>
                    </a:lnTo>
                    <a:lnTo>
                      <a:pt x="236" y="46"/>
                    </a:lnTo>
                    <a:lnTo>
                      <a:pt x="242" y="44"/>
                    </a:lnTo>
                    <a:lnTo>
                      <a:pt x="247" y="42"/>
                    </a:lnTo>
                    <a:lnTo>
                      <a:pt x="251" y="40"/>
                    </a:lnTo>
                    <a:lnTo>
                      <a:pt x="257" y="40"/>
                    </a:lnTo>
                    <a:lnTo>
                      <a:pt x="263" y="38"/>
                    </a:lnTo>
                    <a:lnTo>
                      <a:pt x="268" y="38"/>
                    </a:lnTo>
                    <a:lnTo>
                      <a:pt x="276" y="35"/>
                    </a:lnTo>
                    <a:lnTo>
                      <a:pt x="285" y="31"/>
                    </a:lnTo>
                    <a:lnTo>
                      <a:pt x="293" y="27"/>
                    </a:lnTo>
                    <a:lnTo>
                      <a:pt x="301" y="23"/>
                    </a:lnTo>
                    <a:lnTo>
                      <a:pt x="306" y="21"/>
                    </a:lnTo>
                    <a:lnTo>
                      <a:pt x="312" y="17"/>
                    </a:lnTo>
                    <a:lnTo>
                      <a:pt x="318" y="16"/>
                    </a:lnTo>
                    <a:lnTo>
                      <a:pt x="324" y="12"/>
                    </a:lnTo>
                    <a:lnTo>
                      <a:pt x="331" y="6"/>
                    </a:lnTo>
                    <a:lnTo>
                      <a:pt x="337" y="4"/>
                    </a:lnTo>
                    <a:lnTo>
                      <a:pt x="339" y="0"/>
                    </a:lnTo>
                    <a:lnTo>
                      <a:pt x="341" y="0"/>
                    </a:lnTo>
                    <a:close/>
                  </a:path>
                </a:pathLst>
              </a:custGeom>
              <a:solidFill>
                <a:srgbClr val="E6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16" name="Forme libre 15"/>
              <p:cNvSpPr>
                <a:spLocks/>
              </p:cNvSpPr>
              <p:nvPr/>
            </p:nvSpPr>
            <p:spPr bwMode="auto">
              <a:xfrm>
                <a:off x="1262742" y="3319390"/>
                <a:ext cx="519121" cy="978051"/>
              </a:xfrm>
              <a:custGeom>
                <a:avLst/>
                <a:gdLst>
                  <a:gd name="T0" fmla="*/ 96044 w 654"/>
                  <a:gd name="T1" fmla="*/ 917477 h 1230"/>
                  <a:gd name="T2" fmla="*/ 309562 w 654"/>
                  <a:gd name="T3" fmla="*/ 823662 h 1230"/>
                  <a:gd name="T4" fmla="*/ 434181 w 654"/>
                  <a:gd name="T5" fmla="*/ 647958 h 1230"/>
                  <a:gd name="T6" fmla="*/ 519112 w 654"/>
                  <a:gd name="T7" fmla="*/ 530292 h 1230"/>
                  <a:gd name="T8" fmla="*/ 519112 w 654"/>
                  <a:gd name="T9" fmla="*/ 506441 h 1230"/>
                  <a:gd name="T10" fmla="*/ 519112 w 654"/>
                  <a:gd name="T11" fmla="*/ 483385 h 1230"/>
                  <a:gd name="T12" fmla="*/ 519112 w 654"/>
                  <a:gd name="T13" fmla="*/ 457943 h 1230"/>
                  <a:gd name="T14" fmla="*/ 434181 w 654"/>
                  <a:gd name="T15" fmla="*/ 337097 h 1230"/>
                  <a:gd name="T16" fmla="*/ 315118 w 654"/>
                  <a:gd name="T17" fmla="*/ 164573 h 1230"/>
                  <a:gd name="T18" fmla="*/ 97631 w 654"/>
                  <a:gd name="T19" fmla="*/ 62013 h 1230"/>
                  <a:gd name="T20" fmla="*/ 33337 w 654"/>
                  <a:gd name="T21" fmla="*/ 137542 h 1230"/>
                  <a:gd name="T22" fmla="*/ 46831 w 654"/>
                  <a:gd name="T23" fmla="*/ 137542 h 1230"/>
                  <a:gd name="T24" fmla="*/ 70644 w 654"/>
                  <a:gd name="T25" fmla="*/ 139132 h 1230"/>
                  <a:gd name="T26" fmla="*/ 87312 w 654"/>
                  <a:gd name="T27" fmla="*/ 141517 h 1230"/>
                  <a:gd name="T28" fmla="*/ 103981 w 654"/>
                  <a:gd name="T29" fmla="*/ 144697 h 1230"/>
                  <a:gd name="T30" fmla="*/ 122237 w 654"/>
                  <a:gd name="T31" fmla="*/ 149468 h 1230"/>
                  <a:gd name="T32" fmla="*/ 140494 w 654"/>
                  <a:gd name="T33" fmla="*/ 155828 h 1230"/>
                  <a:gd name="T34" fmla="*/ 161131 w 654"/>
                  <a:gd name="T35" fmla="*/ 161393 h 1230"/>
                  <a:gd name="T36" fmla="*/ 182562 w 654"/>
                  <a:gd name="T37" fmla="*/ 169344 h 1230"/>
                  <a:gd name="T38" fmla="*/ 202406 w 654"/>
                  <a:gd name="T39" fmla="*/ 179679 h 1230"/>
                  <a:gd name="T40" fmla="*/ 223044 w 654"/>
                  <a:gd name="T41" fmla="*/ 191605 h 1230"/>
                  <a:gd name="T42" fmla="*/ 242887 w 654"/>
                  <a:gd name="T43" fmla="*/ 205121 h 1230"/>
                  <a:gd name="T44" fmla="*/ 261143 w 654"/>
                  <a:gd name="T45" fmla="*/ 221816 h 1230"/>
                  <a:gd name="T46" fmla="*/ 280193 w 654"/>
                  <a:gd name="T47" fmla="*/ 241692 h 1230"/>
                  <a:gd name="T48" fmla="*/ 301625 w 654"/>
                  <a:gd name="T49" fmla="*/ 263158 h 1230"/>
                  <a:gd name="T50" fmla="*/ 321468 w 654"/>
                  <a:gd name="T51" fmla="*/ 285420 h 1230"/>
                  <a:gd name="T52" fmla="*/ 331787 w 654"/>
                  <a:gd name="T53" fmla="*/ 303706 h 1230"/>
                  <a:gd name="T54" fmla="*/ 341312 w 654"/>
                  <a:gd name="T55" fmla="*/ 318811 h 1230"/>
                  <a:gd name="T56" fmla="*/ 350043 w 654"/>
                  <a:gd name="T57" fmla="*/ 337097 h 1230"/>
                  <a:gd name="T58" fmla="*/ 357187 w 654"/>
                  <a:gd name="T59" fmla="*/ 353793 h 1230"/>
                  <a:gd name="T60" fmla="*/ 363537 w 654"/>
                  <a:gd name="T61" fmla="*/ 370489 h 1230"/>
                  <a:gd name="T62" fmla="*/ 369887 w 654"/>
                  <a:gd name="T63" fmla="*/ 386390 h 1230"/>
                  <a:gd name="T64" fmla="*/ 373856 w 654"/>
                  <a:gd name="T65" fmla="*/ 403086 h 1230"/>
                  <a:gd name="T66" fmla="*/ 377031 w 654"/>
                  <a:gd name="T67" fmla="*/ 419781 h 1230"/>
                  <a:gd name="T68" fmla="*/ 380206 w 654"/>
                  <a:gd name="T69" fmla="*/ 434887 h 1230"/>
                  <a:gd name="T70" fmla="*/ 384968 w 654"/>
                  <a:gd name="T71" fmla="*/ 465099 h 1230"/>
                  <a:gd name="T72" fmla="*/ 387350 w 654"/>
                  <a:gd name="T73" fmla="*/ 492925 h 1230"/>
                  <a:gd name="T74" fmla="*/ 386556 w 654"/>
                  <a:gd name="T75" fmla="*/ 506441 h 1230"/>
                  <a:gd name="T76" fmla="*/ 383381 w 654"/>
                  <a:gd name="T77" fmla="*/ 528702 h 1230"/>
                  <a:gd name="T78" fmla="*/ 378618 w 654"/>
                  <a:gd name="T79" fmla="*/ 548578 h 1230"/>
                  <a:gd name="T80" fmla="*/ 375443 w 654"/>
                  <a:gd name="T81" fmla="*/ 565274 h 1230"/>
                  <a:gd name="T82" fmla="*/ 371475 w 654"/>
                  <a:gd name="T83" fmla="*/ 583560 h 1230"/>
                  <a:gd name="T84" fmla="*/ 365125 w 654"/>
                  <a:gd name="T85" fmla="*/ 601051 h 1230"/>
                  <a:gd name="T86" fmla="*/ 358775 w 654"/>
                  <a:gd name="T87" fmla="*/ 619337 h 1230"/>
                  <a:gd name="T88" fmla="*/ 351631 w 654"/>
                  <a:gd name="T89" fmla="*/ 637623 h 1230"/>
                  <a:gd name="T90" fmla="*/ 342106 w 654"/>
                  <a:gd name="T91" fmla="*/ 655908 h 1230"/>
                  <a:gd name="T92" fmla="*/ 331787 w 654"/>
                  <a:gd name="T93" fmla="*/ 675784 h 1230"/>
                  <a:gd name="T94" fmla="*/ 318293 w 654"/>
                  <a:gd name="T95" fmla="*/ 693275 h 1230"/>
                  <a:gd name="T96" fmla="*/ 304800 w 654"/>
                  <a:gd name="T97" fmla="*/ 711561 h 1230"/>
                  <a:gd name="T98" fmla="*/ 289718 w 654"/>
                  <a:gd name="T99" fmla="*/ 729847 h 1230"/>
                  <a:gd name="T100" fmla="*/ 277812 w 654"/>
                  <a:gd name="T101" fmla="*/ 741773 h 1230"/>
                  <a:gd name="T102" fmla="*/ 257969 w 654"/>
                  <a:gd name="T103" fmla="*/ 760059 h 1230"/>
                  <a:gd name="T104" fmla="*/ 234156 w 654"/>
                  <a:gd name="T105" fmla="*/ 778345 h 1230"/>
                  <a:gd name="T106" fmla="*/ 211137 w 654"/>
                  <a:gd name="T107" fmla="*/ 791860 h 1230"/>
                  <a:gd name="T108" fmla="*/ 192881 w 654"/>
                  <a:gd name="T109" fmla="*/ 802196 h 1230"/>
                  <a:gd name="T110" fmla="*/ 173037 w 654"/>
                  <a:gd name="T111" fmla="*/ 811736 h 1230"/>
                  <a:gd name="T112" fmla="*/ 152400 w 654"/>
                  <a:gd name="T113" fmla="*/ 820482 h 1230"/>
                  <a:gd name="T114" fmla="*/ 127794 w 654"/>
                  <a:gd name="T115" fmla="*/ 826842 h 1230"/>
                  <a:gd name="T116" fmla="*/ 102394 w 654"/>
                  <a:gd name="T117" fmla="*/ 833998 h 1230"/>
                  <a:gd name="T118" fmla="*/ 75406 w 654"/>
                  <a:gd name="T119" fmla="*/ 838768 h 1230"/>
                  <a:gd name="T120" fmla="*/ 46831 w 654"/>
                  <a:gd name="T121" fmla="*/ 841948 h 12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4"/>
                  <a:gd name="T184" fmla="*/ 0 h 1230"/>
                  <a:gd name="T185" fmla="*/ 654 w 654"/>
                  <a:gd name="T186" fmla="*/ 1230 h 12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4" h="1230">
                    <a:moveTo>
                      <a:pt x="40" y="1061"/>
                    </a:moveTo>
                    <a:lnTo>
                      <a:pt x="42" y="1230"/>
                    </a:lnTo>
                    <a:lnTo>
                      <a:pt x="97" y="1230"/>
                    </a:lnTo>
                    <a:lnTo>
                      <a:pt x="121" y="1154"/>
                    </a:lnTo>
                    <a:lnTo>
                      <a:pt x="236" y="1122"/>
                    </a:lnTo>
                    <a:lnTo>
                      <a:pt x="310" y="1173"/>
                    </a:lnTo>
                    <a:lnTo>
                      <a:pt x="395" y="1124"/>
                    </a:lnTo>
                    <a:lnTo>
                      <a:pt x="390" y="1036"/>
                    </a:lnTo>
                    <a:lnTo>
                      <a:pt x="452" y="971"/>
                    </a:lnTo>
                    <a:lnTo>
                      <a:pt x="538" y="981"/>
                    </a:lnTo>
                    <a:lnTo>
                      <a:pt x="599" y="886"/>
                    </a:lnTo>
                    <a:lnTo>
                      <a:pt x="547" y="815"/>
                    </a:lnTo>
                    <a:lnTo>
                      <a:pt x="582" y="698"/>
                    </a:lnTo>
                    <a:lnTo>
                      <a:pt x="654" y="684"/>
                    </a:lnTo>
                    <a:lnTo>
                      <a:pt x="654" y="677"/>
                    </a:lnTo>
                    <a:lnTo>
                      <a:pt x="654" y="667"/>
                    </a:lnTo>
                    <a:lnTo>
                      <a:pt x="654" y="661"/>
                    </a:lnTo>
                    <a:lnTo>
                      <a:pt x="654" y="654"/>
                    </a:lnTo>
                    <a:lnTo>
                      <a:pt x="654" y="646"/>
                    </a:lnTo>
                    <a:lnTo>
                      <a:pt x="654" y="637"/>
                    </a:lnTo>
                    <a:lnTo>
                      <a:pt x="654" y="629"/>
                    </a:lnTo>
                    <a:lnTo>
                      <a:pt x="654" y="623"/>
                    </a:lnTo>
                    <a:lnTo>
                      <a:pt x="654" y="614"/>
                    </a:lnTo>
                    <a:lnTo>
                      <a:pt x="654" y="608"/>
                    </a:lnTo>
                    <a:lnTo>
                      <a:pt x="654" y="599"/>
                    </a:lnTo>
                    <a:lnTo>
                      <a:pt x="654" y="591"/>
                    </a:lnTo>
                    <a:lnTo>
                      <a:pt x="654" y="583"/>
                    </a:lnTo>
                    <a:lnTo>
                      <a:pt x="654" y="576"/>
                    </a:lnTo>
                    <a:lnTo>
                      <a:pt x="654" y="570"/>
                    </a:lnTo>
                    <a:lnTo>
                      <a:pt x="654" y="563"/>
                    </a:lnTo>
                    <a:lnTo>
                      <a:pt x="580" y="540"/>
                    </a:lnTo>
                    <a:lnTo>
                      <a:pt x="547" y="424"/>
                    </a:lnTo>
                    <a:lnTo>
                      <a:pt x="599" y="351"/>
                    </a:lnTo>
                    <a:lnTo>
                      <a:pt x="549" y="264"/>
                    </a:lnTo>
                    <a:lnTo>
                      <a:pt x="460" y="270"/>
                    </a:lnTo>
                    <a:lnTo>
                      <a:pt x="397" y="207"/>
                    </a:lnTo>
                    <a:lnTo>
                      <a:pt x="407" y="119"/>
                    </a:lnTo>
                    <a:lnTo>
                      <a:pt x="312" y="60"/>
                    </a:lnTo>
                    <a:lnTo>
                      <a:pt x="241" y="112"/>
                    </a:lnTo>
                    <a:lnTo>
                      <a:pt x="123" y="78"/>
                    </a:lnTo>
                    <a:lnTo>
                      <a:pt x="110" y="3"/>
                    </a:lnTo>
                    <a:lnTo>
                      <a:pt x="38" y="0"/>
                    </a:lnTo>
                    <a:lnTo>
                      <a:pt x="0" y="80"/>
                    </a:lnTo>
                    <a:lnTo>
                      <a:pt x="42" y="173"/>
                    </a:lnTo>
                    <a:lnTo>
                      <a:pt x="44" y="173"/>
                    </a:lnTo>
                    <a:lnTo>
                      <a:pt x="49" y="173"/>
                    </a:lnTo>
                    <a:lnTo>
                      <a:pt x="53" y="173"/>
                    </a:lnTo>
                    <a:lnTo>
                      <a:pt x="59" y="173"/>
                    </a:lnTo>
                    <a:lnTo>
                      <a:pt x="64" y="173"/>
                    </a:lnTo>
                    <a:lnTo>
                      <a:pt x="74" y="175"/>
                    </a:lnTo>
                    <a:lnTo>
                      <a:pt x="80" y="175"/>
                    </a:lnTo>
                    <a:lnTo>
                      <a:pt x="89" y="175"/>
                    </a:lnTo>
                    <a:lnTo>
                      <a:pt x="95" y="175"/>
                    </a:lnTo>
                    <a:lnTo>
                      <a:pt x="99" y="176"/>
                    </a:lnTo>
                    <a:lnTo>
                      <a:pt x="104" y="176"/>
                    </a:lnTo>
                    <a:lnTo>
                      <a:pt x="110" y="178"/>
                    </a:lnTo>
                    <a:lnTo>
                      <a:pt x="114" y="178"/>
                    </a:lnTo>
                    <a:lnTo>
                      <a:pt x="120" y="180"/>
                    </a:lnTo>
                    <a:lnTo>
                      <a:pt x="125" y="180"/>
                    </a:lnTo>
                    <a:lnTo>
                      <a:pt x="131" y="182"/>
                    </a:lnTo>
                    <a:lnTo>
                      <a:pt x="135" y="182"/>
                    </a:lnTo>
                    <a:lnTo>
                      <a:pt x="141" y="184"/>
                    </a:lnTo>
                    <a:lnTo>
                      <a:pt x="148" y="186"/>
                    </a:lnTo>
                    <a:lnTo>
                      <a:pt x="154" y="188"/>
                    </a:lnTo>
                    <a:lnTo>
                      <a:pt x="160" y="190"/>
                    </a:lnTo>
                    <a:lnTo>
                      <a:pt x="165" y="192"/>
                    </a:lnTo>
                    <a:lnTo>
                      <a:pt x="171" y="192"/>
                    </a:lnTo>
                    <a:lnTo>
                      <a:pt x="177" y="196"/>
                    </a:lnTo>
                    <a:lnTo>
                      <a:pt x="182" y="197"/>
                    </a:lnTo>
                    <a:lnTo>
                      <a:pt x="190" y="197"/>
                    </a:lnTo>
                    <a:lnTo>
                      <a:pt x="196" y="199"/>
                    </a:lnTo>
                    <a:lnTo>
                      <a:pt x="203" y="203"/>
                    </a:lnTo>
                    <a:lnTo>
                      <a:pt x="209" y="205"/>
                    </a:lnTo>
                    <a:lnTo>
                      <a:pt x="215" y="207"/>
                    </a:lnTo>
                    <a:lnTo>
                      <a:pt x="222" y="211"/>
                    </a:lnTo>
                    <a:lnTo>
                      <a:pt x="230" y="213"/>
                    </a:lnTo>
                    <a:lnTo>
                      <a:pt x="234" y="216"/>
                    </a:lnTo>
                    <a:lnTo>
                      <a:pt x="241" y="218"/>
                    </a:lnTo>
                    <a:lnTo>
                      <a:pt x="249" y="222"/>
                    </a:lnTo>
                    <a:lnTo>
                      <a:pt x="255" y="226"/>
                    </a:lnTo>
                    <a:lnTo>
                      <a:pt x="260" y="230"/>
                    </a:lnTo>
                    <a:lnTo>
                      <a:pt x="268" y="234"/>
                    </a:lnTo>
                    <a:lnTo>
                      <a:pt x="274" y="237"/>
                    </a:lnTo>
                    <a:lnTo>
                      <a:pt x="281" y="241"/>
                    </a:lnTo>
                    <a:lnTo>
                      <a:pt x="287" y="245"/>
                    </a:lnTo>
                    <a:lnTo>
                      <a:pt x="293" y="249"/>
                    </a:lnTo>
                    <a:lnTo>
                      <a:pt x="298" y="254"/>
                    </a:lnTo>
                    <a:lnTo>
                      <a:pt x="306" y="258"/>
                    </a:lnTo>
                    <a:lnTo>
                      <a:pt x="312" y="264"/>
                    </a:lnTo>
                    <a:lnTo>
                      <a:pt x="317" y="268"/>
                    </a:lnTo>
                    <a:lnTo>
                      <a:pt x="323" y="273"/>
                    </a:lnTo>
                    <a:lnTo>
                      <a:pt x="329" y="279"/>
                    </a:lnTo>
                    <a:lnTo>
                      <a:pt x="334" y="285"/>
                    </a:lnTo>
                    <a:lnTo>
                      <a:pt x="342" y="291"/>
                    </a:lnTo>
                    <a:lnTo>
                      <a:pt x="348" y="296"/>
                    </a:lnTo>
                    <a:lnTo>
                      <a:pt x="353" y="304"/>
                    </a:lnTo>
                    <a:lnTo>
                      <a:pt x="363" y="312"/>
                    </a:lnTo>
                    <a:lnTo>
                      <a:pt x="372" y="321"/>
                    </a:lnTo>
                    <a:lnTo>
                      <a:pt x="376" y="325"/>
                    </a:lnTo>
                    <a:lnTo>
                      <a:pt x="380" y="331"/>
                    </a:lnTo>
                    <a:lnTo>
                      <a:pt x="384" y="334"/>
                    </a:lnTo>
                    <a:lnTo>
                      <a:pt x="390" y="340"/>
                    </a:lnTo>
                    <a:lnTo>
                      <a:pt x="397" y="350"/>
                    </a:lnTo>
                    <a:lnTo>
                      <a:pt x="405" y="359"/>
                    </a:lnTo>
                    <a:lnTo>
                      <a:pt x="407" y="365"/>
                    </a:lnTo>
                    <a:lnTo>
                      <a:pt x="412" y="370"/>
                    </a:lnTo>
                    <a:lnTo>
                      <a:pt x="414" y="376"/>
                    </a:lnTo>
                    <a:lnTo>
                      <a:pt x="418" y="382"/>
                    </a:lnTo>
                    <a:lnTo>
                      <a:pt x="422" y="386"/>
                    </a:lnTo>
                    <a:lnTo>
                      <a:pt x="424" y="391"/>
                    </a:lnTo>
                    <a:lnTo>
                      <a:pt x="428" y="395"/>
                    </a:lnTo>
                    <a:lnTo>
                      <a:pt x="430" y="401"/>
                    </a:lnTo>
                    <a:lnTo>
                      <a:pt x="433" y="407"/>
                    </a:lnTo>
                    <a:lnTo>
                      <a:pt x="435" y="412"/>
                    </a:lnTo>
                    <a:lnTo>
                      <a:pt x="437" y="418"/>
                    </a:lnTo>
                    <a:lnTo>
                      <a:pt x="441" y="424"/>
                    </a:lnTo>
                    <a:lnTo>
                      <a:pt x="443" y="428"/>
                    </a:lnTo>
                    <a:lnTo>
                      <a:pt x="445" y="433"/>
                    </a:lnTo>
                    <a:lnTo>
                      <a:pt x="447" y="439"/>
                    </a:lnTo>
                    <a:lnTo>
                      <a:pt x="450" y="445"/>
                    </a:lnTo>
                    <a:lnTo>
                      <a:pt x="452" y="450"/>
                    </a:lnTo>
                    <a:lnTo>
                      <a:pt x="454" y="454"/>
                    </a:lnTo>
                    <a:lnTo>
                      <a:pt x="456" y="460"/>
                    </a:lnTo>
                    <a:lnTo>
                      <a:pt x="458" y="466"/>
                    </a:lnTo>
                    <a:lnTo>
                      <a:pt x="460" y="469"/>
                    </a:lnTo>
                    <a:lnTo>
                      <a:pt x="462" y="475"/>
                    </a:lnTo>
                    <a:lnTo>
                      <a:pt x="464" y="481"/>
                    </a:lnTo>
                    <a:lnTo>
                      <a:pt x="466" y="486"/>
                    </a:lnTo>
                    <a:lnTo>
                      <a:pt x="466" y="492"/>
                    </a:lnTo>
                    <a:lnTo>
                      <a:pt x="468" y="496"/>
                    </a:lnTo>
                    <a:lnTo>
                      <a:pt x="469" y="502"/>
                    </a:lnTo>
                    <a:lnTo>
                      <a:pt x="471" y="507"/>
                    </a:lnTo>
                    <a:lnTo>
                      <a:pt x="471" y="511"/>
                    </a:lnTo>
                    <a:lnTo>
                      <a:pt x="473" y="517"/>
                    </a:lnTo>
                    <a:lnTo>
                      <a:pt x="473" y="523"/>
                    </a:lnTo>
                    <a:lnTo>
                      <a:pt x="475" y="528"/>
                    </a:lnTo>
                    <a:lnTo>
                      <a:pt x="475" y="532"/>
                    </a:lnTo>
                    <a:lnTo>
                      <a:pt x="477" y="538"/>
                    </a:lnTo>
                    <a:lnTo>
                      <a:pt x="477" y="544"/>
                    </a:lnTo>
                    <a:lnTo>
                      <a:pt x="479" y="547"/>
                    </a:lnTo>
                    <a:lnTo>
                      <a:pt x="481" y="557"/>
                    </a:lnTo>
                    <a:lnTo>
                      <a:pt x="483" y="566"/>
                    </a:lnTo>
                    <a:lnTo>
                      <a:pt x="483" y="576"/>
                    </a:lnTo>
                    <a:lnTo>
                      <a:pt x="485" y="585"/>
                    </a:lnTo>
                    <a:lnTo>
                      <a:pt x="485" y="593"/>
                    </a:lnTo>
                    <a:lnTo>
                      <a:pt x="487" y="602"/>
                    </a:lnTo>
                    <a:lnTo>
                      <a:pt x="487" y="610"/>
                    </a:lnTo>
                    <a:lnTo>
                      <a:pt x="488" y="620"/>
                    </a:lnTo>
                    <a:lnTo>
                      <a:pt x="488" y="623"/>
                    </a:lnTo>
                    <a:lnTo>
                      <a:pt x="488" y="627"/>
                    </a:lnTo>
                    <a:lnTo>
                      <a:pt x="487" y="631"/>
                    </a:lnTo>
                    <a:lnTo>
                      <a:pt x="487" y="637"/>
                    </a:lnTo>
                    <a:lnTo>
                      <a:pt x="487" y="642"/>
                    </a:lnTo>
                    <a:lnTo>
                      <a:pt x="485" y="650"/>
                    </a:lnTo>
                    <a:lnTo>
                      <a:pt x="485" y="658"/>
                    </a:lnTo>
                    <a:lnTo>
                      <a:pt x="483" y="665"/>
                    </a:lnTo>
                    <a:lnTo>
                      <a:pt x="481" y="673"/>
                    </a:lnTo>
                    <a:lnTo>
                      <a:pt x="479" y="682"/>
                    </a:lnTo>
                    <a:lnTo>
                      <a:pt x="477" y="686"/>
                    </a:lnTo>
                    <a:lnTo>
                      <a:pt x="477" y="690"/>
                    </a:lnTo>
                    <a:lnTo>
                      <a:pt x="475" y="696"/>
                    </a:lnTo>
                    <a:lnTo>
                      <a:pt x="475" y="701"/>
                    </a:lnTo>
                    <a:lnTo>
                      <a:pt x="475" y="705"/>
                    </a:lnTo>
                    <a:lnTo>
                      <a:pt x="473" y="711"/>
                    </a:lnTo>
                    <a:lnTo>
                      <a:pt x="471" y="717"/>
                    </a:lnTo>
                    <a:lnTo>
                      <a:pt x="471" y="722"/>
                    </a:lnTo>
                    <a:lnTo>
                      <a:pt x="469" y="728"/>
                    </a:lnTo>
                    <a:lnTo>
                      <a:pt x="468" y="734"/>
                    </a:lnTo>
                    <a:lnTo>
                      <a:pt x="466" y="739"/>
                    </a:lnTo>
                    <a:lnTo>
                      <a:pt x="466" y="745"/>
                    </a:lnTo>
                    <a:lnTo>
                      <a:pt x="462" y="751"/>
                    </a:lnTo>
                    <a:lnTo>
                      <a:pt x="460" y="756"/>
                    </a:lnTo>
                    <a:lnTo>
                      <a:pt x="458" y="762"/>
                    </a:lnTo>
                    <a:lnTo>
                      <a:pt x="456" y="766"/>
                    </a:lnTo>
                    <a:lnTo>
                      <a:pt x="454" y="772"/>
                    </a:lnTo>
                    <a:lnTo>
                      <a:pt x="452" y="779"/>
                    </a:lnTo>
                    <a:lnTo>
                      <a:pt x="450" y="783"/>
                    </a:lnTo>
                    <a:lnTo>
                      <a:pt x="449" y="791"/>
                    </a:lnTo>
                    <a:lnTo>
                      <a:pt x="445" y="796"/>
                    </a:lnTo>
                    <a:lnTo>
                      <a:pt x="443" y="802"/>
                    </a:lnTo>
                    <a:lnTo>
                      <a:pt x="439" y="808"/>
                    </a:lnTo>
                    <a:lnTo>
                      <a:pt x="437" y="814"/>
                    </a:lnTo>
                    <a:lnTo>
                      <a:pt x="433" y="819"/>
                    </a:lnTo>
                    <a:lnTo>
                      <a:pt x="431" y="825"/>
                    </a:lnTo>
                    <a:lnTo>
                      <a:pt x="428" y="833"/>
                    </a:lnTo>
                    <a:lnTo>
                      <a:pt x="426" y="838"/>
                    </a:lnTo>
                    <a:lnTo>
                      <a:pt x="420" y="844"/>
                    </a:lnTo>
                    <a:lnTo>
                      <a:pt x="418" y="850"/>
                    </a:lnTo>
                    <a:lnTo>
                      <a:pt x="414" y="855"/>
                    </a:lnTo>
                    <a:lnTo>
                      <a:pt x="411" y="861"/>
                    </a:lnTo>
                    <a:lnTo>
                      <a:pt x="405" y="867"/>
                    </a:lnTo>
                    <a:lnTo>
                      <a:pt x="401" y="872"/>
                    </a:lnTo>
                    <a:lnTo>
                      <a:pt x="399" y="878"/>
                    </a:lnTo>
                    <a:lnTo>
                      <a:pt x="395" y="884"/>
                    </a:lnTo>
                    <a:lnTo>
                      <a:pt x="390" y="890"/>
                    </a:lnTo>
                    <a:lnTo>
                      <a:pt x="384" y="895"/>
                    </a:lnTo>
                    <a:lnTo>
                      <a:pt x="380" y="901"/>
                    </a:lnTo>
                    <a:lnTo>
                      <a:pt x="376" y="907"/>
                    </a:lnTo>
                    <a:lnTo>
                      <a:pt x="371" y="912"/>
                    </a:lnTo>
                    <a:lnTo>
                      <a:pt x="365" y="918"/>
                    </a:lnTo>
                    <a:lnTo>
                      <a:pt x="361" y="922"/>
                    </a:lnTo>
                    <a:lnTo>
                      <a:pt x="355" y="928"/>
                    </a:lnTo>
                    <a:lnTo>
                      <a:pt x="353" y="930"/>
                    </a:lnTo>
                    <a:lnTo>
                      <a:pt x="350" y="933"/>
                    </a:lnTo>
                    <a:lnTo>
                      <a:pt x="344" y="939"/>
                    </a:lnTo>
                    <a:lnTo>
                      <a:pt x="336" y="947"/>
                    </a:lnTo>
                    <a:lnTo>
                      <a:pt x="329" y="952"/>
                    </a:lnTo>
                    <a:lnTo>
                      <a:pt x="325" y="956"/>
                    </a:lnTo>
                    <a:lnTo>
                      <a:pt x="317" y="962"/>
                    </a:lnTo>
                    <a:lnTo>
                      <a:pt x="310" y="968"/>
                    </a:lnTo>
                    <a:lnTo>
                      <a:pt x="302" y="973"/>
                    </a:lnTo>
                    <a:lnTo>
                      <a:pt x="295" y="979"/>
                    </a:lnTo>
                    <a:lnTo>
                      <a:pt x="287" y="985"/>
                    </a:lnTo>
                    <a:lnTo>
                      <a:pt x="277" y="992"/>
                    </a:lnTo>
                    <a:lnTo>
                      <a:pt x="272" y="994"/>
                    </a:lnTo>
                    <a:lnTo>
                      <a:pt x="266" y="996"/>
                    </a:lnTo>
                    <a:lnTo>
                      <a:pt x="260" y="1000"/>
                    </a:lnTo>
                    <a:lnTo>
                      <a:pt x="255" y="1004"/>
                    </a:lnTo>
                    <a:lnTo>
                      <a:pt x="249" y="1006"/>
                    </a:lnTo>
                    <a:lnTo>
                      <a:pt x="243" y="1009"/>
                    </a:lnTo>
                    <a:lnTo>
                      <a:pt x="237" y="1011"/>
                    </a:lnTo>
                    <a:lnTo>
                      <a:pt x="232" y="1015"/>
                    </a:lnTo>
                    <a:lnTo>
                      <a:pt x="224" y="1017"/>
                    </a:lnTo>
                    <a:lnTo>
                      <a:pt x="218" y="1021"/>
                    </a:lnTo>
                    <a:lnTo>
                      <a:pt x="211" y="1023"/>
                    </a:lnTo>
                    <a:lnTo>
                      <a:pt x="205" y="1027"/>
                    </a:lnTo>
                    <a:lnTo>
                      <a:pt x="198" y="1028"/>
                    </a:lnTo>
                    <a:lnTo>
                      <a:pt x="192" y="1032"/>
                    </a:lnTo>
                    <a:lnTo>
                      <a:pt x="184" y="1034"/>
                    </a:lnTo>
                    <a:lnTo>
                      <a:pt x="179" y="1036"/>
                    </a:lnTo>
                    <a:lnTo>
                      <a:pt x="171" y="1038"/>
                    </a:lnTo>
                    <a:lnTo>
                      <a:pt x="161" y="1040"/>
                    </a:lnTo>
                    <a:lnTo>
                      <a:pt x="154" y="1042"/>
                    </a:lnTo>
                    <a:lnTo>
                      <a:pt x="146" y="1046"/>
                    </a:lnTo>
                    <a:lnTo>
                      <a:pt x="137" y="1047"/>
                    </a:lnTo>
                    <a:lnTo>
                      <a:pt x="129" y="1049"/>
                    </a:lnTo>
                    <a:lnTo>
                      <a:pt x="121" y="1051"/>
                    </a:lnTo>
                    <a:lnTo>
                      <a:pt x="114" y="1053"/>
                    </a:lnTo>
                    <a:lnTo>
                      <a:pt x="104" y="1055"/>
                    </a:lnTo>
                    <a:lnTo>
                      <a:pt x="95" y="1055"/>
                    </a:lnTo>
                    <a:lnTo>
                      <a:pt x="85" y="1055"/>
                    </a:lnTo>
                    <a:lnTo>
                      <a:pt x="78" y="1057"/>
                    </a:lnTo>
                    <a:lnTo>
                      <a:pt x="68" y="1059"/>
                    </a:lnTo>
                    <a:lnTo>
                      <a:pt x="59" y="1059"/>
                    </a:lnTo>
                    <a:lnTo>
                      <a:pt x="49" y="1061"/>
                    </a:lnTo>
                    <a:lnTo>
                      <a:pt x="40" y="1061"/>
                    </a:lnTo>
                    <a:close/>
                  </a:path>
                </a:pathLst>
              </a:custGeom>
              <a:solidFill>
                <a:srgbClr val="E6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17" name="Forme libre 16"/>
              <p:cNvSpPr>
                <a:spLocks/>
              </p:cNvSpPr>
              <p:nvPr/>
            </p:nvSpPr>
            <p:spPr bwMode="auto">
              <a:xfrm>
                <a:off x="815060" y="3319390"/>
                <a:ext cx="520709" cy="978051"/>
              </a:xfrm>
              <a:custGeom>
                <a:avLst/>
                <a:gdLst>
                  <a:gd name="T0" fmla="*/ 425450 w 656"/>
                  <a:gd name="T1" fmla="*/ 63603 h 1230"/>
                  <a:gd name="T2" fmla="*/ 209550 w 656"/>
                  <a:gd name="T3" fmla="*/ 155828 h 1230"/>
                  <a:gd name="T4" fmla="*/ 85725 w 656"/>
                  <a:gd name="T5" fmla="*/ 329147 h 1230"/>
                  <a:gd name="T6" fmla="*/ 0 w 656"/>
                  <a:gd name="T7" fmla="*/ 447608 h 1230"/>
                  <a:gd name="T8" fmla="*/ 0 w 656"/>
                  <a:gd name="T9" fmla="*/ 469869 h 1230"/>
                  <a:gd name="T10" fmla="*/ 0 w 656"/>
                  <a:gd name="T11" fmla="*/ 495310 h 1230"/>
                  <a:gd name="T12" fmla="*/ 0 w 656"/>
                  <a:gd name="T13" fmla="*/ 521547 h 1230"/>
                  <a:gd name="T14" fmla="*/ 85725 w 656"/>
                  <a:gd name="T15" fmla="*/ 642393 h 1230"/>
                  <a:gd name="T16" fmla="*/ 205581 w 656"/>
                  <a:gd name="T17" fmla="*/ 814917 h 1230"/>
                  <a:gd name="T18" fmla="*/ 421481 w 656"/>
                  <a:gd name="T19" fmla="*/ 917477 h 1230"/>
                  <a:gd name="T20" fmla="*/ 485775 w 656"/>
                  <a:gd name="T21" fmla="*/ 843538 h 1230"/>
                  <a:gd name="T22" fmla="*/ 470694 w 656"/>
                  <a:gd name="T23" fmla="*/ 841948 h 1230"/>
                  <a:gd name="T24" fmla="*/ 446881 w 656"/>
                  <a:gd name="T25" fmla="*/ 838768 h 1230"/>
                  <a:gd name="T26" fmla="*/ 422275 w 656"/>
                  <a:gd name="T27" fmla="*/ 833998 h 1230"/>
                  <a:gd name="T28" fmla="*/ 406400 w 656"/>
                  <a:gd name="T29" fmla="*/ 831613 h 1230"/>
                  <a:gd name="T30" fmla="*/ 388144 w 656"/>
                  <a:gd name="T31" fmla="*/ 825252 h 1230"/>
                  <a:gd name="T32" fmla="*/ 366712 w 656"/>
                  <a:gd name="T33" fmla="*/ 818892 h 1230"/>
                  <a:gd name="T34" fmla="*/ 346869 w 656"/>
                  <a:gd name="T35" fmla="*/ 811736 h 1230"/>
                  <a:gd name="T36" fmla="*/ 326231 w 656"/>
                  <a:gd name="T37" fmla="*/ 802196 h 1230"/>
                  <a:gd name="T38" fmla="*/ 304800 w 656"/>
                  <a:gd name="T39" fmla="*/ 791860 h 1230"/>
                  <a:gd name="T40" fmla="*/ 284956 w 656"/>
                  <a:gd name="T41" fmla="*/ 778345 h 1230"/>
                  <a:gd name="T42" fmla="*/ 265906 w 656"/>
                  <a:gd name="T43" fmla="*/ 763239 h 1230"/>
                  <a:gd name="T44" fmla="*/ 247650 w 656"/>
                  <a:gd name="T45" fmla="*/ 746543 h 1230"/>
                  <a:gd name="T46" fmla="*/ 230981 w 656"/>
                  <a:gd name="T47" fmla="*/ 729847 h 1230"/>
                  <a:gd name="T48" fmla="*/ 209550 w 656"/>
                  <a:gd name="T49" fmla="*/ 707586 h 1230"/>
                  <a:gd name="T50" fmla="*/ 196056 w 656"/>
                  <a:gd name="T51" fmla="*/ 690890 h 1230"/>
                  <a:gd name="T52" fmla="*/ 185737 w 656"/>
                  <a:gd name="T53" fmla="*/ 675784 h 1230"/>
                  <a:gd name="T54" fmla="*/ 177006 w 656"/>
                  <a:gd name="T55" fmla="*/ 657499 h 1230"/>
                  <a:gd name="T56" fmla="*/ 167481 w 656"/>
                  <a:gd name="T57" fmla="*/ 640803 h 1230"/>
                  <a:gd name="T58" fmla="*/ 161925 w 656"/>
                  <a:gd name="T59" fmla="*/ 624107 h 1230"/>
                  <a:gd name="T60" fmla="*/ 155575 w 656"/>
                  <a:gd name="T61" fmla="*/ 607411 h 1230"/>
                  <a:gd name="T62" fmla="*/ 149225 w 656"/>
                  <a:gd name="T63" fmla="*/ 590715 h 1230"/>
                  <a:gd name="T64" fmla="*/ 145256 w 656"/>
                  <a:gd name="T65" fmla="*/ 574019 h 1230"/>
                  <a:gd name="T66" fmla="*/ 140494 w 656"/>
                  <a:gd name="T67" fmla="*/ 557323 h 1230"/>
                  <a:gd name="T68" fmla="*/ 137319 w 656"/>
                  <a:gd name="T69" fmla="*/ 533472 h 1230"/>
                  <a:gd name="T70" fmla="*/ 134144 w 656"/>
                  <a:gd name="T71" fmla="*/ 512006 h 1230"/>
                  <a:gd name="T72" fmla="*/ 134144 w 656"/>
                  <a:gd name="T73" fmla="*/ 484975 h 1230"/>
                  <a:gd name="T74" fmla="*/ 134144 w 656"/>
                  <a:gd name="T75" fmla="*/ 471459 h 1230"/>
                  <a:gd name="T76" fmla="*/ 135731 w 656"/>
                  <a:gd name="T77" fmla="*/ 448403 h 1230"/>
                  <a:gd name="T78" fmla="*/ 140494 w 656"/>
                  <a:gd name="T79" fmla="*/ 418191 h 1230"/>
                  <a:gd name="T80" fmla="*/ 145256 w 656"/>
                  <a:gd name="T81" fmla="*/ 401495 h 1230"/>
                  <a:gd name="T82" fmla="*/ 149225 w 656"/>
                  <a:gd name="T83" fmla="*/ 385595 h 1230"/>
                  <a:gd name="T84" fmla="*/ 155575 w 656"/>
                  <a:gd name="T85" fmla="*/ 367309 h 1230"/>
                  <a:gd name="T86" fmla="*/ 162719 w 656"/>
                  <a:gd name="T87" fmla="*/ 347433 h 1230"/>
                  <a:gd name="T88" fmla="*/ 170656 w 656"/>
                  <a:gd name="T89" fmla="*/ 329147 h 1230"/>
                  <a:gd name="T90" fmla="*/ 180975 w 656"/>
                  <a:gd name="T91" fmla="*/ 310861 h 1230"/>
                  <a:gd name="T92" fmla="*/ 192087 w 656"/>
                  <a:gd name="T93" fmla="*/ 291780 h 1230"/>
                  <a:gd name="T94" fmla="*/ 205581 w 656"/>
                  <a:gd name="T95" fmla="*/ 275084 h 1230"/>
                  <a:gd name="T96" fmla="*/ 220663 w 656"/>
                  <a:gd name="T97" fmla="*/ 256798 h 1230"/>
                  <a:gd name="T98" fmla="*/ 238125 w 656"/>
                  <a:gd name="T99" fmla="*/ 241692 h 1230"/>
                  <a:gd name="T100" fmla="*/ 254000 w 656"/>
                  <a:gd name="T101" fmla="*/ 224997 h 1230"/>
                  <a:gd name="T102" fmla="*/ 271462 w 656"/>
                  <a:gd name="T103" fmla="*/ 208301 h 1230"/>
                  <a:gd name="T104" fmla="*/ 291306 w 656"/>
                  <a:gd name="T105" fmla="*/ 194785 h 1230"/>
                  <a:gd name="T106" fmla="*/ 306387 w 656"/>
                  <a:gd name="T107" fmla="*/ 186039 h 1230"/>
                  <a:gd name="T108" fmla="*/ 324644 w 656"/>
                  <a:gd name="T109" fmla="*/ 174909 h 1230"/>
                  <a:gd name="T110" fmla="*/ 344487 w 656"/>
                  <a:gd name="T111" fmla="*/ 167754 h 1230"/>
                  <a:gd name="T112" fmla="*/ 365125 w 656"/>
                  <a:gd name="T113" fmla="*/ 158213 h 1230"/>
                  <a:gd name="T114" fmla="*/ 389731 w 656"/>
                  <a:gd name="T115" fmla="*/ 151058 h 1230"/>
                  <a:gd name="T116" fmla="*/ 415131 w 656"/>
                  <a:gd name="T117" fmla="*/ 143107 h 1230"/>
                  <a:gd name="T118" fmla="*/ 442119 w 656"/>
                  <a:gd name="T119" fmla="*/ 139927 h 1230"/>
                  <a:gd name="T120" fmla="*/ 472281 w 656"/>
                  <a:gd name="T121" fmla="*/ 137542 h 12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
                  <a:gd name="T184" fmla="*/ 0 h 1230"/>
                  <a:gd name="T185" fmla="*/ 656 w 656"/>
                  <a:gd name="T186" fmla="*/ 1230 h 12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 h="1230">
                    <a:moveTo>
                      <a:pt x="616" y="173"/>
                    </a:moveTo>
                    <a:lnTo>
                      <a:pt x="612" y="0"/>
                    </a:lnTo>
                    <a:lnTo>
                      <a:pt x="557" y="2"/>
                    </a:lnTo>
                    <a:lnTo>
                      <a:pt x="536" y="80"/>
                    </a:lnTo>
                    <a:lnTo>
                      <a:pt x="420" y="110"/>
                    </a:lnTo>
                    <a:lnTo>
                      <a:pt x="346" y="59"/>
                    </a:lnTo>
                    <a:lnTo>
                      <a:pt x="261" y="108"/>
                    </a:lnTo>
                    <a:lnTo>
                      <a:pt x="264" y="196"/>
                    </a:lnTo>
                    <a:lnTo>
                      <a:pt x="204" y="262"/>
                    </a:lnTo>
                    <a:lnTo>
                      <a:pt x="116" y="249"/>
                    </a:lnTo>
                    <a:lnTo>
                      <a:pt x="55" y="344"/>
                    </a:lnTo>
                    <a:lnTo>
                      <a:pt x="108" y="414"/>
                    </a:lnTo>
                    <a:lnTo>
                      <a:pt x="74" y="536"/>
                    </a:lnTo>
                    <a:lnTo>
                      <a:pt x="0" y="549"/>
                    </a:lnTo>
                    <a:lnTo>
                      <a:pt x="0" y="555"/>
                    </a:lnTo>
                    <a:lnTo>
                      <a:pt x="0" y="563"/>
                    </a:lnTo>
                    <a:lnTo>
                      <a:pt x="0" y="570"/>
                    </a:lnTo>
                    <a:lnTo>
                      <a:pt x="0" y="578"/>
                    </a:lnTo>
                    <a:lnTo>
                      <a:pt x="0" y="585"/>
                    </a:lnTo>
                    <a:lnTo>
                      <a:pt x="0" y="591"/>
                    </a:lnTo>
                    <a:lnTo>
                      <a:pt x="0" y="601"/>
                    </a:lnTo>
                    <a:lnTo>
                      <a:pt x="0" y="608"/>
                    </a:lnTo>
                    <a:lnTo>
                      <a:pt x="0" y="616"/>
                    </a:lnTo>
                    <a:lnTo>
                      <a:pt x="0" y="623"/>
                    </a:lnTo>
                    <a:lnTo>
                      <a:pt x="0" y="631"/>
                    </a:lnTo>
                    <a:lnTo>
                      <a:pt x="0" y="639"/>
                    </a:lnTo>
                    <a:lnTo>
                      <a:pt x="0" y="646"/>
                    </a:lnTo>
                    <a:lnTo>
                      <a:pt x="0" y="656"/>
                    </a:lnTo>
                    <a:lnTo>
                      <a:pt x="0" y="663"/>
                    </a:lnTo>
                    <a:lnTo>
                      <a:pt x="0" y="671"/>
                    </a:lnTo>
                    <a:lnTo>
                      <a:pt x="76" y="694"/>
                    </a:lnTo>
                    <a:lnTo>
                      <a:pt x="108" y="808"/>
                    </a:lnTo>
                    <a:lnTo>
                      <a:pt x="55" y="882"/>
                    </a:lnTo>
                    <a:lnTo>
                      <a:pt x="107" y="966"/>
                    </a:lnTo>
                    <a:lnTo>
                      <a:pt x="194" y="962"/>
                    </a:lnTo>
                    <a:lnTo>
                      <a:pt x="259" y="1025"/>
                    </a:lnTo>
                    <a:lnTo>
                      <a:pt x="247" y="1110"/>
                    </a:lnTo>
                    <a:lnTo>
                      <a:pt x="342" y="1171"/>
                    </a:lnTo>
                    <a:lnTo>
                      <a:pt x="413" y="1120"/>
                    </a:lnTo>
                    <a:lnTo>
                      <a:pt x="531" y="1154"/>
                    </a:lnTo>
                    <a:lnTo>
                      <a:pt x="544" y="1228"/>
                    </a:lnTo>
                    <a:lnTo>
                      <a:pt x="618" y="1230"/>
                    </a:lnTo>
                    <a:lnTo>
                      <a:pt x="656" y="1152"/>
                    </a:lnTo>
                    <a:lnTo>
                      <a:pt x="612" y="1061"/>
                    </a:lnTo>
                    <a:lnTo>
                      <a:pt x="610" y="1061"/>
                    </a:lnTo>
                    <a:lnTo>
                      <a:pt x="603" y="1061"/>
                    </a:lnTo>
                    <a:lnTo>
                      <a:pt x="599" y="1059"/>
                    </a:lnTo>
                    <a:lnTo>
                      <a:pt x="593" y="1059"/>
                    </a:lnTo>
                    <a:lnTo>
                      <a:pt x="588" y="1059"/>
                    </a:lnTo>
                    <a:lnTo>
                      <a:pt x="580" y="1059"/>
                    </a:lnTo>
                    <a:lnTo>
                      <a:pt x="571" y="1057"/>
                    </a:lnTo>
                    <a:lnTo>
                      <a:pt x="563" y="1055"/>
                    </a:lnTo>
                    <a:lnTo>
                      <a:pt x="553" y="1053"/>
                    </a:lnTo>
                    <a:lnTo>
                      <a:pt x="544" y="1053"/>
                    </a:lnTo>
                    <a:lnTo>
                      <a:pt x="538" y="1051"/>
                    </a:lnTo>
                    <a:lnTo>
                      <a:pt x="532" y="1049"/>
                    </a:lnTo>
                    <a:lnTo>
                      <a:pt x="527" y="1049"/>
                    </a:lnTo>
                    <a:lnTo>
                      <a:pt x="523" y="1047"/>
                    </a:lnTo>
                    <a:lnTo>
                      <a:pt x="517" y="1046"/>
                    </a:lnTo>
                    <a:lnTo>
                      <a:pt x="512" y="1046"/>
                    </a:lnTo>
                    <a:lnTo>
                      <a:pt x="506" y="1044"/>
                    </a:lnTo>
                    <a:lnTo>
                      <a:pt x="500" y="1044"/>
                    </a:lnTo>
                    <a:lnTo>
                      <a:pt x="494" y="1040"/>
                    </a:lnTo>
                    <a:lnTo>
                      <a:pt x="489" y="1038"/>
                    </a:lnTo>
                    <a:lnTo>
                      <a:pt x="481" y="1036"/>
                    </a:lnTo>
                    <a:lnTo>
                      <a:pt x="475" y="1036"/>
                    </a:lnTo>
                    <a:lnTo>
                      <a:pt x="470" y="1032"/>
                    </a:lnTo>
                    <a:lnTo>
                      <a:pt x="462" y="1030"/>
                    </a:lnTo>
                    <a:lnTo>
                      <a:pt x="456" y="1028"/>
                    </a:lnTo>
                    <a:lnTo>
                      <a:pt x="451" y="1027"/>
                    </a:lnTo>
                    <a:lnTo>
                      <a:pt x="443" y="1023"/>
                    </a:lnTo>
                    <a:lnTo>
                      <a:pt x="437" y="1021"/>
                    </a:lnTo>
                    <a:lnTo>
                      <a:pt x="430" y="1017"/>
                    </a:lnTo>
                    <a:lnTo>
                      <a:pt x="424" y="1015"/>
                    </a:lnTo>
                    <a:lnTo>
                      <a:pt x="416" y="1011"/>
                    </a:lnTo>
                    <a:lnTo>
                      <a:pt x="411" y="1009"/>
                    </a:lnTo>
                    <a:lnTo>
                      <a:pt x="403" y="1006"/>
                    </a:lnTo>
                    <a:lnTo>
                      <a:pt x="397" y="1004"/>
                    </a:lnTo>
                    <a:lnTo>
                      <a:pt x="392" y="998"/>
                    </a:lnTo>
                    <a:lnTo>
                      <a:pt x="384" y="996"/>
                    </a:lnTo>
                    <a:lnTo>
                      <a:pt x="378" y="992"/>
                    </a:lnTo>
                    <a:lnTo>
                      <a:pt x="373" y="988"/>
                    </a:lnTo>
                    <a:lnTo>
                      <a:pt x="365" y="983"/>
                    </a:lnTo>
                    <a:lnTo>
                      <a:pt x="359" y="979"/>
                    </a:lnTo>
                    <a:lnTo>
                      <a:pt x="354" y="975"/>
                    </a:lnTo>
                    <a:lnTo>
                      <a:pt x="348" y="971"/>
                    </a:lnTo>
                    <a:lnTo>
                      <a:pt x="340" y="966"/>
                    </a:lnTo>
                    <a:lnTo>
                      <a:pt x="335" y="960"/>
                    </a:lnTo>
                    <a:lnTo>
                      <a:pt x="329" y="956"/>
                    </a:lnTo>
                    <a:lnTo>
                      <a:pt x="323" y="950"/>
                    </a:lnTo>
                    <a:lnTo>
                      <a:pt x="318" y="945"/>
                    </a:lnTo>
                    <a:lnTo>
                      <a:pt x="312" y="939"/>
                    </a:lnTo>
                    <a:lnTo>
                      <a:pt x="306" y="933"/>
                    </a:lnTo>
                    <a:lnTo>
                      <a:pt x="300" y="928"/>
                    </a:lnTo>
                    <a:lnTo>
                      <a:pt x="297" y="922"/>
                    </a:lnTo>
                    <a:lnTo>
                      <a:pt x="291" y="918"/>
                    </a:lnTo>
                    <a:lnTo>
                      <a:pt x="285" y="914"/>
                    </a:lnTo>
                    <a:lnTo>
                      <a:pt x="281" y="909"/>
                    </a:lnTo>
                    <a:lnTo>
                      <a:pt x="272" y="899"/>
                    </a:lnTo>
                    <a:lnTo>
                      <a:pt x="264" y="890"/>
                    </a:lnTo>
                    <a:lnTo>
                      <a:pt x="261" y="884"/>
                    </a:lnTo>
                    <a:lnTo>
                      <a:pt x="257" y="880"/>
                    </a:lnTo>
                    <a:lnTo>
                      <a:pt x="251" y="874"/>
                    </a:lnTo>
                    <a:lnTo>
                      <a:pt x="247" y="869"/>
                    </a:lnTo>
                    <a:lnTo>
                      <a:pt x="243" y="863"/>
                    </a:lnTo>
                    <a:lnTo>
                      <a:pt x="242" y="859"/>
                    </a:lnTo>
                    <a:lnTo>
                      <a:pt x="238" y="853"/>
                    </a:lnTo>
                    <a:lnTo>
                      <a:pt x="234" y="850"/>
                    </a:lnTo>
                    <a:lnTo>
                      <a:pt x="230" y="844"/>
                    </a:lnTo>
                    <a:lnTo>
                      <a:pt x="226" y="838"/>
                    </a:lnTo>
                    <a:lnTo>
                      <a:pt x="224" y="833"/>
                    </a:lnTo>
                    <a:lnTo>
                      <a:pt x="223" y="827"/>
                    </a:lnTo>
                    <a:lnTo>
                      <a:pt x="219" y="821"/>
                    </a:lnTo>
                    <a:lnTo>
                      <a:pt x="217" y="817"/>
                    </a:lnTo>
                    <a:lnTo>
                      <a:pt x="213" y="812"/>
                    </a:lnTo>
                    <a:lnTo>
                      <a:pt x="211" y="806"/>
                    </a:lnTo>
                    <a:lnTo>
                      <a:pt x="209" y="802"/>
                    </a:lnTo>
                    <a:lnTo>
                      <a:pt x="207" y="796"/>
                    </a:lnTo>
                    <a:lnTo>
                      <a:pt x="205" y="791"/>
                    </a:lnTo>
                    <a:lnTo>
                      <a:pt x="204" y="785"/>
                    </a:lnTo>
                    <a:lnTo>
                      <a:pt x="200" y="781"/>
                    </a:lnTo>
                    <a:lnTo>
                      <a:pt x="198" y="776"/>
                    </a:lnTo>
                    <a:lnTo>
                      <a:pt x="196" y="770"/>
                    </a:lnTo>
                    <a:lnTo>
                      <a:pt x="196" y="764"/>
                    </a:lnTo>
                    <a:lnTo>
                      <a:pt x="192" y="760"/>
                    </a:lnTo>
                    <a:lnTo>
                      <a:pt x="190" y="755"/>
                    </a:lnTo>
                    <a:lnTo>
                      <a:pt x="188" y="749"/>
                    </a:lnTo>
                    <a:lnTo>
                      <a:pt x="188" y="743"/>
                    </a:lnTo>
                    <a:lnTo>
                      <a:pt x="186" y="737"/>
                    </a:lnTo>
                    <a:lnTo>
                      <a:pt x="186" y="732"/>
                    </a:lnTo>
                    <a:lnTo>
                      <a:pt x="185" y="726"/>
                    </a:lnTo>
                    <a:lnTo>
                      <a:pt x="183" y="722"/>
                    </a:lnTo>
                    <a:lnTo>
                      <a:pt x="181" y="717"/>
                    </a:lnTo>
                    <a:lnTo>
                      <a:pt x="181" y="711"/>
                    </a:lnTo>
                    <a:lnTo>
                      <a:pt x="179" y="705"/>
                    </a:lnTo>
                    <a:lnTo>
                      <a:pt x="177" y="701"/>
                    </a:lnTo>
                    <a:lnTo>
                      <a:pt x="175" y="690"/>
                    </a:lnTo>
                    <a:lnTo>
                      <a:pt x="175" y="682"/>
                    </a:lnTo>
                    <a:lnTo>
                      <a:pt x="173" y="677"/>
                    </a:lnTo>
                    <a:lnTo>
                      <a:pt x="173" y="671"/>
                    </a:lnTo>
                    <a:lnTo>
                      <a:pt x="171" y="667"/>
                    </a:lnTo>
                    <a:lnTo>
                      <a:pt x="171" y="661"/>
                    </a:lnTo>
                    <a:lnTo>
                      <a:pt x="169" y="652"/>
                    </a:lnTo>
                    <a:lnTo>
                      <a:pt x="169" y="644"/>
                    </a:lnTo>
                    <a:lnTo>
                      <a:pt x="169" y="635"/>
                    </a:lnTo>
                    <a:lnTo>
                      <a:pt x="169" y="627"/>
                    </a:lnTo>
                    <a:lnTo>
                      <a:pt x="169" y="618"/>
                    </a:lnTo>
                    <a:lnTo>
                      <a:pt x="169" y="610"/>
                    </a:lnTo>
                    <a:lnTo>
                      <a:pt x="169" y="606"/>
                    </a:lnTo>
                    <a:lnTo>
                      <a:pt x="169" y="602"/>
                    </a:lnTo>
                    <a:lnTo>
                      <a:pt x="169" y="597"/>
                    </a:lnTo>
                    <a:lnTo>
                      <a:pt x="169" y="593"/>
                    </a:lnTo>
                    <a:lnTo>
                      <a:pt x="169" y="585"/>
                    </a:lnTo>
                    <a:lnTo>
                      <a:pt x="169" y="580"/>
                    </a:lnTo>
                    <a:lnTo>
                      <a:pt x="169" y="570"/>
                    </a:lnTo>
                    <a:lnTo>
                      <a:pt x="171" y="564"/>
                    </a:lnTo>
                    <a:lnTo>
                      <a:pt x="171" y="555"/>
                    </a:lnTo>
                    <a:lnTo>
                      <a:pt x="173" y="545"/>
                    </a:lnTo>
                    <a:lnTo>
                      <a:pt x="175" y="536"/>
                    </a:lnTo>
                    <a:lnTo>
                      <a:pt x="177" y="526"/>
                    </a:lnTo>
                    <a:lnTo>
                      <a:pt x="179" y="521"/>
                    </a:lnTo>
                    <a:lnTo>
                      <a:pt x="181" y="515"/>
                    </a:lnTo>
                    <a:lnTo>
                      <a:pt x="181" y="511"/>
                    </a:lnTo>
                    <a:lnTo>
                      <a:pt x="183" y="505"/>
                    </a:lnTo>
                    <a:lnTo>
                      <a:pt x="185" y="500"/>
                    </a:lnTo>
                    <a:lnTo>
                      <a:pt x="186" y="494"/>
                    </a:lnTo>
                    <a:lnTo>
                      <a:pt x="186" y="488"/>
                    </a:lnTo>
                    <a:lnTo>
                      <a:pt x="188" y="485"/>
                    </a:lnTo>
                    <a:lnTo>
                      <a:pt x="190" y="479"/>
                    </a:lnTo>
                    <a:lnTo>
                      <a:pt x="192" y="473"/>
                    </a:lnTo>
                    <a:lnTo>
                      <a:pt x="194" y="467"/>
                    </a:lnTo>
                    <a:lnTo>
                      <a:pt x="196" y="462"/>
                    </a:lnTo>
                    <a:lnTo>
                      <a:pt x="198" y="454"/>
                    </a:lnTo>
                    <a:lnTo>
                      <a:pt x="200" y="450"/>
                    </a:lnTo>
                    <a:lnTo>
                      <a:pt x="204" y="443"/>
                    </a:lnTo>
                    <a:lnTo>
                      <a:pt x="205" y="437"/>
                    </a:lnTo>
                    <a:lnTo>
                      <a:pt x="207" y="431"/>
                    </a:lnTo>
                    <a:lnTo>
                      <a:pt x="209" y="426"/>
                    </a:lnTo>
                    <a:lnTo>
                      <a:pt x="213" y="420"/>
                    </a:lnTo>
                    <a:lnTo>
                      <a:pt x="215" y="414"/>
                    </a:lnTo>
                    <a:lnTo>
                      <a:pt x="219" y="408"/>
                    </a:lnTo>
                    <a:lnTo>
                      <a:pt x="221" y="403"/>
                    </a:lnTo>
                    <a:lnTo>
                      <a:pt x="224" y="397"/>
                    </a:lnTo>
                    <a:lnTo>
                      <a:pt x="228" y="391"/>
                    </a:lnTo>
                    <a:lnTo>
                      <a:pt x="230" y="386"/>
                    </a:lnTo>
                    <a:lnTo>
                      <a:pt x="234" y="378"/>
                    </a:lnTo>
                    <a:lnTo>
                      <a:pt x="238" y="372"/>
                    </a:lnTo>
                    <a:lnTo>
                      <a:pt x="242" y="367"/>
                    </a:lnTo>
                    <a:lnTo>
                      <a:pt x="245" y="361"/>
                    </a:lnTo>
                    <a:lnTo>
                      <a:pt x="249" y="355"/>
                    </a:lnTo>
                    <a:lnTo>
                      <a:pt x="253" y="351"/>
                    </a:lnTo>
                    <a:lnTo>
                      <a:pt x="259" y="346"/>
                    </a:lnTo>
                    <a:lnTo>
                      <a:pt x="262" y="340"/>
                    </a:lnTo>
                    <a:lnTo>
                      <a:pt x="266" y="334"/>
                    </a:lnTo>
                    <a:lnTo>
                      <a:pt x="272" y="329"/>
                    </a:lnTo>
                    <a:lnTo>
                      <a:pt x="278" y="323"/>
                    </a:lnTo>
                    <a:lnTo>
                      <a:pt x="281" y="317"/>
                    </a:lnTo>
                    <a:lnTo>
                      <a:pt x="287" y="313"/>
                    </a:lnTo>
                    <a:lnTo>
                      <a:pt x="293" y="308"/>
                    </a:lnTo>
                    <a:lnTo>
                      <a:pt x="300" y="304"/>
                    </a:lnTo>
                    <a:lnTo>
                      <a:pt x="300" y="302"/>
                    </a:lnTo>
                    <a:lnTo>
                      <a:pt x="304" y="298"/>
                    </a:lnTo>
                    <a:lnTo>
                      <a:pt x="310" y="291"/>
                    </a:lnTo>
                    <a:lnTo>
                      <a:pt x="320" y="283"/>
                    </a:lnTo>
                    <a:lnTo>
                      <a:pt x="323" y="277"/>
                    </a:lnTo>
                    <a:lnTo>
                      <a:pt x="329" y="273"/>
                    </a:lnTo>
                    <a:lnTo>
                      <a:pt x="335" y="268"/>
                    </a:lnTo>
                    <a:lnTo>
                      <a:pt x="342" y="262"/>
                    </a:lnTo>
                    <a:lnTo>
                      <a:pt x="350" y="256"/>
                    </a:lnTo>
                    <a:lnTo>
                      <a:pt x="358" y="251"/>
                    </a:lnTo>
                    <a:lnTo>
                      <a:pt x="361" y="249"/>
                    </a:lnTo>
                    <a:lnTo>
                      <a:pt x="367" y="245"/>
                    </a:lnTo>
                    <a:lnTo>
                      <a:pt x="373" y="243"/>
                    </a:lnTo>
                    <a:lnTo>
                      <a:pt x="377" y="239"/>
                    </a:lnTo>
                    <a:lnTo>
                      <a:pt x="382" y="237"/>
                    </a:lnTo>
                    <a:lnTo>
                      <a:pt x="386" y="234"/>
                    </a:lnTo>
                    <a:lnTo>
                      <a:pt x="392" y="230"/>
                    </a:lnTo>
                    <a:lnTo>
                      <a:pt x="397" y="228"/>
                    </a:lnTo>
                    <a:lnTo>
                      <a:pt x="403" y="224"/>
                    </a:lnTo>
                    <a:lnTo>
                      <a:pt x="409" y="220"/>
                    </a:lnTo>
                    <a:lnTo>
                      <a:pt x="415" y="218"/>
                    </a:lnTo>
                    <a:lnTo>
                      <a:pt x="420" y="216"/>
                    </a:lnTo>
                    <a:lnTo>
                      <a:pt x="426" y="213"/>
                    </a:lnTo>
                    <a:lnTo>
                      <a:pt x="434" y="211"/>
                    </a:lnTo>
                    <a:lnTo>
                      <a:pt x="439" y="207"/>
                    </a:lnTo>
                    <a:lnTo>
                      <a:pt x="447" y="205"/>
                    </a:lnTo>
                    <a:lnTo>
                      <a:pt x="453" y="201"/>
                    </a:lnTo>
                    <a:lnTo>
                      <a:pt x="460" y="199"/>
                    </a:lnTo>
                    <a:lnTo>
                      <a:pt x="468" y="197"/>
                    </a:lnTo>
                    <a:lnTo>
                      <a:pt x="475" y="196"/>
                    </a:lnTo>
                    <a:lnTo>
                      <a:pt x="483" y="192"/>
                    </a:lnTo>
                    <a:lnTo>
                      <a:pt x="491" y="190"/>
                    </a:lnTo>
                    <a:lnTo>
                      <a:pt x="498" y="188"/>
                    </a:lnTo>
                    <a:lnTo>
                      <a:pt x="506" y="186"/>
                    </a:lnTo>
                    <a:lnTo>
                      <a:pt x="513" y="182"/>
                    </a:lnTo>
                    <a:lnTo>
                      <a:pt x="523" y="180"/>
                    </a:lnTo>
                    <a:lnTo>
                      <a:pt x="531" y="178"/>
                    </a:lnTo>
                    <a:lnTo>
                      <a:pt x="540" y="178"/>
                    </a:lnTo>
                    <a:lnTo>
                      <a:pt x="548" y="176"/>
                    </a:lnTo>
                    <a:lnTo>
                      <a:pt x="557" y="176"/>
                    </a:lnTo>
                    <a:lnTo>
                      <a:pt x="565" y="175"/>
                    </a:lnTo>
                    <a:lnTo>
                      <a:pt x="576" y="175"/>
                    </a:lnTo>
                    <a:lnTo>
                      <a:pt x="584" y="173"/>
                    </a:lnTo>
                    <a:lnTo>
                      <a:pt x="595" y="173"/>
                    </a:lnTo>
                    <a:lnTo>
                      <a:pt x="605" y="173"/>
                    </a:lnTo>
                    <a:lnTo>
                      <a:pt x="616" y="173"/>
                    </a:lnTo>
                    <a:close/>
                  </a:path>
                </a:pathLst>
              </a:custGeom>
              <a:solidFill>
                <a:srgbClr val="E6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18" name="Forme libre 17"/>
              <p:cNvSpPr>
                <a:spLocks/>
              </p:cNvSpPr>
              <p:nvPr/>
            </p:nvSpPr>
            <p:spPr bwMode="auto">
              <a:xfrm>
                <a:off x="1262742" y="3320977"/>
                <a:ext cx="519121" cy="930419"/>
              </a:xfrm>
              <a:custGeom>
                <a:avLst/>
                <a:gdLst>
                  <a:gd name="T0" fmla="*/ 313531 w 654"/>
                  <a:gd name="T1" fmla="*/ 891348 h 1171"/>
                  <a:gd name="T2" fmla="*/ 475456 w 654"/>
                  <a:gd name="T3" fmla="*/ 702274 h 1171"/>
                  <a:gd name="T4" fmla="*/ 519112 w 654"/>
                  <a:gd name="T5" fmla="*/ 536239 h 1171"/>
                  <a:gd name="T6" fmla="*/ 519112 w 654"/>
                  <a:gd name="T7" fmla="*/ 511612 h 1171"/>
                  <a:gd name="T8" fmla="*/ 519112 w 654"/>
                  <a:gd name="T9" fmla="*/ 486190 h 1171"/>
                  <a:gd name="T10" fmla="*/ 519112 w 654"/>
                  <a:gd name="T11" fmla="*/ 461563 h 1171"/>
                  <a:gd name="T12" fmla="*/ 460375 w 654"/>
                  <a:gd name="T13" fmla="*/ 427402 h 1171"/>
                  <a:gd name="T14" fmla="*/ 365125 w 654"/>
                  <a:gd name="T15" fmla="*/ 212907 h 1171"/>
                  <a:gd name="T16" fmla="*/ 191294 w 654"/>
                  <a:gd name="T17" fmla="*/ 87387 h 1171"/>
                  <a:gd name="T18" fmla="*/ 0 w 654"/>
                  <a:gd name="T19" fmla="*/ 61965 h 1171"/>
                  <a:gd name="T20" fmla="*/ 42069 w 654"/>
                  <a:gd name="T21" fmla="*/ 135847 h 1171"/>
                  <a:gd name="T22" fmla="*/ 63500 w 654"/>
                  <a:gd name="T23" fmla="*/ 137436 h 1171"/>
                  <a:gd name="T24" fmla="*/ 82550 w 654"/>
                  <a:gd name="T25" fmla="*/ 138230 h 1171"/>
                  <a:gd name="T26" fmla="*/ 99219 w 654"/>
                  <a:gd name="T27" fmla="*/ 141408 h 1171"/>
                  <a:gd name="T28" fmla="*/ 117475 w 654"/>
                  <a:gd name="T29" fmla="*/ 146175 h 1171"/>
                  <a:gd name="T30" fmla="*/ 135731 w 654"/>
                  <a:gd name="T31" fmla="*/ 150941 h 1171"/>
                  <a:gd name="T32" fmla="*/ 155575 w 654"/>
                  <a:gd name="T33" fmla="*/ 156502 h 1171"/>
                  <a:gd name="T34" fmla="*/ 176212 w 654"/>
                  <a:gd name="T35" fmla="*/ 166035 h 1171"/>
                  <a:gd name="T36" fmla="*/ 197644 w 654"/>
                  <a:gd name="T37" fmla="*/ 174774 h 1171"/>
                  <a:gd name="T38" fmla="*/ 217487 w 654"/>
                  <a:gd name="T39" fmla="*/ 186691 h 1171"/>
                  <a:gd name="T40" fmla="*/ 236537 w 654"/>
                  <a:gd name="T41" fmla="*/ 200196 h 1171"/>
                  <a:gd name="T42" fmla="*/ 256381 w 654"/>
                  <a:gd name="T43" fmla="*/ 215290 h 1171"/>
                  <a:gd name="T44" fmla="*/ 276225 w 654"/>
                  <a:gd name="T45" fmla="*/ 233562 h 1171"/>
                  <a:gd name="T46" fmla="*/ 298450 w 654"/>
                  <a:gd name="T47" fmla="*/ 256600 h 1171"/>
                  <a:gd name="T48" fmla="*/ 315118 w 654"/>
                  <a:gd name="T49" fmla="*/ 276461 h 1171"/>
                  <a:gd name="T50" fmla="*/ 328612 w 654"/>
                  <a:gd name="T51" fmla="*/ 297116 h 1171"/>
                  <a:gd name="T52" fmla="*/ 339725 w 654"/>
                  <a:gd name="T53" fmla="*/ 312210 h 1171"/>
                  <a:gd name="T54" fmla="*/ 346868 w 654"/>
                  <a:gd name="T55" fmla="*/ 330482 h 1171"/>
                  <a:gd name="T56" fmla="*/ 354806 w 654"/>
                  <a:gd name="T57" fmla="*/ 347165 h 1171"/>
                  <a:gd name="T58" fmla="*/ 361950 w 654"/>
                  <a:gd name="T59" fmla="*/ 363848 h 1171"/>
                  <a:gd name="T60" fmla="*/ 368300 w 654"/>
                  <a:gd name="T61" fmla="*/ 380531 h 1171"/>
                  <a:gd name="T62" fmla="*/ 372268 w 654"/>
                  <a:gd name="T63" fmla="*/ 397214 h 1171"/>
                  <a:gd name="T64" fmla="*/ 375443 w 654"/>
                  <a:gd name="T65" fmla="*/ 413897 h 1171"/>
                  <a:gd name="T66" fmla="*/ 378618 w 654"/>
                  <a:gd name="T67" fmla="*/ 430580 h 1171"/>
                  <a:gd name="T68" fmla="*/ 383381 w 654"/>
                  <a:gd name="T69" fmla="*/ 456002 h 1171"/>
                  <a:gd name="T70" fmla="*/ 386556 w 654"/>
                  <a:gd name="T71" fmla="*/ 483012 h 1171"/>
                  <a:gd name="T72" fmla="*/ 386556 w 654"/>
                  <a:gd name="T73" fmla="*/ 499695 h 1171"/>
                  <a:gd name="T74" fmla="*/ 384968 w 654"/>
                  <a:gd name="T75" fmla="*/ 521145 h 1171"/>
                  <a:gd name="T76" fmla="*/ 378618 w 654"/>
                  <a:gd name="T77" fmla="*/ 543389 h 1171"/>
                  <a:gd name="T78" fmla="*/ 377031 w 654"/>
                  <a:gd name="T79" fmla="*/ 558483 h 1171"/>
                  <a:gd name="T80" fmla="*/ 372268 w 654"/>
                  <a:gd name="T81" fmla="*/ 576755 h 1171"/>
                  <a:gd name="T82" fmla="*/ 366712 w 654"/>
                  <a:gd name="T83" fmla="*/ 595026 h 1171"/>
                  <a:gd name="T84" fmla="*/ 360362 w 654"/>
                  <a:gd name="T85" fmla="*/ 611709 h 1171"/>
                  <a:gd name="T86" fmla="*/ 353218 w 654"/>
                  <a:gd name="T87" fmla="*/ 630776 h 1171"/>
                  <a:gd name="T88" fmla="*/ 343693 w 654"/>
                  <a:gd name="T89" fmla="*/ 649047 h 1171"/>
                  <a:gd name="T90" fmla="*/ 333375 w 654"/>
                  <a:gd name="T91" fmla="*/ 668908 h 1171"/>
                  <a:gd name="T92" fmla="*/ 321468 w 654"/>
                  <a:gd name="T93" fmla="*/ 687180 h 1171"/>
                  <a:gd name="T94" fmla="*/ 309562 w 654"/>
                  <a:gd name="T95" fmla="*/ 705452 h 1171"/>
                  <a:gd name="T96" fmla="*/ 294481 w 654"/>
                  <a:gd name="T97" fmla="*/ 722929 h 1171"/>
                  <a:gd name="T98" fmla="*/ 280193 w 654"/>
                  <a:gd name="T99" fmla="*/ 735640 h 1171"/>
                  <a:gd name="T100" fmla="*/ 265112 w 654"/>
                  <a:gd name="T101" fmla="*/ 750734 h 1171"/>
                  <a:gd name="T102" fmla="*/ 246062 w 654"/>
                  <a:gd name="T103" fmla="*/ 767417 h 1171"/>
                  <a:gd name="T104" fmla="*/ 224631 w 654"/>
                  <a:gd name="T105" fmla="*/ 782511 h 1171"/>
                  <a:gd name="T106" fmla="*/ 197644 w 654"/>
                  <a:gd name="T107" fmla="*/ 797605 h 1171"/>
                  <a:gd name="T108" fmla="*/ 177800 w 654"/>
                  <a:gd name="T109" fmla="*/ 806344 h 1171"/>
                  <a:gd name="T110" fmla="*/ 161131 w 654"/>
                  <a:gd name="T111" fmla="*/ 814289 h 1171"/>
                  <a:gd name="T112" fmla="*/ 142875 w 654"/>
                  <a:gd name="T113" fmla="*/ 819850 h 1171"/>
                  <a:gd name="T114" fmla="*/ 123825 w 654"/>
                  <a:gd name="T115" fmla="*/ 826205 h 1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4"/>
                  <a:gd name="T175" fmla="*/ 0 h 1171"/>
                  <a:gd name="T176" fmla="*/ 654 w 654"/>
                  <a:gd name="T177" fmla="*/ 1171 h 11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4" h="1171">
                    <a:moveTo>
                      <a:pt x="218" y="1123"/>
                    </a:moveTo>
                    <a:lnTo>
                      <a:pt x="236" y="1120"/>
                    </a:lnTo>
                    <a:lnTo>
                      <a:pt x="310" y="1171"/>
                    </a:lnTo>
                    <a:lnTo>
                      <a:pt x="395" y="1122"/>
                    </a:lnTo>
                    <a:lnTo>
                      <a:pt x="390" y="1034"/>
                    </a:lnTo>
                    <a:lnTo>
                      <a:pt x="452" y="969"/>
                    </a:lnTo>
                    <a:lnTo>
                      <a:pt x="538" y="979"/>
                    </a:lnTo>
                    <a:lnTo>
                      <a:pt x="599" y="884"/>
                    </a:lnTo>
                    <a:lnTo>
                      <a:pt x="547" y="813"/>
                    </a:lnTo>
                    <a:lnTo>
                      <a:pt x="582" y="696"/>
                    </a:lnTo>
                    <a:lnTo>
                      <a:pt x="654" y="682"/>
                    </a:lnTo>
                    <a:lnTo>
                      <a:pt x="654" y="675"/>
                    </a:lnTo>
                    <a:lnTo>
                      <a:pt x="654" y="665"/>
                    </a:lnTo>
                    <a:lnTo>
                      <a:pt x="654" y="659"/>
                    </a:lnTo>
                    <a:lnTo>
                      <a:pt x="654" y="652"/>
                    </a:lnTo>
                    <a:lnTo>
                      <a:pt x="654" y="644"/>
                    </a:lnTo>
                    <a:lnTo>
                      <a:pt x="654" y="635"/>
                    </a:lnTo>
                    <a:lnTo>
                      <a:pt x="654" y="627"/>
                    </a:lnTo>
                    <a:lnTo>
                      <a:pt x="654" y="621"/>
                    </a:lnTo>
                    <a:lnTo>
                      <a:pt x="654" y="612"/>
                    </a:lnTo>
                    <a:lnTo>
                      <a:pt x="654" y="606"/>
                    </a:lnTo>
                    <a:lnTo>
                      <a:pt x="654" y="597"/>
                    </a:lnTo>
                    <a:lnTo>
                      <a:pt x="654" y="589"/>
                    </a:lnTo>
                    <a:lnTo>
                      <a:pt x="654" y="581"/>
                    </a:lnTo>
                    <a:lnTo>
                      <a:pt x="654" y="574"/>
                    </a:lnTo>
                    <a:lnTo>
                      <a:pt x="654" y="568"/>
                    </a:lnTo>
                    <a:lnTo>
                      <a:pt x="654" y="561"/>
                    </a:lnTo>
                    <a:lnTo>
                      <a:pt x="580" y="538"/>
                    </a:lnTo>
                    <a:lnTo>
                      <a:pt x="547" y="422"/>
                    </a:lnTo>
                    <a:lnTo>
                      <a:pt x="599" y="349"/>
                    </a:lnTo>
                    <a:lnTo>
                      <a:pt x="549" y="262"/>
                    </a:lnTo>
                    <a:lnTo>
                      <a:pt x="460" y="268"/>
                    </a:lnTo>
                    <a:lnTo>
                      <a:pt x="397" y="205"/>
                    </a:lnTo>
                    <a:lnTo>
                      <a:pt x="409" y="117"/>
                    </a:lnTo>
                    <a:lnTo>
                      <a:pt x="312" y="60"/>
                    </a:lnTo>
                    <a:lnTo>
                      <a:pt x="241" y="110"/>
                    </a:lnTo>
                    <a:lnTo>
                      <a:pt x="123" y="76"/>
                    </a:lnTo>
                    <a:lnTo>
                      <a:pt x="110" y="1"/>
                    </a:lnTo>
                    <a:lnTo>
                      <a:pt x="38" y="0"/>
                    </a:lnTo>
                    <a:lnTo>
                      <a:pt x="0" y="78"/>
                    </a:lnTo>
                    <a:lnTo>
                      <a:pt x="42" y="171"/>
                    </a:lnTo>
                    <a:lnTo>
                      <a:pt x="44" y="171"/>
                    </a:lnTo>
                    <a:lnTo>
                      <a:pt x="49" y="171"/>
                    </a:lnTo>
                    <a:lnTo>
                      <a:pt x="53" y="171"/>
                    </a:lnTo>
                    <a:lnTo>
                      <a:pt x="59" y="171"/>
                    </a:lnTo>
                    <a:lnTo>
                      <a:pt x="64" y="171"/>
                    </a:lnTo>
                    <a:lnTo>
                      <a:pt x="74" y="173"/>
                    </a:lnTo>
                    <a:lnTo>
                      <a:pt x="80" y="173"/>
                    </a:lnTo>
                    <a:lnTo>
                      <a:pt x="89" y="173"/>
                    </a:lnTo>
                    <a:lnTo>
                      <a:pt x="95" y="173"/>
                    </a:lnTo>
                    <a:lnTo>
                      <a:pt x="99" y="174"/>
                    </a:lnTo>
                    <a:lnTo>
                      <a:pt x="104" y="174"/>
                    </a:lnTo>
                    <a:lnTo>
                      <a:pt x="110" y="176"/>
                    </a:lnTo>
                    <a:lnTo>
                      <a:pt x="114" y="176"/>
                    </a:lnTo>
                    <a:lnTo>
                      <a:pt x="120" y="178"/>
                    </a:lnTo>
                    <a:lnTo>
                      <a:pt x="125" y="178"/>
                    </a:lnTo>
                    <a:lnTo>
                      <a:pt x="131" y="180"/>
                    </a:lnTo>
                    <a:lnTo>
                      <a:pt x="135" y="180"/>
                    </a:lnTo>
                    <a:lnTo>
                      <a:pt x="141" y="182"/>
                    </a:lnTo>
                    <a:lnTo>
                      <a:pt x="148" y="184"/>
                    </a:lnTo>
                    <a:lnTo>
                      <a:pt x="154" y="186"/>
                    </a:lnTo>
                    <a:lnTo>
                      <a:pt x="160" y="188"/>
                    </a:lnTo>
                    <a:lnTo>
                      <a:pt x="165" y="190"/>
                    </a:lnTo>
                    <a:lnTo>
                      <a:pt x="171" y="190"/>
                    </a:lnTo>
                    <a:lnTo>
                      <a:pt x="177" y="194"/>
                    </a:lnTo>
                    <a:lnTo>
                      <a:pt x="182" y="195"/>
                    </a:lnTo>
                    <a:lnTo>
                      <a:pt x="190" y="195"/>
                    </a:lnTo>
                    <a:lnTo>
                      <a:pt x="196" y="197"/>
                    </a:lnTo>
                    <a:lnTo>
                      <a:pt x="203" y="201"/>
                    </a:lnTo>
                    <a:lnTo>
                      <a:pt x="209" y="203"/>
                    </a:lnTo>
                    <a:lnTo>
                      <a:pt x="215" y="205"/>
                    </a:lnTo>
                    <a:lnTo>
                      <a:pt x="222" y="209"/>
                    </a:lnTo>
                    <a:lnTo>
                      <a:pt x="230" y="211"/>
                    </a:lnTo>
                    <a:lnTo>
                      <a:pt x="234" y="214"/>
                    </a:lnTo>
                    <a:lnTo>
                      <a:pt x="241" y="216"/>
                    </a:lnTo>
                    <a:lnTo>
                      <a:pt x="249" y="220"/>
                    </a:lnTo>
                    <a:lnTo>
                      <a:pt x="255" y="224"/>
                    </a:lnTo>
                    <a:lnTo>
                      <a:pt x="260" y="228"/>
                    </a:lnTo>
                    <a:lnTo>
                      <a:pt x="268" y="232"/>
                    </a:lnTo>
                    <a:lnTo>
                      <a:pt x="274" y="235"/>
                    </a:lnTo>
                    <a:lnTo>
                      <a:pt x="281" y="239"/>
                    </a:lnTo>
                    <a:lnTo>
                      <a:pt x="287" y="243"/>
                    </a:lnTo>
                    <a:lnTo>
                      <a:pt x="293" y="247"/>
                    </a:lnTo>
                    <a:lnTo>
                      <a:pt x="298" y="252"/>
                    </a:lnTo>
                    <a:lnTo>
                      <a:pt x="306" y="256"/>
                    </a:lnTo>
                    <a:lnTo>
                      <a:pt x="312" y="262"/>
                    </a:lnTo>
                    <a:lnTo>
                      <a:pt x="317" y="266"/>
                    </a:lnTo>
                    <a:lnTo>
                      <a:pt x="323" y="271"/>
                    </a:lnTo>
                    <a:lnTo>
                      <a:pt x="329" y="277"/>
                    </a:lnTo>
                    <a:lnTo>
                      <a:pt x="334" y="283"/>
                    </a:lnTo>
                    <a:lnTo>
                      <a:pt x="342" y="289"/>
                    </a:lnTo>
                    <a:lnTo>
                      <a:pt x="348" y="294"/>
                    </a:lnTo>
                    <a:lnTo>
                      <a:pt x="353" y="302"/>
                    </a:lnTo>
                    <a:lnTo>
                      <a:pt x="363" y="310"/>
                    </a:lnTo>
                    <a:lnTo>
                      <a:pt x="372" y="319"/>
                    </a:lnTo>
                    <a:lnTo>
                      <a:pt x="376" y="323"/>
                    </a:lnTo>
                    <a:lnTo>
                      <a:pt x="380" y="329"/>
                    </a:lnTo>
                    <a:lnTo>
                      <a:pt x="384" y="332"/>
                    </a:lnTo>
                    <a:lnTo>
                      <a:pt x="390" y="338"/>
                    </a:lnTo>
                    <a:lnTo>
                      <a:pt x="397" y="348"/>
                    </a:lnTo>
                    <a:lnTo>
                      <a:pt x="405" y="357"/>
                    </a:lnTo>
                    <a:lnTo>
                      <a:pt x="407" y="363"/>
                    </a:lnTo>
                    <a:lnTo>
                      <a:pt x="412" y="368"/>
                    </a:lnTo>
                    <a:lnTo>
                      <a:pt x="414" y="374"/>
                    </a:lnTo>
                    <a:lnTo>
                      <a:pt x="418" y="380"/>
                    </a:lnTo>
                    <a:lnTo>
                      <a:pt x="422" y="384"/>
                    </a:lnTo>
                    <a:lnTo>
                      <a:pt x="424" y="389"/>
                    </a:lnTo>
                    <a:lnTo>
                      <a:pt x="428" y="393"/>
                    </a:lnTo>
                    <a:lnTo>
                      <a:pt x="430" y="399"/>
                    </a:lnTo>
                    <a:lnTo>
                      <a:pt x="433" y="405"/>
                    </a:lnTo>
                    <a:lnTo>
                      <a:pt x="435" y="410"/>
                    </a:lnTo>
                    <a:lnTo>
                      <a:pt x="437" y="416"/>
                    </a:lnTo>
                    <a:lnTo>
                      <a:pt x="441" y="422"/>
                    </a:lnTo>
                    <a:lnTo>
                      <a:pt x="443" y="426"/>
                    </a:lnTo>
                    <a:lnTo>
                      <a:pt x="445" y="431"/>
                    </a:lnTo>
                    <a:lnTo>
                      <a:pt x="447" y="437"/>
                    </a:lnTo>
                    <a:lnTo>
                      <a:pt x="450" y="443"/>
                    </a:lnTo>
                    <a:lnTo>
                      <a:pt x="452" y="448"/>
                    </a:lnTo>
                    <a:lnTo>
                      <a:pt x="454" y="452"/>
                    </a:lnTo>
                    <a:lnTo>
                      <a:pt x="456" y="458"/>
                    </a:lnTo>
                    <a:lnTo>
                      <a:pt x="458" y="464"/>
                    </a:lnTo>
                    <a:lnTo>
                      <a:pt x="460" y="467"/>
                    </a:lnTo>
                    <a:lnTo>
                      <a:pt x="462" y="473"/>
                    </a:lnTo>
                    <a:lnTo>
                      <a:pt x="464" y="479"/>
                    </a:lnTo>
                    <a:lnTo>
                      <a:pt x="466" y="484"/>
                    </a:lnTo>
                    <a:lnTo>
                      <a:pt x="466" y="490"/>
                    </a:lnTo>
                    <a:lnTo>
                      <a:pt x="468" y="494"/>
                    </a:lnTo>
                    <a:lnTo>
                      <a:pt x="469" y="500"/>
                    </a:lnTo>
                    <a:lnTo>
                      <a:pt x="471" y="505"/>
                    </a:lnTo>
                    <a:lnTo>
                      <a:pt x="471" y="509"/>
                    </a:lnTo>
                    <a:lnTo>
                      <a:pt x="473" y="515"/>
                    </a:lnTo>
                    <a:lnTo>
                      <a:pt x="473" y="521"/>
                    </a:lnTo>
                    <a:lnTo>
                      <a:pt x="475" y="526"/>
                    </a:lnTo>
                    <a:lnTo>
                      <a:pt x="475" y="530"/>
                    </a:lnTo>
                    <a:lnTo>
                      <a:pt x="477" y="536"/>
                    </a:lnTo>
                    <a:lnTo>
                      <a:pt x="477" y="542"/>
                    </a:lnTo>
                    <a:lnTo>
                      <a:pt x="479" y="545"/>
                    </a:lnTo>
                    <a:lnTo>
                      <a:pt x="481" y="555"/>
                    </a:lnTo>
                    <a:lnTo>
                      <a:pt x="483" y="564"/>
                    </a:lnTo>
                    <a:lnTo>
                      <a:pt x="483" y="574"/>
                    </a:lnTo>
                    <a:lnTo>
                      <a:pt x="485" y="583"/>
                    </a:lnTo>
                    <a:lnTo>
                      <a:pt x="485" y="591"/>
                    </a:lnTo>
                    <a:lnTo>
                      <a:pt x="487" y="600"/>
                    </a:lnTo>
                    <a:lnTo>
                      <a:pt x="487" y="608"/>
                    </a:lnTo>
                    <a:lnTo>
                      <a:pt x="488" y="618"/>
                    </a:lnTo>
                    <a:lnTo>
                      <a:pt x="488" y="621"/>
                    </a:lnTo>
                    <a:lnTo>
                      <a:pt x="488" y="625"/>
                    </a:lnTo>
                    <a:lnTo>
                      <a:pt x="487" y="629"/>
                    </a:lnTo>
                    <a:lnTo>
                      <a:pt x="487" y="635"/>
                    </a:lnTo>
                    <a:lnTo>
                      <a:pt x="487" y="640"/>
                    </a:lnTo>
                    <a:lnTo>
                      <a:pt x="485" y="648"/>
                    </a:lnTo>
                    <a:lnTo>
                      <a:pt x="485" y="656"/>
                    </a:lnTo>
                    <a:lnTo>
                      <a:pt x="483" y="663"/>
                    </a:lnTo>
                    <a:lnTo>
                      <a:pt x="481" y="671"/>
                    </a:lnTo>
                    <a:lnTo>
                      <a:pt x="479" y="680"/>
                    </a:lnTo>
                    <a:lnTo>
                      <a:pt x="477" y="684"/>
                    </a:lnTo>
                    <a:lnTo>
                      <a:pt x="477" y="688"/>
                    </a:lnTo>
                    <a:lnTo>
                      <a:pt x="475" y="694"/>
                    </a:lnTo>
                    <a:lnTo>
                      <a:pt x="475" y="699"/>
                    </a:lnTo>
                    <a:lnTo>
                      <a:pt x="475" y="703"/>
                    </a:lnTo>
                    <a:lnTo>
                      <a:pt x="473" y="709"/>
                    </a:lnTo>
                    <a:lnTo>
                      <a:pt x="471" y="715"/>
                    </a:lnTo>
                    <a:lnTo>
                      <a:pt x="471" y="720"/>
                    </a:lnTo>
                    <a:lnTo>
                      <a:pt x="469" y="726"/>
                    </a:lnTo>
                    <a:lnTo>
                      <a:pt x="468" y="732"/>
                    </a:lnTo>
                    <a:lnTo>
                      <a:pt x="466" y="737"/>
                    </a:lnTo>
                    <a:lnTo>
                      <a:pt x="466" y="743"/>
                    </a:lnTo>
                    <a:lnTo>
                      <a:pt x="462" y="749"/>
                    </a:lnTo>
                    <a:lnTo>
                      <a:pt x="460" y="754"/>
                    </a:lnTo>
                    <a:lnTo>
                      <a:pt x="458" y="760"/>
                    </a:lnTo>
                    <a:lnTo>
                      <a:pt x="456" y="764"/>
                    </a:lnTo>
                    <a:lnTo>
                      <a:pt x="454" y="770"/>
                    </a:lnTo>
                    <a:lnTo>
                      <a:pt x="452" y="777"/>
                    </a:lnTo>
                    <a:lnTo>
                      <a:pt x="450" y="781"/>
                    </a:lnTo>
                    <a:lnTo>
                      <a:pt x="449" y="789"/>
                    </a:lnTo>
                    <a:lnTo>
                      <a:pt x="445" y="794"/>
                    </a:lnTo>
                    <a:lnTo>
                      <a:pt x="443" y="800"/>
                    </a:lnTo>
                    <a:lnTo>
                      <a:pt x="439" y="806"/>
                    </a:lnTo>
                    <a:lnTo>
                      <a:pt x="437" y="812"/>
                    </a:lnTo>
                    <a:lnTo>
                      <a:pt x="433" y="817"/>
                    </a:lnTo>
                    <a:lnTo>
                      <a:pt x="431" y="823"/>
                    </a:lnTo>
                    <a:lnTo>
                      <a:pt x="428" y="831"/>
                    </a:lnTo>
                    <a:lnTo>
                      <a:pt x="426" y="836"/>
                    </a:lnTo>
                    <a:lnTo>
                      <a:pt x="420" y="842"/>
                    </a:lnTo>
                    <a:lnTo>
                      <a:pt x="418" y="848"/>
                    </a:lnTo>
                    <a:lnTo>
                      <a:pt x="414" y="853"/>
                    </a:lnTo>
                    <a:lnTo>
                      <a:pt x="411" y="859"/>
                    </a:lnTo>
                    <a:lnTo>
                      <a:pt x="405" y="865"/>
                    </a:lnTo>
                    <a:lnTo>
                      <a:pt x="401" y="870"/>
                    </a:lnTo>
                    <a:lnTo>
                      <a:pt x="399" y="876"/>
                    </a:lnTo>
                    <a:lnTo>
                      <a:pt x="395" y="882"/>
                    </a:lnTo>
                    <a:lnTo>
                      <a:pt x="390" y="888"/>
                    </a:lnTo>
                    <a:lnTo>
                      <a:pt x="384" y="893"/>
                    </a:lnTo>
                    <a:lnTo>
                      <a:pt x="380" y="899"/>
                    </a:lnTo>
                    <a:lnTo>
                      <a:pt x="376" y="905"/>
                    </a:lnTo>
                    <a:lnTo>
                      <a:pt x="371" y="910"/>
                    </a:lnTo>
                    <a:lnTo>
                      <a:pt x="365" y="916"/>
                    </a:lnTo>
                    <a:lnTo>
                      <a:pt x="361" y="920"/>
                    </a:lnTo>
                    <a:lnTo>
                      <a:pt x="355" y="926"/>
                    </a:lnTo>
                    <a:lnTo>
                      <a:pt x="353" y="926"/>
                    </a:lnTo>
                    <a:lnTo>
                      <a:pt x="352" y="929"/>
                    </a:lnTo>
                    <a:lnTo>
                      <a:pt x="348" y="933"/>
                    </a:lnTo>
                    <a:lnTo>
                      <a:pt x="342" y="939"/>
                    </a:lnTo>
                    <a:lnTo>
                      <a:pt x="334" y="945"/>
                    </a:lnTo>
                    <a:lnTo>
                      <a:pt x="325" y="952"/>
                    </a:lnTo>
                    <a:lnTo>
                      <a:pt x="321" y="956"/>
                    </a:lnTo>
                    <a:lnTo>
                      <a:pt x="315" y="960"/>
                    </a:lnTo>
                    <a:lnTo>
                      <a:pt x="310" y="966"/>
                    </a:lnTo>
                    <a:lnTo>
                      <a:pt x="306" y="971"/>
                    </a:lnTo>
                    <a:lnTo>
                      <a:pt x="298" y="975"/>
                    </a:lnTo>
                    <a:lnTo>
                      <a:pt x="291" y="979"/>
                    </a:lnTo>
                    <a:lnTo>
                      <a:pt x="283" y="985"/>
                    </a:lnTo>
                    <a:lnTo>
                      <a:pt x="276" y="990"/>
                    </a:lnTo>
                    <a:lnTo>
                      <a:pt x="268" y="994"/>
                    </a:lnTo>
                    <a:lnTo>
                      <a:pt x="258" y="998"/>
                    </a:lnTo>
                    <a:lnTo>
                      <a:pt x="249" y="1004"/>
                    </a:lnTo>
                    <a:lnTo>
                      <a:pt x="241" y="1009"/>
                    </a:lnTo>
                    <a:lnTo>
                      <a:pt x="236" y="1011"/>
                    </a:lnTo>
                    <a:lnTo>
                      <a:pt x="230" y="1013"/>
                    </a:lnTo>
                    <a:lnTo>
                      <a:pt x="224" y="1015"/>
                    </a:lnTo>
                    <a:lnTo>
                      <a:pt x="220" y="1017"/>
                    </a:lnTo>
                    <a:lnTo>
                      <a:pt x="215" y="1019"/>
                    </a:lnTo>
                    <a:lnTo>
                      <a:pt x="209" y="1021"/>
                    </a:lnTo>
                    <a:lnTo>
                      <a:pt x="203" y="1025"/>
                    </a:lnTo>
                    <a:lnTo>
                      <a:pt x="199" y="1026"/>
                    </a:lnTo>
                    <a:lnTo>
                      <a:pt x="192" y="1028"/>
                    </a:lnTo>
                    <a:lnTo>
                      <a:pt x="188" y="1030"/>
                    </a:lnTo>
                    <a:lnTo>
                      <a:pt x="180" y="1032"/>
                    </a:lnTo>
                    <a:lnTo>
                      <a:pt x="175" y="1034"/>
                    </a:lnTo>
                    <a:lnTo>
                      <a:pt x="169" y="1036"/>
                    </a:lnTo>
                    <a:lnTo>
                      <a:pt x="163" y="1038"/>
                    </a:lnTo>
                    <a:lnTo>
                      <a:pt x="156" y="1040"/>
                    </a:lnTo>
                    <a:lnTo>
                      <a:pt x="152" y="1042"/>
                    </a:lnTo>
                    <a:lnTo>
                      <a:pt x="218" y="1123"/>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19" name="Forme libre 18"/>
              <p:cNvSpPr>
                <a:spLocks/>
              </p:cNvSpPr>
              <p:nvPr/>
            </p:nvSpPr>
            <p:spPr bwMode="auto">
              <a:xfrm>
                <a:off x="1030963" y="3320977"/>
                <a:ext cx="273055" cy="227048"/>
              </a:xfrm>
              <a:custGeom>
                <a:avLst/>
                <a:gdLst>
                  <a:gd name="T0" fmla="*/ 36512 w 344"/>
                  <a:gd name="T1" fmla="*/ 227013 h 285"/>
                  <a:gd name="T2" fmla="*/ 40481 w 344"/>
                  <a:gd name="T3" fmla="*/ 219048 h 285"/>
                  <a:gd name="T4" fmla="*/ 48419 w 344"/>
                  <a:gd name="T5" fmla="*/ 215065 h 285"/>
                  <a:gd name="T6" fmla="*/ 53181 w 344"/>
                  <a:gd name="T7" fmla="*/ 210286 h 285"/>
                  <a:gd name="T8" fmla="*/ 55563 w 344"/>
                  <a:gd name="T9" fmla="*/ 207100 h 285"/>
                  <a:gd name="T10" fmla="*/ 60325 w 344"/>
                  <a:gd name="T11" fmla="*/ 202320 h 285"/>
                  <a:gd name="T12" fmla="*/ 66675 w 344"/>
                  <a:gd name="T13" fmla="*/ 200727 h 285"/>
                  <a:gd name="T14" fmla="*/ 69056 w 344"/>
                  <a:gd name="T15" fmla="*/ 196745 h 285"/>
                  <a:gd name="T16" fmla="*/ 75406 w 344"/>
                  <a:gd name="T17" fmla="*/ 191965 h 285"/>
                  <a:gd name="T18" fmla="*/ 81756 w 344"/>
                  <a:gd name="T19" fmla="*/ 188779 h 285"/>
                  <a:gd name="T20" fmla="*/ 87312 w 344"/>
                  <a:gd name="T21" fmla="*/ 185593 h 285"/>
                  <a:gd name="T22" fmla="*/ 95250 w 344"/>
                  <a:gd name="T23" fmla="*/ 181610 h 285"/>
                  <a:gd name="T24" fmla="*/ 100806 w 344"/>
                  <a:gd name="T25" fmla="*/ 178424 h 285"/>
                  <a:gd name="T26" fmla="*/ 108744 w 344"/>
                  <a:gd name="T27" fmla="*/ 173645 h 285"/>
                  <a:gd name="T28" fmla="*/ 115888 w 344"/>
                  <a:gd name="T29" fmla="*/ 170459 h 285"/>
                  <a:gd name="T30" fmla="*/ 122238 w 344"/>
                  <a:gd name="T31" fmla="*/ 168069 h 285"/>
                  <a:gd name="T32" fmla="*/ 129381 w 344"/>
                  <a:gd name="T33" fmla="*/ 164883 h 285"/>
                  <a:gd name="T34" fmla="*/ 134144 w 344"/>
                  <a:gd name="T35" fmla="*/ 161697 h 285"/>
                  <a:gd name="T36" fmla="*/ 138906 w 344"/>
                  <a:gd name="T37" fmla="*/ 160104 h 285"/>
                  <a:gd name="T38" fmla="*/ 143669 w 344"/>
                  <a:gd name="T39" fmla="*/ 158511 h 285"/>
                  <a:gd name="T40" fmla="*/ 147637 w 344"/>
                  <a:gd name="T41" fmla="*/ 156918 h 285"/>
                  <a:gd name="T42" fmla="*/ 152400 w 344"/>
                  <a:gd name="T43" fmla="*/ 155325 h 285"/>
                  <a:gd name="T44" fmla="*/ 157162 w 344"/>
                  <a:gd name="T45" fmla="*/ 154528 h 285"/>
                  <a:gd name="T46" fmla="*/ 160337 w 344"/>
                  <a:gd name="T47" fmla="*/ 152935 h 285"/>
                  <a:gd name="T48" fmla="*/ 164306 w 344"/>
                  <a:gd name="T49" fmla="*/ 151342 h 285"/>
                  <a:gd name="T50" fmla="*/ 169069 w 344"/>
                  <a:gd name="T51" fmla="*/ 149749 h 285"/>
                  <a:gd name="T52" fmla="*/ 173831 w 344"/>
                  <a:gd name="T53" fmla="*/ 149749 h 285"/>
                  <a:gd name="T54" fmla="*/ 179387 w 344"/>
                  <a:gd name="T55" fmla="*/ 148156 h 285"/>
                  <a:gd name="T56" fmla="*/ 184150 w 344"/>
                  <a:gd name="T57" fmla="*/ 146563 h 285"/>
                  <a:gd name="T58" fmla="*/ 188912 w 344"/>
                  <a:gd name="T59" fmla="*/ 144970 h 285"/>
                  <a:gd name="T60" fmla="*/ 192881 w 344"/>
                  <a:gd name="T61" fmla="*/ 143377 h 285"/>
                  <a:gd name="T62" fmla="*/ 199231 w 344"/>
                  <a:gd name="T63" fmla="*/ 141784 h 285"/>
                  <a:gd name="T64" fmla="*/ 203994 w 344"/>
                  <a:gd name="T65" fmla="*/ 141784 h 285"/>
                  <a:gd name="T66" fmla="*/ 207963 w 344"/>
                  <a:gd name="T67" fmla="*/ 140190 h 285"/>
                  <a:gd name="T68" fmla="*/ 214313 w 344"/>
                  <a:gd name="T69" fmla="*/ 140190 h 285"/>
                  <a:gd name="T70" fmla="*/ 219075 w 344"/>
                  <a:gd name="T71" fmla="*/ 138597 h 285"/>
                  <a:gd name="T72" fmla="*/ 224631 w 344"/>
                  <a:gd name="T73" fmla="*/ 138597 h 285"/>
                  <a:gd name="T74" fmla="*/ 230981 w 344"/>
                  <a:gd name="T75" fmla="*/ 137801 h 285"/>
                  <a:gd name="T76" fmla="*/ 235744 w 344"/>
                  <a:gd name="T77" fmla="*/ 137801 h 285"/>
                  <a:gd name="T78" fmla="*/ 241300 w 344"/>
                  <a:gd name="T79" fmla="*/ 136208 h 285"/>
                  <a:gd name="T80" fmla="*/ 247650 w 344"/>
                  <a:gd name="T81" fmla="*/ 136208 h 285"/>
                  <a:gd name="T82" fmla="*/ 253206 w 344"/>
                  <a:gd name="T83" fmla="*/ 136208 h 285"/>
                  <a:gd name="T84" fmla="*/ 259556 w 344"/>
                  <a:gd name="T85" fmla="*/ 136208 h 285"/>
                  <a:gd name="T86" fmla="*/ 265906 w 344"/>
                  <a:gd name="T87" fmla="*/ 136208 h 285"/>
                  <a:gd name="T88" fmla="*/ 273050 w 344"/>
                  <a:gd name="T89" fmla="*/ 136208 h 285"/>
                  <a:gd name="T90" fmla="*/ 269875 w 344"/>
                  <a:gd name="T91" fmla="*/ 0 h 285"/>
                  <a:gd name="T92" fmla="*/ 226219 w 344"/>
                  <a:gd name="T93" fmla="*/ 0 h 285"/>
                  <a:gd name="T94" fmla="*/ 209550 w 344"/>
                  <a:gd name="T95" fmla="*/ 62130 h 285"/>
                  <a:gd name="T96" fmla="*/ 117475 w 344"/>
                  <a:gd name="T97" fmla="*/ 86026 h 285"/>
                  <a:gd name="T98" fmla="*/ 58738 w 344"/>
                  <a:gd name="T99" fmla="*/ 45403 h 285"/>
                  <a:gd name="T100" fmla="*/ 0 w 344"/>
                  <a:gd name="T101" fmla="*/ 78061 h 285"/>
                  <a:gd name="T102" fmla="*/ 36512 w 344"/>
                  <a:gd name="T103" fmla="*/ 227013 h 285"/>
                  <a:gd name="T104" fmla="*/ 36512 w 344"/>
                  <a:gd name="T105" fmla="*/ 227013 h 2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285"/>
                  <a:gd name="T161" fmla="*/ 344 w 344"/>
                  <a:gd name="T162" fmla="*/ 285 h 2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285">
                    <a:moveTo>
                      <a:pt x="46" y="285"/>
                    </a:moveTo>
                    <a:lnTo>
                      <a:pt x="51" y="275"/>
                    </a:lnTo>
                    <a:lnTo>
                      <a:pt x="61" y="270"/>
                    </a:lnTo>
                    <a:lnTo>
                      <a:pt x="67" y="264"/>
                    </a:lnTo>
                    <a:lnTo>
                      <a:pt x="70" y="260"/>
                    </a:lnTo>
                    <a:lnTo>
                      <a:pt x="76" y="254"/>
                    </a:lnTo>
                    <a:lnTo>
                      <a:pt x="84" y="252"/>
                    </a:lnTo>
                    <a:lnTo>
                      <a:pt x="87" y="247"/>
                    </a:lnTo>
                    <a:lnTo>
                      <a:pt x="95" y="241"/>
                    </a:lnTo>
                    <a:lnTo>
                      <a:pt x="103" y="237"/>
                    </a:lnTo>
                    <a:lnTo>
                      <a:pt x="110" y="233"/>
                    </a:lnTo>
                    <a:lnTo>
                      <a:pt x="120" y="228"/>
                    </a:lnTo>
                    <a:lnTo>
                      <a:pt x="127" y="224"/>
                    </a:lnTo>
                    <a:lnTo>
                      <a:pt x="137" y="218"/>
                    </a:lnTo>
                    <a:lnTo>
                      <a:pt x="146" y="214"/>
                    </a:lnTo>
                    <a:lnTo>
                      <a:pt x="154" y="211"/>
                    </a:lnTo>
                    <a:lnTo>
                      <a:pt x="163" y="207"/>
                    </a:lnTo>
                    <a:lnTo>
                      <a:pt x="169" y="203"/>
                    </a:lnTo>
                    <a:lnTo>
                      <a:pt x="175" y="201"/>
                    </a:lnTo>
                    <a:lnTo>
                      <a:pt x="181" y="199"/>
                    </a:lnTo>
                    <a:lnTo>
                      <a:pt x="186" y="197"/>
                    </a:lnTo>
                    <a:lnTo>
                      <a:pt x="192" y="195"/>
                    </a:lnTo>
                    <a:lnTo>
                      <a:pt x="198" y="194"/>
                    </a:lnTo>
                    <a:lnTo>
                      <a:pt x="202" y="192"/>
                    </a:lnTo>
                    <a:lnTo>
                      <a:pt x="207" y="190"/>
                    </a:lnTo>
                    <a:lnTo>
                      <a:pt x="213" y="188"/>
                    </a:lnTo>
                    <a:lnTo>
                      <a:pt x="219" y="188"/>
                    </a:lnTo>
                    <a:lnTo>
                      <a:pt x="226" y="186"/>
                    </a:lnTo>
                    <a:lnTo>
                      <a:pt x="232" y="184"/>
                    </a:lnTo>
                    <a:lnTo>
                      <a:pt x="238" y="182"/>
                    </a:lnTo>
                    <a:lnTo>
                      <a:pt x="243" y="180"/>
                    </a:lnTo>
                    <a:lnTo>
                      <a:pt x="251" y="178"/>
                    </a:lnTo>
                    <a:lnTo>
                      <a:pt x="257" y="178"/>
                    </a:lnTo>
                    <a:lnTo>
                      <a:pt x="262" y="176"/>
                    </a:lnTo>
                    <a:lnTo>
                      <a:pt x="270" y="176"/>
                    </a:lnTo>
                    <a:lnTo>
                      <a:pt x="276" y="174"/>
                    </a:lnTo>
                    <a:lnTo>
                      <a:pt x="283" y="174"/>
                    </a:lnTo>
                    <a:lnTo>
                      <a:pt x="291" y="173"/>
                    </a:lnTo>
                    <a:lnTo>
                      <a:pt x="297" y="173"/>
                    </a:lnTo>
                    <a:lnTo>
                      <a:pt x="304" y="171"/>
                    </a:lnTo>
                    <a:lnTo>
                      <a:pt x="312" y="171"/>
                    </a:lnTo>
                    <a:lnTo>
                      <a:pt x="319" y="171"/>
                    </a:lnTo>
                    <a:lnTo>
                      <a:pt x="327" y="171"/>
                    </a:lnTo>
                    <a:lnTo>
                      <a:pt x="335" y="171"/>
                    </a:lnTo>
                    <a:lnTo>
                      <a:pt x="344" y="171"/>
                    </a:lnTo>
                    <a:lnTo>
                      <a:pt x="340" y="0"/>
                    </a:lnTo>
                    <a:lnTo>
                      <a:pt x="285" y="0"/>
                    </a:lnTo>
                    <a:lnTo>
                      <a:pt x="264" y="78"/>
                    </a:lnTo>
                    <a:lnTo>
                      <a:pt x="148" y="108"/>
                    </a:lnTo>
                    <a:lnTo>
                      <a:pt x="74" y="57"/>
                    </a:lnTo>
                    <a:lnTo>
                      <a:pt x="0" y="98"/>
                    </a:lnTo>
                    <a:lnTo>
                      <a:pt x="46" y="285"/>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20" name="Forme libre 19"/>
              <p:cNvSpPr>
                <a:spLocks/>
              </p:cNvSpPr>
              <p:nvPr/>
            </p:nvSpPr>
            <p:spPr bwMode="auto">
              <a:xfrm>
                <a:off x="1142090" y="3722677"/>
                <a:ext cx="249241" cy="342953"/>
              </a:xfrm>
              <a:custGeom>
                <a:avLst/>
                <a:gdLst>
                  <a:gd name="T0" fmla="*/ 11944 w 313"/>
                  <a:gd name="T1" fmla="*/ 21431 h 432"/>
                  <a:gd name="T2" fmla="*/ 25481 w 313"/>
                  <a:gd name="T3" fmla="*/ 13494 h 432"/>
                  <a:gd name="T4" fmla="*/ 35833 w 313"/>
                  <a:gd name="T5" fmla="*/ 7938 h 432"/>
                  <a:gd name="T6" fmla="*/ 46981 w 313"/>
                  <a:gd name="T7" fmla="*/ 0 h 432"/>
                  <a:gd name="T8" fmla="*/ 55740 w 313"/>
                  <a:gd name="T9" fmla="*/ 6350 h 432"/>
                  <a:gd name="T10" fmla="*/ 70869 w 313"/>
                  <a:gd name="T11" fmla="*/ 16669 h 432"/>
                  <a:gd name="T12" fmla="*/ 64499 w 313"/>
                  <a:gd name="T13" fmla="*/ 38100 h 432"/>
                  <a:gd name="T14" fmla="*/ 60518 w 313"/>
                  <a:gd name="T15" fmla="*/ 50006 h 432"/>
                  <a:gd name="T16" fmla="*/ 57332 w 313"/>
                  <a:gd name="T17" fmla="*/ 65088 h 432"/>
                  <a:gd name="T18" fmla="*/ 55740 w 313"/>
                  <a:gd name="T19" fmla="*/ 76994 h 432"/>
                  <a:gd name="T20" fmla="*/ 57332 w 313"/>
                  <a:gd name="T21" fmla="*/ 92075 h 432"/>
                  <a:gd name="T22" fmla="*/ 58925 w 313"/>
                  <a:gd name="T23" fmla="*/ 104775 h 432"/>
                  <a:gd name="T24" fmla="*/ 63703 w 313"/>
                  <a:gd name="T25" fmla="*/ 118269 h 432"/>
                  <a:gd name="T26" fmla="*/ 72462 w 313"/>
                  <a:gd name="T27" fmla="*/ 133350 h 432"/>
                  <a:gd name="T28" fmla="*/ 84406 w 313"/>
                  <a:gd name="T29" fmla="*/ 146844 h 432"/>
                  <a:gd name="T30" fmla="*/ 99536 w 313"/>
                  <a:gd name="T31" fmla="*/ 158750 h 432"/>
                  <a:gd name="T32" fmla="*/ 116258 w 313"/>
                  <a:gd name="T33" fmla="*/ 167481 h 432"/>
                  <a:gd name="T34" fmla="*/ 128202 w 313"/>
                  <a:gd name="T35" fmla="*/ 170656 h 432"/>
                  <a:gd name="T36" fmla="*/ 140942 w 313"/>
                  <a:gd name="T37" fmla="*/ 172244 h 432"/>
                  <a:gd name="T38" fmla="*/ 154479 w 313"/>
                  <a:gd name="T39" fmla="*/ 172244 h 432"/>
                  <a:gd name="T40" fmla="*/ 166423 w 313"/>
                  <a:gd name="T41" fmla="*/ 172244 h 432"/>
                  <a:gd name="T42" fmla="*/ 179960 w 313"/>
                  <a:gd name="T43" fmla="*/ 169069 h 432"/>
                  <a:gd name="T44" fmla="*/ 191905 w 313"/>
                  <a:gd name="T45" fmla="*/ 165100 h 432"/>
                  <a:gd name="T46" fmla="*/ 213404 w 313"/>
                  <a:gd name="T47" fmla="*/ 148431 h 432"/>
                  <a:gd name="T48" fmla="*/ 233311 w 313"/>
                  <a:gd name="T49" fmla="*/ 151606 h 432"/>
                  <a:gd name="T50" fmla="*/ 248441 w 313"/>
                  <a:gd name="T51" fmla="*/ 165100 h 432"/>
                  <a:gd name="T52" fmla="*/ 240478 w 313"/>
                  <a:gd name="T53" fmla="*/ 173831 h 432"/>
                  <a:gd name="T54" fmla="*/ 228534 w 313"/>
                  <a:gd name="T55" fmla="*/ 187325 h 432"/>
                  <a:gd name="T56" fmla="*/ 218978 w 313"/>
                  <a:gd name="T57" fmla="*/ 202406 h 432"/>
                  <a:gd name="T58" fmla="*/ 210219 w 313"/>
                  <a:gd name="T59" fmla="*/ 217488 h 432"/>
                  <a:gd name="T60" fmla="*/ 202256 w 313"/>
                  <a:gd name="T61" fmla="*/ 234156 h 432"/>
                  <a:gd name="T62" fmla="*/ 196682 w 313"/>
                  <a:gd name="T63" fmla="*/ 250825 h 432"/>
                  <a:gd name="T64" fmla="*/ 188719 w 313"/>
                  <a:gd name="T65" fmla="*/ 269081 h 432"/>
                  <a:gd name="T66" fmla="*/ 184738 w 313"/>
                  <a:gd name="T67" fmla="*/ 287338 h 432"/>
                  <a:gd name="T68" fmla="*/ 181553 w 313"/>
                  <a:gd name="T69" fmla="*/ 305594 h 432"/>
                  <a:gd name="T70" fmla="*/ 178368 w 313"/>
                  <a:gd name="T71" fmla="*/ 323056 h 432"/>
                  <a:gd name="T72" fmla="*/ 176775 w 313"/>
                  <a:gd name="T73" fmla="*/ 342900 h 432"/>
                  <a:gd name="T74" fmla="*/ 164831 w 313"/>
                  <a:gd name="T75" fmla="*/ 323056 h 432"/>
                  <a:gd name="T76" fmla="*/ 154479 w 313"/>
                  <a:gd name="T77" fmla="*/ 306388 h 432"/>
                  <a:gd name="T78" fmla="*/ 141739 w 313"/>
                  <a:gd name="T79" fmla="*/ 289719 h 432"/>
                  <a:gd name="T80" fmla="*/ 132979 w 313"/>
                  <a:gd name="T81" fmla="*/ 274638 h 432"/>
                  <a:gd name="T82" fmla="*/ 124220 w 313"/>
                  <a:gd name="T83" fmla="*/ 259556 h 432"/>
                  <a:gd name="T84" fmla="*/ 114665 w 313"/>
                  <a:gd name="T85" fmla="*/ 244475 h 432"/>
                  <a:gd name="T86" fmla="*/ 105906 w 313"/>
                  <a:gd name="T87" fmla="*/ 230981 h 432"/>
                  <a:gd name="T88" fmla="*/ 97943 w 313"/>
                  <a:gd name="T89" fmla="*/ 217488 h 432"/>
                  <a:gd name="T90" fmla="*/ 90776 w 313"/>
                  <a:gd name="T91" fmla="*/ 203994 h 432"/>
                  <a:gd name="T92" fmla="*/ 82814 w 313"/>
                  <a:gd name="T93" fmla="*/ 190500 h 432"/>
                  <a:gd name="T94" fmla="*/ 75647 w 313"/>
                  <a:gd name="T95" fmla="*/ 177006 h 432"/>
                  <a:gd name="T96" fmla="*/ 67684 w 313"/>
                  <a:gd name="T97" fmla="*/ 163513 h 432"/>
                  <a:gd name="T98" fmla="*/ 60518 w 313"/>
                  <a:gd name="T99" fmla="*/ 150019 h 432"/>
                  <a:gd name="T100" fmla="*/ 52555 w 313"/>
                  <a:gd name="T101" fmla="*/ 136525 h 432"/>
                  <a:gd name="T102" fmla="*/ 46981 w 313"/>
                  <a:gd name="T103" fmla="*/ 122238 h 432"/>
                  <a:gd name="T104" fmla="*/ 39018 w 313"/>
                  <a:gd name="T105" fmla="*/ 108744 h 432"/>
                  <a:gd name="T106" fmla="*/ 31851 w 313"/>
                  <a:gd name="T107" fmla="*/ 93662 h 432"/>
                  <a:gd name="T108" fmla="*/ 23889 w 313"/>
                  <a:gd name="T109" fmla="*/ 78581 h 432"/>
                  <a:gd name="T110" fmla="*/ 16722 w 313"/>
                  <a:gd name="T111" fmla="*/ 63500 h 432"/>
                  <a:gd name="T112" fmla="*/ 10352 w 313"/>
                  <a:gd name="T113" fmla="*/ 46831 h 432"/>
                  <a:gd name="T114" fmla="*/ 1593 w 313"/>
                  <a:gd name="T115" fmla="*/ 31750 h 4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3"/>
                  <a:gd name="T175" fmla="*/ 0 h 432"/>
                  <a:gd name="T176" fmla="*/ 313 w 313"/>
                  <a:gd name="T177" fmla="*/ 432 h 4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3" h="432">
                    <a:moveTo>
                      <a:pt x="0" y="33"/>
                    </a:moveTo>
                    <a:lnTo>
                      <a:pt x="7" y="29"/>
                    </a:lnTo>
                    <a:lnTo>
                      <a:pt x="15" y="27"/>
                    </a:lnTo>
                    <a:lnTo>
                      <a:pt x="21" y="23"/>
                    </a:lnTo>
                    <a:lnTo>
                      <a:pt x="26" y="21"/>
                    </a:lnTo>
                    <a:lnTo>
                      <a:pt x="32" y="17"/>
                    </a:lnTo>
                    <a:lnTo>
                      <a:pt x="38" y="16"/>
                    </a:lnTo>
                    <a:lnTo>
                      <a:pt x="42" y="12"/>
                    </a:lnTo>
                    <a:lnTo>
                      <a:pt x="45" y="10"/>
                    </a:lnTo>
                    <a:lnTo>
                      <a:pt x="51" y="4"/>
                    </a:lnTo>
                    <a:lnTo>
                      <a:pt x="57" y="2"/>
                    </a:lnTo>
                    <a:lnTo>
                      <a:pt x="59" y="0"/>
                    </a:lnTo>
                    <a:lnTo>
                      <a:pt x="61" y="0"/>
                    </a:lnTo>
                    <a:lnTo>
                      <a:pt x="62" y="2"/>
                    </a:lnTo>
                    <a:lnTo>
                      <a:pt x="70" y="8"/>
                    </a:lnTo>
                    <a:lnTo>
                      <a:pt x="76" y="10"/>
                    </a:lnTo>
                    <a:lnTo>
                      <a:pt x="81" y="16"/>
                    </a:lnTo>
                    <a:lnTo>
                      <a:pt x="89" y="21"/>
                    </a:lnTo>
                    <a:lnTo>
                      <a:pt x="97" y="29"/>
                    </a:lnTo>
                    <a:lnTo>
                      <a:pt x="89" y="38"/>
                    </a:lnTo>
                    <a:lnTo>
                      <a:pt x="81" y="48"/>
                    </a:lnTo>
                    <a:lnTo>
                      <a:pt x="80" y="54"/>
                    </a:lnTo>
                    <a:lnTo>
                      <a:pt x="78" y="59"/>
                    </a:lnTo>
                    <a:lnTo>
                      <a:pt x="76" y="63"/>
                    </a:lnTo>
                    <a:lnTo>
                      <a:pt x="74" y="71"/>
                    </a:lnTo>
                    <a:lnTo>
                      <a:pt x="72" y="76"/>
                    </a:lnTo>
                    <a:lnTo>
                      <a:pt x="72" y="82"/>
                    </a:lnTo>
                    <a:lnTo>
                      <a:pt x="70" y="86"/>
                    </a:lnTo>
                    <a:lnTo>
                      <a:pt x="70" y="92"/>
                    </a:lnTo>
                    <a:lnTo>
                      <a:pt x="70" y="97"/>
                    </a:lnTo>
                    <a:lnTo>
                      <a:pt x="70" y="103"/>
                    </a:lnTo>
                    <a:lnTo>
                      <a:pt x="70" y="109"/>
                    </a:lnTo>
                    <a:lnTo>
                      <a:pt x="72" y="116"/>
                    </a:lnTo>
                    <a:lnTo>
                      <a:pt x="72" y="120"/>
                    </a:lnTo>
                    <a:lnTo>
                      <a:pt x="72" y="126"/>
                    </a:lnTo>
                    <a:lnTo>
                      <a:pt x="74" y="132"/>
                    </a:lnTo>
                    <a:lnTo>
                      <a:pt x="76" y="137"/>
                    </a:lnTo>
                    <a:lnTo>
                      <a:pt x="78" y="143"/>
                    </a:lnTo>
                    <a:lnTo>
                      <a:pt x="80" y="149"/>
                    </a:lnTo>
                    <a:lnTo>
                      <a:pt x="81" y="154"/>
                    </a:lnTo>
                    <a:lnTo>
                      <a:pt x="85" y="160"/>
                    </a:lnTo>
                    <a:lnTo>
                      <a:pt x="91" y="168"/>
                    </a:lnTo>
                    <a:lnTo>
                      <a:pt x="99" y="177"/>
                    </a:lnTo>
                    <a:lnTo>
                      <a:pt x="102" y="181"/>
                    </a:lnTo>
                    <a:lnTo>
                      <a:pt x="106" y="185"/>
                    </a:lnTo>
                    <a:lnTo>
                      <a:pt x="112" y="191"/>
                    </a:lnTo>
                    <a:lnTo>
                      <a:pt x="116" y="194"/>
                    </a:lnTo>
                    <a:lnTo>
                      <a:pt x="125" y="200"/>
                    </a:lnTo>
                    <a:lnTo>
                      <a:pt x="135" y="206"/>
                    </a:lnTo>
                    <a:lnTo>
                      <a:pt x="140" y="208"/>
                    </a:lnTo>
                    <a:lnTo>
                      <a:pt x="146" y="211"/>
                    </a:lnTo>
                    <a:lnTo>
                      <a:pt x="152" y="213"/>
                    </a:lnTo>
                    <a:lnTo>
                      <a:pt x="156" y="215"/>
                    </a:lnTo>
                    <a:lnTo>
                      <a:pt x="161" y="215"/>
                    </a:lnTo>
                    <a:lnTo>
                      <a:pt x="167" y="217"/>
                    </a:lnTo>
                    <a:lnTo>
                      <a:pt x="171" y="217"/>
                    </a:lnTo>
                    <a:lnTo>
                      <a:pt x="177" y="217"/>
                    </a:lnTo>
                    <a:lnTo>
                      <a:pt x="182" y="217"/>
                    </a:lnTo>
                    <a:lnTo>
                      <a:pt x="188" y="217"/>
                    </a:lnTo>
                    <a:lnTo>
                      <a:pt x="194" y="217"/>
                    </a:lnTo>
                    <a:lnTo>
                      <a:pt x="199" y="219"/>
                    </a:lnTo>
                    <a:lnTo>
                      <a:pt x="205" y="217"/>
                    </a:lnTo>
                    <a:lnTo>
                      <a:pt x="209" y="217"/>
                    </a:lnTo>
                    <a:lnTo>
                      <a:pt x="215" y="215"/>
                    </a:lnTo>
                    <a:lnTo>
                      <a:pt x="220" y="215"/>
                    </a:lnTo>
                    <a:lnTo>
                      <a:pt x="226" y="213"/>
                    </a:lnTo>
                    <a:lnTo>
                      <a:pt x="230" y="211"/>
                    </a:lnTo>
                    <a:lnTo>
                      <a:pt x="235" y="210"/>
                    </a:lnTo>
                    <a:lnTo>
                      <a:pt x="241" y="208"/>
                    </a:lnTo>
                    <a:lnTo>
                      <a:pt x="251" y="200"/>
                    </a:lnTo>
                    <a:lnTo>
                      <a:pt x="260" y="196"/>
                    </a:lnTo>
                    <a:lnTo>
                      <a:pt x="268" y="187"/>
                    </a:lnTo>
                    <a:lnTo>
                      <a:pt x="277" y="179"/>
                    </a:lnTo>
                    <a:lnTo>
                      <a:pt x="285" y="185"/>
                    </a:lnTo>
                    <a:lnTo>
                      <a:pt x="293" y="191"/>
                    </a:lnTo>
                    <a:lnTo>
                      <a:pt x="298" y="196"/>
                    </a:lnTo>
                    <a:lnTo>
                      <a:pt x="304" y="200"/>
                    </a:lnTo>
                    <a:lnTo>
                      <a:pt x="312" y="208"/>
                    </a:lnTo>
                    <a:lnTo>
                      <a:pt x="313" y="210"/>
                    </a:lnTo>
                    <a:lnTo>
                      <a:pt x="308" y="215"/>
                    </a:lnTo>
                    <a:lnTo>
                      <a:pt x="302" y="219"/>
                    </a:lnTo>
                    <a:lnTo>
                      <a:pt x="296" y="225"/>
                    </a:lnTo>
                    <a:lnTo>
                      <a:pt x="293" y="230"/>
                    </a:lnTo>
                    <a:lnTo>
                      <a:pt x="287" y="236"/>
                    </a:lnTo>
                    <a:lnTo>
                      <a:pt x="283" y="240"/>
                    </a:lnTo>
                    <a:lnTo>
                      <a:pt x="279" y="248"/>
                    </a:lnTo>
                    <a:lnTo>
                      <a:pt x="275" y="255"/>
                    </a:lnTo>
                    <a:lnTo>
                      <a:pt x="270" y="259"/>
                    </a:lnTo>
                    <a:lnTo>
                      <a:pt x="268" y="267"/>
                    </a:lnTo>
                    <a:lnTo>
                      <a:pt x="264" y="274"/>
                    </a:lnTo>
                    <a:lnTo>
                      <a:pt x="260" y="280"/>
                    </a:lnTo>
                    <a:lnTo>
                      <a:pt x="256" y="288"/>
                    </a:lnTo>
                    <a:lnTo>
                      <a:pt x="254" y="295"/>
                    </a:lnTo>
                    <a:lnTo>
                      <a:pt x="251" y="301"/>
                    </a:lnTo>
                    <a:lnTo>
                      <a:pt x="249" y="310"/>
                    </a:lnTo>
                    <a:lnTo>
                      <a:pt x="247" y="316"/>
                    </a:lnTo>
                    <a:lnTo>
                      <a:pt x="243" y="324"/>
                    </a:lnTo>
                    <a:lnTo>
                      <a:pt x="241" y="331"/>
                    </a:lnTo>
                    <a:lnTo>
                      <a:pt x="237" y="339"/>
                    </a:lnTo>
                    <a:lnTo>
                      <a:pt x="235" y="346"/>
                    </a:lnTo>
                    <a:lnTo>
                      <a:pt x="234" y="354"/>
                    </a:lnTo>
                    <a:lnTo>
                      <a:pt x="232" y="362"/>
                    </a:lnTo>
                    <a:lnTo>
                      <a:pt x="230" y="369"/>
                    </a:lnTo>
                    <a:lnTo>
                      <a:pt x="228" y="377"/>
                    </a:lnTo>
                    <a:lnTo>
                      <a:pt x="228" y="385"/>
                    </a:lnTo>
                    <a:lnTo>
                      <a:pt x="226" y="392"/>
                    </a:lnTo>
                    <a:lnTo>
                      <a:pt x="226" y="400"/>
                    </a:lnTo>
                    <a:lnTo>
                      <a:pt x="224" y="407"/>
                    </a:lnTo>
                    <a:lnTo>
                      <a:pt x="222" y="415"/>
                    </a:lnTo>
                    <a:lnTo>
                      <a:pt x="222" y="423"/>
                    </a:lnTo>
                    <a:lnTo>
                      <a:pt x="222" y="432"/>
                    </a:lnTo>
                    <a:lnTo>
                      <a:pt x="216" y="423"/>
                    </a:lnTo>
                    <a:lnTo>
                      <a:pt x="211" y="415"/>
                    </a:lnTo>
                    <a:lnTo>
                      <a:pt x="207" y="407"/>
                    </a:lnTo>
                    <a:lnTo>
                      <a:pt x="201" y="400"/>
                    </a:lnTo>
                    <a:lnTo>
                      <a:pt x="197" y="392"/>
                    </a:lnTo>
                    <a:lnTo>
                      <a:pt x="194" y="386"/>
                    </a:lnTo>
                    <a:lnTo>
                      <a:pt x="188" y="379"/>
                    </a:lnTo>
                    <a:lnTo>
                      <a:pt x="184" y="373"/>
                    </a:lnTo>
                    <a:lnTo>
                      <a:pt x="178" y="365"/>
                    </a:lnTo>
                    <a:lnTo>
                      <a:pt x="175" y="360"/>
                    </a:lnTo>
                    <a:lnTo>
                      <a:pt x="171" y="352"/>
                    </a:lnTo>
                    <a:lnTo>
                      <a:pt x="167" y="346"/>
                    </a:lnTo>
                    <a:lnTo>
                      <a:pt x="163" y="339"/>
                    </a:lnTo>
                    <a:lnTo>
                      <a:pt x="159" y="333"/>
                    </a:lnTo>
                    <a:lnTo>
                      <a:pt x="156" y="327"/>
                    </a:lnTo>
                    <a:lnTo>
                      <a:pt x="152" y="322"/>
                    </a:lnTo>
                    <a:lnTo>
                      <a:pt x="148" y="314"/>
                    </a:lnTo>
                    <a:lnTo>
                      <a:pt x="144" y="308"/>
                    </a:lnTo>
                    <a:lnTo>
                      <a:pt x="140" y="303"/>
                    </a:lnTo>
                    <a:lnTo>
                      <a:pt x="137" y="297"/>
                    </a:lnTo>
                    <a:lnTo>
                      <a:pt x="133" y="291"/>
                    </a:lnTo>
                    <a:lnTo>
                      <a:pt x="131" y="284"/>
                    </a:lnTo>
                    <a:lnTo>
                      <a:pt x="127" y="278"/>
                    </a:lnTo>
                    <a:lnTo>
                      <a:pt x="123" y="274"/>
                    </a:lnTo>
                    <a:lnTo>
                      <a:pt x="119" y="267"/>
                    </a:lnTo>
                    <a:lnTo>
                      <a:pt x="116" y="261"/>
                    </a:lnTo>
                    <a:lnTo>
                      <a:pt x="114" y="257"/>
                    </a:lnTo>
                    <a:lnTo>
                      <a:pt x="110" y="251"/>
                    </a:lnTo>
                    <a:lnTo>
                      <a:pt x="106" y="246"/>
                    </a:lnTo>
                    <a:lnTo>
                      <a:pt x="104" y="240"/>
                    </a:lnTo>
                    <a:lnTo>
                      <a:pt x="100" y="234"/>
                    </a:lnTo>
                    <a:lnTo>
                      <a:pt x="99" y="229"/>
                    </a:lnTo>
                    <a:lnTo>
                      <a:pt x="95" y="223"/>
                    </a:lnTo>
                    <a:lnTo>
                      <a:pt x="91" y="217"/>
                    </a:lnTo>
                    <a:lnTo>
                      <a:pt x="87" y="211"/>
                    </a:lnTo>
                    <a:lnTo>
                      <a:pt x="85" y="206"/>
                    </a:lnTo>
                    <a:lnTo>
                      <a:pt x="81" y="200"/>
                    </a:lnTo>
                    <a:lnTo>
                      <a:pt x="78" y="194"/>
                    </a:lnTo>
                    <a:lnTo>
                      <a:pt x="76" y="189"/>
                    </a:lnTo>
                    <a:lnTo>
                      <a:pt x="74" y="183"/>
                    </a:lnTo>
                    <a:lnTo>
                      <a:pt x="70" y="177"/>
                    </a:lnTo>
                    <a:lnTo>
                      <a:pt x="66" y="172"/>
                    </a:lnTo>
                    <a:lnTo>
                      <a:pt x="64" y="166"/>
                    </a:lnTo>
                    <a:lnTo>
                      <a:pt x="61" y="160"/>
                    </a:lnTo>
                    <a:lnTo>
                      <a:pt x="59" y="154"/>
                    </a:lnTo>
                    <a:lnTo>
                      <a:pt x="55" y="149"/>
                    </a:lnTo>
                    <a:lnTo>
                      <a:pt x="53" y="143"/>
                    </a:lnTo>
                    <a:lnTo>
                      <a:pt x="49" y="137"/>
                    </a:lnTo>
                    <a:lnTo>
                      <a:pt x="45" y="132"/>
                    </a:lnTo>
                    <a:lnTo>
                      <a:pt x="43" y="124"/>
                    </a:lnTo>
                    <a:lnTo>
                      <a:pt x="40" y="118"/>
                    </a:lnTo>
                    <a:lnTo>
                      <a:pt x="38" y="113"/>
                    </a:lnTo>
                    <a:lnTo>
                      <a:pt x="34" y="105"/>
                    </a:lnTo>
                    <a:lnTo>
                      <a:pt x="30" y="99"/>
                    </a:lnTo>
                    <a:lnTo>
                      <a:pt x="28" y="94"/>
                    </a:lnTo>
                    <a:lnTo>
                      <a:pt x="24" y="88"/>
                    </a:lnTo>
                    <a:lnTo>
                      <a:pt x="21" y="80"/>
                    </a:lnTo>
                    <a:lnTo>
                      <a:pt x="19" y="75"/>
                    </a:lnTo>
                    <a:lnTo>
                      <a:pt x="15" y="67"/>
                    </a:lnTo>
                    <a:lnTo>
                      <a:pt x="13" y="59"/>
                    </a:lnTo>
                    <a:lnTo>
                      <a:pt x="9" y="54"/>
                    </a:lnTo>
                    <a:lnTo>
                      <a:pt x="5" y="46"/>
                    </a:lnTo>
                    <a:lnTo>
                      <a:pt x="2" y="40"/>
                    </a:lnTo>
                    <a:lnTo>
                      <a:pt x="0" y="33"/>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21" name="Forme libre 20"/>
              <p:cNvSpPr>
                <a:spLocks/>
              </p:cNvSpPr>
              <p:nvPr/>
            </p:nvSpPr>
            <p:spPr bwMode="auto">
              <a:xfrm>
                <a:off x="1191303" y="3433708"/>
                <a:ext cx="469908" cy="455683"/>
              </a:xfrm>
              <a:custGeom>
                <a:avLst/>
                <a:gdLst>
                  <a:gd name="T0" fmla="*/ 183839 w 593"/>
                  <a:gd name="T1" fmla="*/ 441350 h 575"/>
                  <a:gd name="T2" fmla="*/ 179085 w 593"/>
                  <a:gd name="T3" fmla="*/ 419164 h 575"/>
                  <a:gd name="T4" fmla="*/ 187801 w 593"/>
                  <a:gd name="T5" fmla="*/ 397770 h 575"/>
                  <a:gd name="T6" fmla="*/ 190971 w 593"/>
                  <a:gd name="T7" fmla="*/ 375584 h 575"/>
                  <a:gd name="T8" fmla="*/ 189386 w 593"/>
                  <a:gd name="T9" fmla="*/ 354190 h 575"/>
                  <a:gd name="T10" fmla="*/ 180670 w 593"/>
                  <a:gd name="T11" fmla="*/ 332003 h 575"/>
                  <a:gd name="T12" fmla="*/ 167991 w 593"/>
                  <a:gd name="T13" fmla="*/ 313779 h 575"/>
                  <a:gd name="T14" fmla="*/ 144219 w 593"/>
                  <a:gd name="T15" fmla="*/ 292385 h 575"/>
                  <a:gd name="T16" fmla="*/ 122824 w 593"/>
                  <a:gd name="T17" fmla="*/ 283669 h 575"/>
                  <a:gd name="T18" fmla="*/ 102221 w 593"/>
                  <a:gd name="T19" fmla="*/ 278914 h 575"/>
                  <a:gd name="T20" fmla="*/ 80826 w 593"/>
                  <a:gd name="T21" fmla="*/ 282084 h 575"/>
                  <a:gd name="T22" fmla="*/ 58638 w 593"/>
                  <a:gd name="T23" fmla="*/ 287630 h 575"/>
                  <a:gd name="T24" fmla="*/ 28527 w 593"/>
                  <a:gd name="T25" fmla="*/ 312194 h 575"/>
                  <a:gd name="T26" fmla="*/ 11886 w 593"/>
                  <a:gd name="T27" fmla="*/ 277330 h 575"/>
                  <a:gd name="T28" fmla="*/ 30112 w 593"/>
                  <a:gd name="T29" fmla="*/ 253559 h 575"/>
                  <a:gd name="T30" fmla="*/ 43583 w 593"/>
                  <a:gd name="T31" fmla="*/ 226618 h 575"/>
                  <a:gd name="T32" fmla="*/ 53884 w 593"/>
                  <a:gd name="T33" fmla="*/ 197300 h 575"/>
                  <a:gd name="T34" fmla="*/ 61016 w 593"/>
                  <a:gd name="T35" fmla="*/ 167190 h 575"/>
                  <a:gd name="T36" fmla="*/ 68940 w 593"/>
                  <a:gd name="T37" fmla="*/ 135495 h 575"/>
                  <a:gd name="T38" fmla="*/ 72109 w 593"/>
                  <a:gd name="T39" fmla="*/ 106970 h 575"/>
                  <a:gd name="T40" fmla="*/ 75279 w 593"/>
                  <a:gd name="T41" fmla="*/ 78445 h 575"/>
                  <a:gd name="T42" fmla="*/ 75279 w 593"/>
                  <a:gd name="T43" fmla="*/ 54674 h 575"/>
                  <a:gd name="T44" fmla="*/ 75279 w 593"/>
                  <a:gd name="T45" fmla="*/ 33280 h 575"/>
                  <a:gd name="T46" fmla="*/ 75279 w 593"/>
                  <a:gd name="T47" fmla="*/ 4754 h 575"/>
                  <a:gd name="T48" fmla="*/ 127578 w 593"/>
                  <a:gd name="T49" fmla="*/ 21394 h 575"/>
                  <a:gd name="T50" fmla="*/ 129163 w 593"/>
                  <a:gd name="T51" fmla="*/ 72898 h 575"/>
                  <a:gd name="T52" fmla="*/ 133918 w 593"/>
                  <a:gd name="T53" fmla="*/ 118063 h 575"/>
                  <a:gd name="T54" fmla="*/ 139464 w 593"/>
                  <a:gd name="T55" fmla="*/ 155305 h 575"/>
                  <a:gd name="T56" fmla="*/ 147389 w 593"/>
                  <a:gd name="T57" fmla="*/ 186999 h 575"/>
                  <a:gd name="T58" fmla="*/ 154520 w 593"/>
                  <a:gd name="T59" fmla="*/ 213940 h 575"/>
                  <a:gd name="T60" fmla="*/ 164029 w 593"/>
                  <a:gd name="T61" fmla="*/ 236919 h 575"/>
                  <a:gd name="T62" fmla="*/ 179085 w 593"/>
                  <a:gd name="T63" fmla="*/ 268614 h 575"/>
                  <a:gd name="T64" fmla="*/ 199688 w 593"/>
                  <a:gd name="T65" fmla="*/ 292385 h 575"/>
                  <a:gd name="T66" fmla="*/ 217913 w 593"/>
                  <a:gd name="T67" fmla="*/ 309024 h 575"/>
                  <a:gd name="T68" fmla="*/ 239308 w 593"/>
                  <a:gd name="T69" fmla="*/ 322495 h 575"/>
                  <a:gd name="T70" fmla="*/ 263081 w 593"/>
                  <a:gd name="T71" fmla="*/ 332003 h 575"/>
                  <a:gd name="T72" fmla="*/ 289230 w 593"/>
                  <a:gd name="T73" fmla="*/ 339134 h 575"/>
                  <a:gd name="T74" fmla="*/ 316172 w 593"/>
                  <a:gd name="T75" fmla="*/ 342304 h 575"/>
                  <a:gd name="T76" fmla="*/ 344699 w 593"/>
                  <a:gd name="T77" fmla="*/ 343889 h 575"/>
                  <a:gd name="T78" fmla="*/ 370056 w 593"/>
                  <a:gd name="T79" fmla="*/ 343889 h 575"/>
                  <a:gd name="T80" fmla="*/ 396206 w 593"/>
                  <a:gd name="T81" fmla="*/ 340719 h 575"/>
                  <a:gd name="T82" fmla="*/ 418393 w 593"/>
                  <a:gd name="T83" fmla="*/ 339134 h 575"/>
                  <a:gd name="T84" fmla="*/ 438204 w 593"/>
                  <a:gd name="T85" fmla="*/ 335965 h 575"/>
                  <a:gd name="T86" fmla="*/ 466730 w 593"/>
                  <a:gd name="T87" fmla="*/ 330418 h 575"/>
                  <a:gd name="T88" fmla="*/ 430279 w 593"/>
                  <a:gd name="T89" fmla="*/ 402524 h 575"/>
                  <a:gd name="T90" fmla="*/ 389866 w 593"/>
                  <a:gd name="T91" fmla="*/ 402524 h 575"/>
                  <a:gd name="T92" fmla="*/ 353415 w 593"/>
                  <a:gd name="T93" fmla="*/ 404109 h 575"/>
                  <a:gd name="T94" fmla="*/ 321719 w 593"/>
                  <a:gd name="T95" fmla="*/ 408863 h 575"/>
                  <a:gd name="T96" fmla="*/ 294777 w 593"/>
                  <a:gd name="T97" fmla="*/ 412825 h 575"/>
                  <a:gd name="T98" fmla="*/ 271005 w 593"/>
                  <a:gd name="T99" fmla="*/ 419164 h 575"/>
                  <a:gd name="T100" fmla="*/ 248025 w 593"/>
                  <a:gd name="T101" fmla="*/ 427880 h 575"/>
                  <a:gd name="T102" fmla="*/ 219498 w 593"/>
                  <a:gd name="T103" fmla="*/ 440558 h 575"/>
                  <a:gd name="T104" fmla="*/ 199688 w 593"/>
                  <a:gd name="T105" fmla="*/ 454028 h 5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
                  <a:gd name="T160" fmla="*/ 0 h 575"/>
                  <a:gd name="T161" fmla="*/ 593 w 593"/>
                  <a:gd name="T162" fmla="*/ 575 h 5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 h="575">
                    <a:moveTo>
                      <a:pt x="252" y="575"/>
                    </a:moveTo>
                    <a:lnTo>
                      <a:pt x="251" y="573"/>
                    </a:lnTo>
                    <a:lnTo>
                      <a:pt x="243" y="567"/>
                    </a:lnTo>
                    <a:lnTo>
                      <a:pt x="237" y="561"/>
                    </a:lnTo>
                    <a:lnTo>
                      <a:pt x="232" y="557"/>
                    </a:lnTo>
                    <a:lnTo>
                      <a:pt x="224" y="550"/>
                    </a:lnTo>
                    <a:lnTo>
                      <a:pt x="216" y="544"/>
                    </a:lnTo>
                    <a:lnTo>
                      <a:pt x="220" y="540"/>
                    </a:lnTo>
                    <a:lnTo>
                      <a:pt x="224" y="535"/>
                    </a:lnTo>
                    <a:lnTo>
                      <a:pt x="226" y="529"/>
                    </a:lnTo>
                    <a:lnTo>
                      <a:pt x="228" y="523"/>
                    </a:lnTo>
                    <a:lnTo>
                      <a:pt x="230" y="518"/>
                    </a:lnTo>
                    <a:lnTo>
                      <a:pt x="233" y="512"/>
                    </a:lnTo>
                    <a:lnTo>
                      <a:pt x="235" y="506"/>
                    </a:lnTo>
                    <a:lnTo>
                      <a:pt x="237" y="502"/>
                    </a:lnTo>
                    <a:lnTo>
                      <a:pt x="239" y="497"/>
                    </a:lnTo>
                    <a:lnTo>
                      <a:pt x="239" y="491"/>
                    </a:lnTo>
                    <a:lnTo>
                      <a:pt x="241" y="485"/>
                    </a:lnTo>
                    <a:lnTo>
                      <a:pt x="241" y="479"/>
                    </a:lnTo>
                    <a:lnTo>
                      <a:pt x="241" y="474"/>
                    </a:lnTo>
                    <a:lnTo>
                      <a:pt x="241" y="468"/>
                    </a:lnTo>
                    <a:lnTo>
                      <a:pt x="241" y="464"/>
                    </a:lnTo>
                    <a:lnTo>
                      <a:pt x="241" y="459"/>
                    </a:lnTo>
                    <a:lnTo>
                      <a:pt x="239" y="451"/>
                    </a:lnTo>
                    <a:lnTo>
                      <a:pt x="239" y="447"/>
                    </a:lnTo>
                    <a:lnTo>
                      <a:pt x="237" y="441"/>
                    </a:lnTo>
                    <a:lnTo>
                      <a:pt x="235" y="436"/>
                    </a:lnTo>
                    <a:lnTo>
                      <a:pt x="233" y="430"/>
                    </a:lnTo>
                    <a:lnTo>
                      <a:pt x="232" y="424"/>
                    </a:lnTo>
                    <a:lnTo>
                      <a:pt x="228" y="419"/>
                    </a:lnTo>
                    <a:lnTo>
                      <a:pt x="226" y="415"/>
                    </a:lnTo>
                    <a:lnTo>
                      <a:pt x="224" y="409"/>
                    </a:lnTo>
                    <a:lnTo>
                      <a:pt x="220" y="403"/>
                    </a:lnTo>
                    <a:lnTo>
                      <a:pt x="216" y="400"/>
                    </a:lnTo>
                    <a:lnTo>
                      <a:pt x="212" y="396"/>
                    </a:lnTo>
                    <a:lnTo>
                      <a:pt x="205" y="386"/>
                    </a:lnTo>
                    <a:lnTo>
                      <a:pt x="197" y="379"/>
                    </a:lnTo>
                    <a:lnTo>
                      <a:pt x="192" y="375"/>
                    </a:lnTo>
                    <a:lnTo>
                      <a:pt x="188" y="371"/>
                    </a:lnTo>
                    <a:lnTo>
                      <a:pt x="182" y="369"/>
                    </a:lnTo>
                    <a:lnTo>
                      <a:pt x="176" y="365"/>
                    </a:lnTo>
                    <a:lnTo>
                      <a:pt x="171" y="363"/>
                    </a:lnTo>
                    <a:lnTo>
                      <a:pt x="167" y="362"/>
                    </a:lnTo>
                    <a:lnTo>
                      <a:pt x="161" y="360"/>
                    </a:lnTo>
                    <a:lnTo>
                      <a:pt x="155" y="358"/>
                    </a:lnTo>
                    <a:lnTo>
                      <a:pt x="150" y="356"/>
                    </a:lnTo>
                    <a:lnTo>
                      <a:pt x="146" y="354"/>
                    </a:lnTo>
                    <a:lnTo>
                      <a:pt x="140" y="354"/>
                    </a:lnTo>
                    <a:lnTo>
                      <a:pt x="135" y="354"/>
                    </a:lnTo>
                    <a:lnTo>
                      <a:pt x="129" y="352"/>
                    </a:lnTo>
                    <a:lnTo>
                      <a:pt x="123" y="352"/>
                    </a:lnTo>
                    <a:lnTo>
                      <a:pt x="117" y="354"/>
                    </a:lnTo>
                    <a:lnTo>
                      <a:pt x="114" y="354"/>
                    </a:lnTo>
                    <a:lnTo>
                      <a:pt x="108" y="354"/>
                    </a:lnTo>
                    <a:lnTo>
                      <a:pt x="102" y="356"/>
                    </a:lnTo>
                    <a:lnTo>
                      <a:pt x="97" y="356"/>
                    </a:lnTo>
                    <a:lnTo>
                      <a:pt x="91" y="358"/>
                    </a:lnTo>
                    <a:lnTo>
                      <a:pt x="85" y="360"/>
                    </a:lnTo>
                    <a:lnTo>
                      <a:pt x="79" y="362"/>
                    </a:lnTo>
                    <a:lnTo>
                      <a:pt x="74" y="363"/>
                    </a:lnTo>
                    <a:lnTo>
                      <a:pt x="70" y="367"/>
                    </a:lnTo>
                    <a:lnTo>
                      <a:pt x="60" y="371"/>
                    </a:lnTo>
                    <a:lnTo>
                      <a:pt x="51" y="377"/>
                    </a:lnTo>
                    <a:lnTo>
                      <a:pt x="43" y="384"/>
                    </a:lnTo>
                    <a:lnTo>
                      <a:pt x="36" y="394"/>
                    </a:lnTo>
                    <a:lnTo>
                      <a:pt x="11" y="386"/>
                    </a:lnTo>
                    <a:lnTo>
                      <a:pt x="0" y="365"/>
                    </a:lnTo>
                    <a:lnTo>
                      <a:pt x="3" y="360"/>
                    </a:lnTo>
                    <a:lnTo>
                      <a:pt x="9" y="354"/>
                    </a:lnTo>
                    <a:lnTo>
                      <a:pt x="15" y="350"/>
                    </a:lnTo>
                    <a:lnTo>
                      <a:pt x="19" y="344"/>
                    </a:lnTo>
                    <a:lnTo>
                      <a:pt x="24" y="337"/>
                    </a:lnTo>
                    <a:lnTo>
                      <a:pt x="28" y="331"/>
                    </a:lnTo>
                    <a:lnTo>
                      <a:pt x="34" y="325"/>
                    </a:lnTo>
                    <a:lnTo>
                      <a:pt x="38" y="320"/>
                    </a:lnTo>
                    <a:lnTo>
                      <a:pt x="41" y="312"/>
                    </a:lnTo>
                    <a:lnTo>
                      <a:pt x="45" y="306"/>
                    </a:lnTo>
                    <a:lnTo>
                      <a:pt x="49" y="299"/>
                    </a:lnTo>
                    <a:lnTo>
                      <a:pt x="53" y="291"/>
                    </a:lnTo>
                    <a:lnTo>
                      <a:pt x="55" y="286"/>
                    </a:lnTo>
                    <a:lnTo>
                      <a:pt x="57" y="278"/>
                    </a:lnTo>
                    <a:lnTo>
                      <a:pt x="60" y="270"/>
                    </a:lnTo>
                    <a:lnTo>
                      <a:pt x="64" y="265"/>
                    </a:lnTo>
                    <a:lnTo>
                      <a:pt x="66" y="255"/>
                    </a:lnTo>
                    <a:lnTo>
                      <a:pt x="68" y="249"/>
                    </a:lnTo>
                    <a:lnTo>
                      <a:pt x="70" y="240"/>
                    </a:lnTo>
                    <a:lnTo>
                      <a:pt x="72" y="232"/>
                    </a:lnTo>
                    <a:lnTo>
                      <a:pt x="74" y="225"/>
                    </a:lnTo>
                    <a:lnTo>
                      <a:pt x="76" y="217"/>
                    </a:lnTo>
                    <a:lnTo>
                      <a:pt x="77" y="211"/>
                    </a:lnTo>
                    <a:lnTo>
                      <a:pt x="81" y="204"/>
                    </a:lnTo>
                    <a:lnTo>
                      <a:pt x="81" y="194"/>
                    </a:lnTo>
                    <a:lnTo>
                      <a:pt x="83" y="189"/>
                    </a:lnTo>
                    <a:lnTo>
                      <a:pt x="85" y="179"/>
                    </a:lnTo>
                    <a:lnTo>
                      <a:pt x="87" y="171"/>
                    </a:lnTo>
                    <a:lnTo>
                      <a:pt x="87" y="164"/>
                    </a:lnTo>
                    <a:lnTo>
                      <a:pt x="89" y="156"/>
                    </a:lnTo>
                    <a:lnTo>
                      <a:pt x="89" y="150"/>
                    </a:lnTo>
                    <a:lnTo>
                      <a:pt x="91" y="143"/>
                    </a:lnTo>
                    <a:lnTo>
                      <a:pt x="91" y="135"/>
                    </a:lnTo>
                    <a:lnTo>
                      <a:pt x="91" y="128"/>
                    </a:lnTo>
                    <a:lnTo>
                      <a:pt x="91" y="120"/>
                    </a:lnTo>
                    <a:lnTo>
                      <a:pt x="93" y="114"/>
                    </a:lnTo>
                    <a:lnTo>
                      <a:pt x="93" y="107"/>
                    </a:lnTo>
                    <a:lnTo>
                      <a:pt x="95" y="99"/>
                    </a:lnTo>
                    <a:lnTo>
                      <a:pt x="95" y="93"/>
                    </a:lnTo>
                    <a:lnTo>
                      <a:pt x="95" y="88"/>
                    </a:lnTo>
                    <a:lnTo>
                      <a:pt x="95" y="80"/>
                    </a:lnTo>
                    <a:lnTo>
                      <a:pt x="95" y="74"/>
                    </a:lnTo>
                    <a:lnTo>
                      <a:pt x="95" y="69"/>
                    </a:lnTo>
                    <a:lnTo>
                      <a:pt x="95" y="63"/>
                    </a:lnTo>
                    <a:lnTo>
                      <a:pt x="95" y="55"/>
                    </a:lnTo>
                    <a:lnTo>
                      <a:pt x="95" y="52"/>
                    </a:lnTo>
                    <a:lnTo>
                      <a:pt x="95" y="46"/>
                    </a:lnTo>
                    <a:lnTo>
                      <a:pt x="95" y="42"/>
                    </a:lnTo>
                    <a:lnTo>
                      <a:pt x="95" y="33"/>
                    </a:lnTo>
                    <a:lnTo>
                      <a:pt x="95" y="23"/>
                    </a:lnTo>
                    <a:lnTo>
                      <a:pt x="95" y="17"/>
                    </a:lnTo>
                    <a:lnTo>
                      <a:pt x="95" y="12"/>
                    </a:lnTo>
                    <a:lnTo>
                      <a:pt x="95" y="6"/>
                    </a:lnTo>
                    <a:lnTo>
                      <a:pt x="95" y="2"/>
                    </a:lnTo>
                    <a:lnTo>
                      <a:pt x="95" y="0"/>
                    </a:lnTo>
                    <a:lnTo>
                      <a:pt x="161" y="0"/>
                    </a:lnTo>
                    <a:lnTo>
                      <a:pt x="161" y="14"/>
                    </a:lnTo>
                    <a:lnTo>
                      <a:pt x="161" y="27"/>
                    </a:lnTo>
                    <a:lnTo>
                      <a:pt x="161" y="40"/>
                    </a:lnTo>
                    <a:lnTo>
                      <a:pt x="161" y="55"/>
                    </a:lnTo>
                    <a:lnTo>
                      <a:pt x="161" y="67"/>
                    </a:lnTo>
                    <a:lnTo>
                      <a:pt x="163" y="80"/>
                    </a:lnTo>
                    <a:lnTo>
                      <a:pt x="163" y="92"/>
                    </a:lnTo>
                    <a:lnTo>
                      <a:pt x="165" y="105"/>
                    </a:lnTo>
                    <a:lnTo>
                      <a:pt x="165" y="114"/>
                    </a:lnTo>
                    <a:lnTo>
                      <a:pt x="167" y="126"/>
                    </a:lnTo>
                    <a:lnTo>
                      <a:pt x="167" y="137"/>
                    </a:lnTo>
                    <a:lnTo>
                      <a:pt x="169" y="149"/>
                    </a:lnTo>
                    <a:lnTo>
                      <a:pt x="169" y="158"/>
                    </a:lnTo>
                    <a:lnTo>
                      <a:pt x="171" y="168"/>
                    </a:lnTo>
                    <a:lnTo>
                      <a:pt x="173" y="177"/>
                    </a:lnTo>
                    <a:lnTo>
                      <a:pt x="174" y="189"/>
                    </a:lnTo>
                    <a:lnTo>
                      <a:pt x="176" y="196"/>
                    </a:lnTo>
                    <a:lnTo>
                      <a:pt x="178" y="206"/>
                    </a:lnTo>
                    <a:lnTo>
                      <a:pt x="180" y="213"/>
                    </a:lnTo>
                    <a:lnTo>
                      <a:pt x="182" y="221"/>
                    </a:lnTo>
                    <a:lnTo>
                      <a:pt x="184" y="228"/>
                    </a:lnTo>
                    <a:lnTo>
                      <a:pt x="186" y="236"/>
                    </a:lnTo>
                    <a:lnTo>
                      <a:pt x="188" y="244"/>
                    </a:lnTo>
                    <a:lnTo>
                      <a:pt x="190" y="251"/>
                    </a:lnTo>
                    <a:lnTo>
                      <a:pt x="192" y="257"/>
                    </a:lnTo>
                    <a:lnTo>
                      <a:pt x="193" y="265"/>
                    </a:lnTo>
                    <a:lnTo>
                      <a:pt x="195" y="270"/>
                    </a:lnTo>
                    <a:lnTo>
                      <a:pt x="197" y="276"/>
                    </a:lnTo>
                    <a:lnTo>
                      <a:pt x="199" y="282"/>
                    </a:lnTo>
                    <a:lnTo>
                      <a:pt x="201" y="287"/>
                    </a:lnTo>
                    <a:lnTo>
                      <a:pt x="205" y="293"/>
                    </a:lnTo>
                    <a:lnTo>
                      <a:pt x="207" y="299"/>
                    </a:lnTo>
                    <a:lnTo>
                      <a:pt x="211" y="308"/>
                    </a:lnTo>
                    <a:lnTo>
                      <a:pt x="214" y="318"/>
                    </a:lnTo>
                    <a:lnTo>
                      <a:pt x="218" y="325"/>
                    </a:lnTo>
                    <a:lnTo>
                      <a:pt x="224" y="333"/>
                    </a:lnTo>
                    <a:lnTo>
                      <a:pt x="226" y="339"/>
                    </a:lnTo>
                    <a:lnTo>
                      <a:pt x="232" y="344"/>
                    </a:lnTo>
                    <a:lnTo>
                      <a:pt x="235" y="350"/>
                    </a:lnTo>
                    <a:lnTo>
                      <a:pt x="239" y="356"/>
                    </a:lnTo>
                    <a:lnTo>
                      <a:pt x="245" y="363"/>
                    </a:lnTo>
                    <a:lnTo>
                      <a:pt x="252" y="369"/>
                    </a:lnTo>
                    <a:lnTo>
                      <a:pt x="258" y="375"/>
                    </a:lnTo>
                    <a:lnTo>
                      <a:pt x="262" y="379"/>
                    </a:lnTo>
                    <a:lnTo>
                      <a:pt x="266" y="382"/>
                    </a:lnTo>
                    <a:lnTo>
                      <a:pt x="270" y="386"/>
                    </a:lnTo>
                    <a:lnTo>
                      <a:pt x="275" y="390"/>
                    </a:lnTo>
                    <a:lnTo>
                      <a:pt x="281" y="394"/>
                    </a:lnTo>
                    <a:lnTo>
                      <a:pt x="285" y="398"/>
                    </a:lnTo>
                    <a:lnTo>
                      <a:pt x="290" y="402"/>
                    </a:lnTo>
                    <a:lnTo>
                      <a:pt x="296" y="403"/>
                    </a:lnTo>
                    <a:lnTo>
                      <a:pt x="302" y="407"/>
                    </a:lnTo>
                    <a:lnTo>
                      <a:pt x="308" y="409"/>
                    </a:lnTo>
                    <a:lnTo>
                      <a:pt x="313" y="411"/>
                    </a:lnTo>
                    <a:lnTo>
                      <a:pt x="321" y="415"/>
                    </a:lnTo>
                    <a:lnTo>
                      <a:pt x="327" y="417"/>
                    </a:lnTo>
                    <a:lnTo>
                      <a:pt x="332" y="419"/>
                    </a:lnTo>
                    <a:lnTo>
                      <a:pt x="340" y="421"/>
                    </a:lnTo>
                    <a:lnTo>
                      <a:pt x="346" y="422"/>
                    </a:lnTo>
                    <a:lnTo>
                      <a:pt x="353" y="424"/>
                    </a:lnTo>
                    <a:lnTo>
                      <a:pt x="359" y="426"/>
                    </a:lnTo>
                    <a:lnTo>
                      <a:pt x="365" y="428"/>
                    </a:lnTo>
                    <a:lnTo>
                      <a:pt x="372" y="428"/>
                    </a:lnTo>
                    <a:lnTo>
                      <a:pt x="378" y="430"/>
                    </a:lnTo>
                    <a:lnTo>
                      <a:pt x="386" y="430"/>
                    </a:lnTo>
                    <a:lnTo>
                      <a:pt x="393" y="430"/>
                    </a:lnTo>
                    <a:lnTo>
                      <a:pt x="399" y="432"/>
                    </a:lnTo>
                    <a:lnTo>
                      <a:pt x="406" y="432"/>
                    </a:lnTo>
                    <a:lnTo>
                      <a:pt x="414" y="432"/>
                    </a:lnTo>
                    <a:lnTo>
                      <a:pt x="420" y="432"/>
                    </a:lnTo>
                    <a:lnTo>
                      <a:pt x="427" y="432"/>
                    </a:lnTo>
                    <a:lnTo>
                      <a:pt x="435" y="434"/>
                    </a:lnTo>
                    <a:lnTo>
                      <a:pt x="441" y="434"/>
                    </a:lnTo>
                    <a:lnTo>
                      <a:pt x="448" y="434"/>
                    </a:lnTo>
                    <a:lnTo>
                      <a:pt x="454" y="434"/>
                    </a:lnTo>
                    <a:lnTo>
                      <a:pt x="462" y="434"/>
                    </a:lnTo>
                    <a:lnTo>
                      <a:pt x="467" y="434"/>
                    </a:lnTo>
                    <a:lnTo>
                      <a:pt x="475" y="432"/>
                    </a:lnTo>
                    <a:lnTo>
                      <a:pt x="481" y="432"/>
                    </a:lnTo>
                    <a:lnTo>
                      <a:pt x="488" y="432"/>
                    </a:lnTo>
                    <a:lnTo>
                      <a:pt x="492" y="430"/>
                    </a:lnTo>
                    <a:lnTo>
                      <a:pt x="500" y="430"/>
                    </a:lnTo>
                    <a:lnTo>
                      <a:pt x="505" y="430"/>
                    </a:lnTo>
                    <a:lnTo>
                      <a:pt x="511" y="430"/>
                    </a:lnTo>
                    <a:lnTo>
                      <a:pt x="517" y="428"/>
                    </a:lnTo>
                    <a:lnTo>
                      <a:pt x="522" y="428"/>
                    </a:lnTo>
                    <a:lnTo>
                      <a:pt x="528" y="428"/>
                    </a:lnTo>
                    <a:lnTo>
                      <a:pt x="534" y="428"/>
                    </a:lnTo>
                    <a:lnTo>
                      <a:pt x="538" y="426"/>
                    </a:lnTo>
                    <a:lnTo>
                      <a:pt x="543" y="424"/>
                    </a:lnTo>
                    <a:lnTo>
                      <a:pt x="547" y="424"/>
                    </a:lnTo>
                    <a:lnTo>
                      <a:pt x="553" y="424"/>
                    </a:lnTo>
                    <a:lnTo>
                      <a:pt x="560" y="422"/>
                    </a:lnTo>
                    <a:lnTo>
                      <a:pt x="568" y="422"/>
                    </a:lnTo>
                    <a:lnTo>
                      <a:pt x="576" y="421"/>
                    </a:lnTo>
                    <a:lnTo>
                      <a:pt x="581" y="419"/>
                    </a:lnTo>
                    <a:lnTo>
                      <a:pt x="589" y="417"/>
                    </a:lnTo>
                    <a:lnTo>
                      <a:pt x="593" y="417"/>
                    </a:lnTo>
                    <a:lnTo>
                      <a:pt x="578" y="512"/>
                    </a:lnTo>
                    <a:lnTo>
                      <a:pt x="566" y="510"/>
                    </a:lnTo>
                    <a:lnTo>
                      <a:pt x="555" y="510"/>
                    </a:lnTo>
                    <a:lnTo>
                      <a:pt x="543" y="508"/>
                    </a:lnTo>
                    <a:lnTo>
                      <a:pt x="532" y="508"/>
                    </a:lnTo>
                    <a:lnTo>
                      <a:pt x="522" y="508"/>
                    </a:lnTo>
                    <a:lnTo>
                      <a:pt x="511" y="508"/>
                    </a:lnTo>
                    <a:lnTo>
                      <a:pt x="502" y="508"/>
                    </a:lnTo>
                    <a:lnTo>
                      <a:pt x="492" y="508"/>
                    </a:lnTo>
                    <a:lnTo>
                      <a:pt x="483" y="508"/>
                    </a:lnTo>
                    <a:lnTo>
                      <a:pt x="473" y="508"/>
                    </a:lnTo>
                    <a:lnTo>
                      <a:pt x="463" y="510"/>
                    </a:lnTo>
                    <a:lnTo>
                      <a:pt x="456" y="510"/>
                    </a:lnTo>
                    <a:lnTo>
                      <a:pt x="446" y="510"/>
                    </a:lnTo>
                    <a:lnTo>
                      <a:pt x="439" y="512"/>
                    </a:lnTo>
                    <a:lnTo>
                      <a:pt x="431" y="512"/>
                    </a:lnTo>
                    <a:lnTo>
                      <a:pt x="424" y="514"/>
                    </a:lnTo>
                    <a:lnTo>
                      <a:pt x="416" y="514"/>
                    </a:lnTo>
                    <a:lnTo>
                      <a:pt x="406" y="516"/>
                    </a:lnTo>
                    <a:lnTo>
                      <a:pt x="399" y="516"/>
                    </a:lnTo>
                    <a:lnTo>
                      <a:pt x="393" y="518"/>
                    </a:lnTo>
                    <a:lnTo>
                      <a:pt x="384" y="519"/>
                    </a:lnTo>
                    <a:lnTo>
                      <a:pt x="378" y="521"/>
                    </a:lnTo>
                    <a:lnTo>
                      <a:pt x="372" y="521"/>
                    </a:lnTo>
                    <a:lnTo>
                      <a:pt x="367" y="523"/>
                    </a:lnTo>
                    <a:lnTo>
                      <a:pt x="359" y="525"/>
                    </a:lnTo>
                    <a:lnTo>
                      <a:pt x="353" y="525"/>
                    </a:lnTo>
                    <a:lnTo>
                      <a:pt x="347" y="527"/>
                    </a:lnTo>
                    <a:lnTo>
                      <a:pt x="342" y="529"/>
                    </a:lnTo>
                    <a:lnTo>
                      <a:pt x="338" y="531"/>
                    </a:lnTo>
                    <a:lnTo>
                      <a:pt x="332" y="533"/>
                    </a:lnTo>
                    <a:lnTo>
                      <a:pt x="327" y="535"/>
                    </a:lnTo>
                    <a:lnTo>
                      <a:pt x="323" y="537"/>
                    </a:lnTo>
                    <a:lnTo>
                      <a:pt x="313" y="540"/>
                    </a:lnTo>
                    <a:lnTo>
                      <a:pt x="304" y="544"/>
                    </a:lnTo>
                    <a:lnTo>
                      <a:pt x="296" y="546"/>
                    </a:lnTo>
                    <a:lnTo>
                      <a:pt x="290" y="550"/>
                    </a:lnTo>
                    <a:lnTo>
                      <a:pt x="283" y="552"/>
                    </a:lnTo>
                    <a:lnTo>
                      <a:pt x="277" y="556"/>
                    </a:lnTo>
                    <a:lnTo>
                      <a:pt x="271" y="559"/>
                    </a:lnTo>
                    <a:lnTo>
                      <a:pt x="268" y="563"/>
                    </a:lnTo>
                    <a:lnTo>
                      <a:pt x="262" y="567"/>
                    </a:lnTo>
                    <a:lnTo>
                      <a:pt x="256" y="571"/>
                    </a:lnTo>
                    <a:lnTo>
                      <a:pt x="252" y="573"/>
                    </a:lnTo>
                    <a:lnTo>
                      <a:pt x="252" y="575"/>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22" name="Forme libre 21"/>
              <p:cNvSpPr>
                <a:spLocks/>
              </p:cNvSpPr>
              <p:nvPr/>
            </p:nvSpPr>
            <p:spPr bwMode="auto">
              <a:xfrm>
                <a:off x="2310511" y="3457523"/>
                <a:ext cx="558810" cy="1044737"/>
              </a:xfrm>
              <a:custGeom>
                <a:avLst/>
                <a:gdLst>
                  <a:gd name="T0" fmla="*/ 101600 w 704"/>
                  <a:gd name="T1" fmla="*/ 979488 h 1316"/>
                  <a:gd name="T2" fmla="*/ 332581 w 704"/>
                  <a:gd name="T3" fmla="*/ 879475 h 1316"/>
                  <a:gd name="T4" fmla="*/ 468313 w 704"/>
                  <a:gd name="T5" fmla="*/ 676275 h 1316"/>
                  <a:gd name="T6" fmla="*/ 492125 w 704"/>
                  <a:gd name="T7" fmla="*/ 457200 h 1316"/>
                  <a:gd name="T8" fmla="*/ 392906 w 704"/>
                  <a:gd name="T9" fmla="*/ 226219 h 1316"/>
                  <a:gd name="T10" fmla="*/ 205581 w 704"/>
                  <a:gd name="T11" fmla="*/ 93662 h 1316"/>
                  <a:gd name="T12" fmla="*/ 0 w 704"/>
                  <a:gd name="T13" fmla="*/ 65881 h 1316"/>
                  <a:gd name="T14" fmla="*/ 45244 w 704"/>
                  <a:gd name="T15" fmla="*/ 144462 h 1316"/>
                  <a:gd name="T16" fmla="*/ 69850 w 704"/>
                  <a:gd name="T17" fmla="*/ 146050 h 1316"/>
                  <a:gd name="T18" fmla="*/ 88106 w 704"/>
                  <a:gd name="T19" fmla="*/ 147637 h 1316"/>
                  <a:gd name="T20" fmla="*/ 106363 w 704"/>
                  <a:gd name="T21" fmla="*/ 152400 h 1316"/>
                  <a:gd name="T22" fmla="*/ 125413 w 704"/>
                  <a:gd name="T23" fmla="*/ 156369 h 1316"/>
                  <a:gd name="T24" fmla="*/ 145256 w 704"/>
                  <a:gd name="T25" fmla="*/ 161131 h 1316"/>
                  <a:gd name="T26" fmla="*/ 166687 w 704"/>
                  <a:gd name="T27" fmla="*/ 169069 h 1316"/>
                  <a:gd name="T28" fmla="*/ 188912 w 704"/>
                  <a:gd name="T29" fmla="*/ 176212 h 1316"/>
                  <a:gd name="T30" fmla="*/ 210344 w 704"/>
                  <a:gd name="T31" fmla="*/ 186531 h 1316"/>
                  <a:gd name="T32" fmla="*/ 232569 w 704"/>
                  <a:gd name="T33" fmla="*/ 199231 h 1316"/>
                  <a:gd name="T34" fmla="*/ 254000 w 704"/>
                  <a:gd name="T35" fmla="*/ 214313 h 1316"/>
                  <a:gd name="T36" fmla="*/ 274638 w 704"/>
                  <a:gd name="T37" fmla="*/ 230981 h 1316"/>
                  <a:gd name="T38" fmla="*/ 294481 w 704"/>
                  <a:gd name="T39" fmla="*/ 250031 h 1316"/>
                  <a:gd name="T40" fmla="*/ 311150 w 704"/>
                  <a:gd name="T41" fmla="*/ 266700 h 1316"/>
                  <a:gd name="T42" fmla="*/ 326231 w 704"/>
                  <a:gd name="T43" fmla="*/ 283369 h 1316"/>
                  <a:gd name="T44" fmla="*/ 339725 w 704"/>
                  <a:gd name="T45" fmla="*/ 300037 h 1316"/>
                  <a:gd name="T46" fmla="*/ 351631 w 704"/>
                  <a:gd name="T47" fmla="*/ 316706 h 1316"/>
                  <a:gd name="T48" fmla="*/ 362744 w 704"/>
                  <a:gd name="T49" fmla="*/ 334962 h 1316"/>
                  <a:gd name="T50" fmla="*/ 371475 w 704"/>
                  <a:gd name="T51" fmla="*/ 353219 h 1316"/>
                  <a:gd name="T52" fmla="*/ 381000 w 704"/>
                  <a:gd name="T53" fmla="*/ 370681 h 1316"/>
                  <a:gd name="T54" fmla="*/ 388144 w 704"/>
                  <a:gd name="T55" fmla="*/ 388937 h 1316"/>
                  <a:gd name="T56" fmla="*/ 394494 w 704"/>
                  <a:gd name="T57" fmla="*/ 407194 h 1316"/>
                  <a:gd name="T58" fmla="*/ 398462 w 704"/>
                  <a:gd name="T59" fmla="*/ 423863 h 1316"/>
                  <a:gd name="T60" fmla="*/ 401637 w 704"/>
                  <a:gd name="T61" fmla="*/ 442119 h 1316"/>
                  <a:gd name="T62" fmla="*/ 406400 w 704"/>
                  <a:gd name="T63" fmla="*/ 460375 h 1316"/>
                  <a:gd name="T64" fmla="*/ 409575 w 704"/>
                  <a:gd name="T65" fmla="*/ 475456 h 1316"/>
                  <a:gd name="T66" fmla="*/ 411163 w 704"/>
                  <a:gd name="T67" fmla="*/ 492125 h 1316"/>
                  <a:gd name="T68" fmla="*/ 413544 w 704"/>
                  <a:gd name="T69" fmla="*/ 517525 h 1316"/>
                  <a:gd name="T70" fmla="*/ 413544 w 704"/>
                  <a:gd name="T71" fmla="*/ 534194 h 1316"/>
                  <a:gd name="T72" fmla="*/ 412750 w 704"/>
                  <a:gd name="T73" fmla="*/ 556419 h 1316"/>
                  <a:gd name="T74" fmla="*/ 406400 w 704"/>
                  <a:gd name="T75" fmla="*/ 582612 h 1316"/>
                  <a:gd name="T76" fmla="*/ 403225 w 704"/>
                  <a:gd name="T77" fmla="*/ 599281 h 1316"/>
                  <a:gd name="T78" fmla="*/ 398462 w 704"/>
                  <a:gd name="T79" fmla="*/ 616744 h 1316"/>
                  <a:gd name="T80" fmla="*/ 394494 w 704"/>
                  <a:gd name="T81" fmla="*/ 636587 h 1316"/>
                  <a:gd name="T82" fmla="*/ 386556 w 704"/>
                  <a:gd name="T83" fmla="*/ 654844 h 1316"/>
                  <a:gd name="T84" fmla="*/ 379412 w 704"/>
                  <a:gd name="T85" fmla="*/ 676275 h 1316"/>
                  <a:gd name="T86" fmla="*/ 369887 w 704"/>
                  <a:gd name="T87" fmla="*/ 696912 h 1316"/>
                  <a:gd name="T88" fmla="*/ 359569 w 704"/>
                  <a:gd name="T89" fmla="*/ 716756 h 1316"/>
                  <a:gd name="T90" fmla="*/ 347662 w 704"/>
                  <a:gd name="T91" fmla="*/ 736600 h 1316"/>
                  <a:gd name="T92" fmla="*/ 332581 w 704"/>
                  <a:gd name="T93" fmla="*/ 755650 h 1316"/>
                  <a:gd name="T94" fmla="*/ 317500 w 704"/>
                  <a:gd name="T95" fmla="*/ 775494 h 1316"/>
                  <a:gd name="T96" fmla="*/ 302419 w 704"/>
                  <a:gd name="T97" fmla="*/ 788987 h 1316"/>
                  <a:gd name="T98" fmla="*/ 290512 w 704"/>
                  <a:gd name="T99" fmla="*/ 800100 h 1316"/>
                  <a:gd name="T100" fmla="*/ 270669 w 704"/>
                  <a:gd name="T101" fmla="*/ 815975 h 1316"/>
                  <a:gd name="T102" fmla="*/ 243681 w 704"/>
                  <a:gd name="T103" fmla="*/ 835819 h 1316"/>
                  <a:gd name="T104" fmla="*/ 222250 w 704"/>
                  <a:gd name="T105" fmla="*/ 849313 h 1316"/>
                  <a:gd name="T106" fmla="*/ 203994 w 704"/>
                  <a:gd name="T107" fmla="*/ 858838 h 1316"/>
                  <a:gd name="T108" fmla="*/ 181769 w 704"/>
                  <a:gd name="T109" fmla="*/ 869156 h 1316"/>
                  <a:gd name="T110" fmla="*/ 158750 w 704"/>
                  <a:gd name="T111" fmla="*/ 877094 h 1316"/>
                  <a:gd name="T112" fmla="*/ 131763 w 704"/>
                  <a:gd name="T113" fmla="*/ 884238 h 1316"/>
                  <a:gd name="T114" fmla="*/ 104775 w 704"/>
                  <a:gd name="T115" fmla="*/ 892175 h 1316"/>
                  <a:gd name="T116" fmla="*/ 73025 w 704"/>
                  <a:gd name="T117" fmla="*/ 896144 h 1316"/>
                  <a:gd name="T118" fmla="*/ 41275 w 704"/>
                  <a:gd name="T119" fmla="*/ 899319 h 13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4"/>
                  <a:gd name="T181" fmla="*/ 0 h 1316"/>
                  <a:gd name="T182" fmla="*/ 704 w 704"/>
                  <a:gd name="T183" fmla="*/ 1316 h 13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4" h="1316">
                    <a:moveTo>
                      <a:pt x="42" y="1135"/>
                    </a:moveTo>
                    <a:lnTo>
                      <a:pt x="46" y="1316"/>
                    </a:lnTo>
                    <a:lnTo>
                      <a:pt x="94" y="1312"/>
                    </a:lnTo>
                    <a:lnTo>
                      <a:pt x="128" y="1234"/>
                    </a:lnTo>
                    <a:lnTo>
                      <a:pt x="251" y="1200"/>
                    </a:lnTo>
                    <a:lnTo>
                      <a:pt x="356" y="1241"/>
                    </a:lnTo>
                    <a:lnTo>
                      <a:pt x="407" y="1209"/>
                    </a:lnTo>
                    <a:lnTo>
                      <a:pt x="419" y="1108"/>
                    </a:lnTo>
                    <a:lnTo>
                      <a:pt x="495" y="1032"/>
                    </a:lnTo>
                    <a:lnTo>
                      <a:pt x="592" y="1028"/>
                    </a:lnTo>
                    <a:lnTo>
                      <a:pt x="636" y="962"/>
                    </a:lnTo>
                    <a:lnTo>
                      <a:pt x="590" y="852"/>
                    </a:lnTo>
                    <a:lnTo>
                      <a:pt x="624" y="745"/>
                    </a:lnTo>
                    <a:lnTo>
                      <a:pt x="700" y="692"/>
                    </a:lnTo>
                    <a:lnTo>
                      <a:pt x="704" y="618"/>
                    </a:lnTo>
                    <a:lnTo>
                      <a:pt x="620" y="576"/>
                    </a:lnTo>
                    <a:lnTo>
                      <a:pt x="586" y="454"/>
                    </a:lnTo>
                    <a:lnTo>
                      <a:pt x="628" y="344"/>
                    </a:lnTo>
                    <a:lnTo>
                      <a:pt x="601" y="300"/>
                    </a:lnTo>
                    <a:lnTo>
                      <a:pt x="495" y="285"/>
                    </a:lnTo>
                    <a:lnTo>
                      <a:pt x="424" y="218"/>
                    </a:lnTo>
                    <a:lnTo>
                      <a:pt x="419" y="110"/>
                    </a:lnTo>
                    <a:lnTo>
                      <a:pt x="360" y="74"/>
                    </a:lnTo>
                    <a:lnTo>
                      <a:pt x="259" y="118"/>
                    </a:lnTo>
                    <a:lnTo>
                      <a:pt x="132" y="81"/>
                    </a:lnTo>
                    <a:lnTo>
                      <a:pt x="118" y="2"/>
                    </a:lnTo>
                    <a:lnTo>
                      <a:pt x="40" y="0"/>
                    </a:lnTo>
                    <a:lnTo>
                      <a:pt x="0" y="83"/>
                    </a:lnTo>
                    <a:lnTo>
                      <a:pt x="46" y="182"/>
                    </a:lnTo>
                    <a:lnTo>
                      <a:pt x="48" y="182"/>
                    </a:lnTo>
                    <a:lnTo>
                      <a:pt x="54" y="182"/>
                    </a:lnTo>
                    <a:lnTo>
                      <a:pt x="57" y="182"/>
                    </a:lnTo>
                    <a:lnTo>
                      <a:pt x="65" y="182"/>
                    </a:lnTo>
                    <a:lnTo>
                      <a:pt x="71" y="182"/>
                    </a:lnTo>
                    <a:lnTo>
                      <a:pt x="78" y="184"/>
                    </a:lnTo>
                    <a:lnTo>
                      <a:pt x="88" y="184"/>
                    </a:lnTo>
                    <a:lnTo>
                      <a:pt x="95" y="184"/>
                    </a:lnTo>
                    <a:lnTo>
                      <a:pt x="101" y="184"/>
                    </a:lnTo>
                    <a:lnTo>
                      <a:pt x="107" y="186"/>
                    </a:lnTo>
                    <a:lnTo>
                      <a:pt x="111" y="186"/>
                    </a:lnTo>
                    <a:lnTo>
                      <a:pt x="116" y="188"/>
                    </a:lnTo>
                    <a:lnTo>
                      <a:pt x="122" y="188"/>
                    </a:lnTo>
                    <a:lnTo>
                      <a:pt x="128" y="190"/>
                    </a:lnTo>
                    <a:lnTo>
                      <a:pt x="134" y="192"/>
                    </a:lnTo>
                    <a:lnTo>
                      <a:pt x="139" y="194"/>
                    </a:lnTo>
                    <a:lnTo>
                      <a:pt x="145" y="194"/>
                    </a:lnTo>
                    <a:lnTo>
                      <a:pt x="151" y="196"/>
                    </a:lnTo>
                    <a:lnTo>
                      <a:pt x="158" y="197"/>
                    </a:lnTo>
                    <a:lnTo>
                      <a:pt x="164" y="199"/>
                    </a:lnTo>
                    <a:lnTo>
                      <a:pt x="170" y="199"/>
                    </a:lnTo>
                    <a:lnTo>
                      <a:pt x="177" y="201"/>
                    </a:lnTo>
                    <a:lnTo>
                      <a:pt x="183" y="203"/>
                    </a:lnTo>
                    <a:lnTo>
                      <a:pt x="191" y="205"/>
                    </a:lnTo>
                    <a:lnTo>
                      <a:pt x="196" y="207"/>
                    </a:lnTo>
                    <a:lnTo>
                      <a:pt x="204" y="211"/>
                    </a:lnTo>
                    <a:lnTo>
                      <a:pt x="210" y="213"/>
                    </a:lnTo>
                    <a:lnTo>
                      <a:pt x="217" y="216"/>
                    </a:lnTo>
                    <a:lnTo>
                      <a:pt x="223" y="218"/>
                    </a:lnTo>
                    <a:lnTo>
                      <a:pt x="231" y="220"/>
                    </a:lnTo>
                    <a:lnTo>
                      <a:pt x="238" y="222"/>
                    </a:lnTo>
                    <a:lnTo>
                      <a:pt x="244" y="226"/>
                    </a:lnTo>
                    <a:lnTo>
                      <a:pt x="251" y="230"/>
                    </a:lnTo>
                    <a:lnTo>
                      <a:pt x="259" y="232"/>
                    </a:lnTo>
                    <a:lnTo>
                      <a:pt x="265" y="235"/>
                    </a:lnTo>
                    <a:lnTo>
                      <a:pt x="274" y="241"/>
                    </a:lnTo>
                    <a:lnTo>
                      <a:pt x="280" y="243"/>
                    </a:lnTo>
                    <a:lnTo>
                      <a:pt x="288" y="247"/>
                    </a:lnTo>
                    <a:lnTo>
                      <a:pt x="293" y="251"/>
                    </a:lnTo>
                    <a:lnTo>
                      <a:pt x="301" y="256"/>
                    </a:lnTo>
                    <a:lnTo>
                      <a:pt x="307" y="258"/>
                    </a:lnTo>
                    <a:lnTo>
                      <a:pt x="314" y="264"/>
                    </a:lnTo>
                    <a:lnTo>
                      <a:pt x="320" y="270"/>
                    </a:lnTo>
                    <a:lnTo>
                      <a:pt x="327" y="275"/>
                    </a:lnTo>
                    <a:lnTo>
                      <a:pt x="333" y="279"/>
                    </a:lnTo>
                    <a:lnTo>
                      <a:pt x="341" y="285"/>
                    </a:lnTo>
                    <a:lnTo>
                      <a:pt x="346" y="291"/>
                    </a:lnTo>
                    <a:lnTo>
                      <a:pt x="352" y="296"/>
                    </a:lnTo>
                    <a:lnTo>
                      <a:pt x="358" y="302"/>
                    </a:lnTo>
                    <a:lnTo>
                      <a:pt x="366" y="308"/>
                    </a:lnTo>
                    <a:lnTo>
                      <a:pt x="371" y="315"/>
                    </a:lnTo>
                    <a:lnTo>
                      <a:pt x="379" y="321"/>
                    </a:lnTo>
                    <a:lnTo>
                      <a:pt x="383" y="327"/>
                    </a:lnTo>
                    <a:lnTo>
                      <a:pt x="388" y="331"/>
                    </a:lnTo>
                    <a:lnTo>
                      <a:pt x="392" y="336"/>
                    </a:lnTo>
                    <a:lnTo>
                      <a:pt x="398" y="340"/>
                    </a:lnTo>
                    <a:lnTo>
                      <a:pt x="404" y="346"/>
                    </a:lnTo>
                    <a:lnTo>
                      <a:pt x="407" y="351"/>
                    </a:lnTo>
                    <a:lnTo>
                      <a:pt x="411" y="357"/>
                    </a:lnTo>
                    <a:lnTo>
                      <a:pt x="417" y="361"/>
                    </a:lnTo>
                    <a:lnTo>
                      <a:pt x="421" y="367"/>
                    </a:lnTo>
                    <a:lnTo>
                      <a:pt x="424" y="372"/>
                    </a:lnTo>
                    <a:lnTo>
                      <a:pt x="428" y="378"/>
                    </a:lnTo>
                    <a:lnTo>
                      <a:pt x="432" y="384"/>
                    </a:lnTo>
                    <a:lnTo>
                      <a:pt x="436" y="390"/>
                    </a:lnTo>
                    <a:lnTo>
                      <a:pt x="440" y="393"/>
                    </a:lnTo>
                    <a:lnTo>
                      <a:pt x="443" y="399"/>
                    </a:lnTo>
                    <a:lnTo>
                      <a:pt x="447" y="405"/>
                    </a:lnTo>
                    <a:lnTo>
                      <a:pt x="451" y="410"/>
                    </a:lnTo>
                    <a:lnTo>
                      <a:pt x="455" y="416"/>
                    </a:lnTo>
                    <a:lnTo>
                      <a:pt x="457" y="422"/>
                    </a:lnTo>
                    <a:lnTo>
                      <a:pt x="461" y="428"/>
                    </a:lnTo>
                    <a:lnTo>
                      <a:pt x="464" y="433"/>
                    </a:lnTo>
                    <a:lnTo>
                      <a:pt x="466" y="439"/>
                    </a:lnTo>
                    <a:lnTo>
                      <a:pt x="468" y="445"/>
                    </a:lnTo>
                    <a:lnTo>
                      <a:pt x="472" y="450"/>
                    </a:lnTo>
                    <a:lnTo>
                      <a:pt x="474" y="456"/>
                    </a:lnTo>
                    <a:lnTo>
                      <a:pt x="478" y="462"/>
                    </a:lnTo>
                    <a:lnTo>
                      <a:pt x="480" y="467"/>
                    </a:lnTo>
                    <a:lnTo>
                      <a:pt x="483" y="473"/>
                    </a:lnTo>
                    <a:lnTo>
                      <a:pt x="483" y="479"/>
                    </a:lnTo>
                    <a:lnTo>
                      <a:pt x="487" y="485"/>
                    </a:lnTo>
                    <a:lnTo>
                      <a:pt x="489" y="490"/>
                    </a:lnTo>
                    <a:lnTo>
                      <a:pt x="491" y="496"/>
                    </a:lnTo>
                    <a:lnTo>
                      <a:pt x="493" y="502"/>
                    </a:lnTo>
                    <a:lnTo>
                      <a:pt x="495" y="507"/>
                    </a:lnTo>
                    <a:lnTo>
                      <a:pt x="497" y="513"/>
                    </a:lnTo>
                    <a:lnTo>
                      <a:pt x="499" y="519"/>
                    </a:lnTo>
                    <a:lnTo>
                      <a:pt x="499" y="525"/>
                    </a:lnTo>
                    <a:lnTo>
                      <a:pt x="501" y="530"/>
                    </a:lnTo>
                    <a:lnTo>
                      <a:pt x="502" y="534"/>
                    </a:lnTo>
                    <a:lnTo>
                      <a:pt x="504" y="542"/>
                    </a:lnTo>
                    <a:lnTo>
                      <a:pt x="506" y="547"/>
                    </a:lnTo>
                    <a:lnTo>
                      <a:pt x="506" y="551"/>
                    </a:lnTo>
                    <a:lnTo>
                      <a:pt x="506" y="557"/>
                    </a:lnTo>
                    <a:lnTo>
                      <a:pt x="508" y="563"/>
                    </a:lnTo>
                    <a:lnTo>
                      <a:pt x="510" y="568"/>
                    </a:lnTo>
                    <a:lnTo>
                      <a:pt x="510" y="574"/>
                    </a:lnTo>
                    <a:lnTo>
                      <a:pt x="512" y="580"/>
                    </a:lnTo>
                    <a:lnTo>
                      <a:pt x="514" y="585"/>
                    </a:lnTo>
                    <a:lnTo>
                      <a:pt x="514" y="589"/>
                    </a:lnTo>
                    <a:lnTo>
                      <a:pt x="514" y="595"/>
                    </a:lnTo>
                    <a:lnTo>
                      <a:pt x="516" y="599"/>
                    </a:lnTo>
                    <a:lnTo>
                      <a:pt x="516" y="604"/>
                    </a:lnTo>
                    <a:lnTo>
                      <a:pt x="516" y="610"/>
                    </a:lnTo>
                    <a:lnTo>
                      <a:pt x="518" y="614"/>
                    </a:lnTo>
                    <a:lnTo>
                      <a:pt x="518" y="620"/>
                    </a:lnTo>
                    <a:lnTo>
                      <a:pt x="520" y="625"/>
                    </a:lnTo>
                    <a:lnTo>
                      <a:pt x="520" y="633"/>
                    </a:lnTo>
                    <a:lnTo>
                      <a:pt x="521" y="644"/>
                    </a:lnTo>
                    <a:lnTo>
                      <a:pt x="521" y="652"/>
                    </a:lnTo>
                    <a:lnTo>
                      <a:pt x="521" y="661"/>
                    </a:lnTo>
                    <a:lnTo>
                      <a:pt x="521" y="665"/>
                    </a:lnTo>
                    <a:lnTo>
                      <a:pt x="521" y="669"/>
                    </a:lnTo>
                    <a:lnTo>
                      <a:pt x="521" y="673"/>
                    </a:lnTo>
                    <a:lnTo>
                      <a:pt x="521" y="680"/>
                    </a:lnTo>
                    <a:lnTo>
                      <a:pt x="521" y="686"/>
                    </a:lnTo>
                    <a:lnTo>
                      <a:pt x="520" y="694"/>
                    </a:lnTo>
                    <a:lnTo>
                      <a:pt x="520" y="701"/>
                    </a:lnTo>
                    <a:lnTo>
                      <a:pt x="518" y="711"/>
                    </a:lnTo>
                    <a:lnTo>
                      <a:pt x="516" y="719"/>
                    </a:lnTo>
                    <a:lnTo>
                      <a:pt x="514" y="728"/>
                    </a:lnTo>
                    <a:lnTo>
                      <a:pt x="512" y="734"/>
                    </a:lnTo>
                    <a:lnTo>
                      <a:pt x="512" y="739"/>
                    </a:lnTo>
                    <a:lnTo>
                      <a:pt x="510" y="745"/>
                    </a:lnTo>
                    <a:lnTo>
                      <a:pt x="510" y="749"/>
                    </a:lnTo>
                    <a:lnTo>
                      <a:pt x="508" y="755"/>
                    </a:lnTo>
                    <a:lnTo>
                      <a:pt x="508" y="760"/>
                    </a:lnTo>
                    <a:lnTo>
                      <a:pt x="506" y="766"/>
                    </a:lnTo>
                    <a:lnTo>
                      <a:pt x="506" y="772"/>
                    </a:lnTo>
                    <a:lnTo>
                      <a:pt x="502" y="777"/>
                    </a:lnTo>
                    <a:lnTo>
                      <a:pt x="502" y="785"/>
                    </a:lnTo>
                    <a:lnTo>
                      <a:pt x="501" y="791"/>
                    </a:lnTo>
                    <a:lnTo>
                      <a:pt x="501" y="796"/>
                    </a:lnTo>
                    <a:lnTo>
                      <a:pt x="497" y="802"/>
                    </a:lnTo>
                    <a:lnTo>
                      <a:pt x="495" y="808"/>
                    </a:lnTo>
                    <a:lnTo>
                      <a:pt x="493" y="814"/>
                    </a:lnTo>
                    <a:lnTo>
                      <a:pt x="491" y="821"/>
                    </a:lnTo>
                    <a:lnTo>
                      <a:pt x="487" y="825"/>
                    </a:lnTo>
                    <a:lnTo>
                      <a:pt x="487" y="833"/>
                    </a:lnTo>
                    <a:lnTo>
                      <a:pt x="483" y="838"/>
                    </a:lnTo>
                    <a:lnTo>
                      <a:pt x="481" y="846"/>
                    </a:lnTo>
                    <a:lnTo>
                      <a:pt x="478" y="852"/>
                    </a:lnTo>
                    <a:lnTo>
                      <a:pt x="476" y="859"/>
                    </a:lnTo>
                    <a:lnTo>
                      <a:pt x="472" y="863"/>
                    </a:lnTo>
                    <a:lnTo>
                      <a:pt x="470" y="871"/>
                    </a:lnTo>
                    <a:lnTo>
                      <a:pt x="466" y="878"/>
                    </a:lnTo>
                    <a:lnTo>
                      <a:pt x="464" y="884"/>
                    </a:lnTo>
                    <a:lnTo>
                      <a:pt x="461" y="890"/>
                    </a:lnTo>
                    <a:lnTo>
                      <a:pt x="457" y="897"/>
                    </a:lnTo>
                    <a:lnTo>
                      <a:pt x="453" y="903"/>
                    </a:lnTo>
                    <a:lnTo>
                      <a:pt x="449" y="909"/>
                    </a:lnTo>
                    <a:lnTo>
                      <a:pt x="445" y="916"/>
                    </a:lnTo>
                    <a:lnTo>
                      <a:pt x="442" y="922"/>
                    </a:lnTo>
                    <a:lnTo>
                      <a:pt x="438" y="928"/>
                    </a:lnTo>
                    <a:lnTo>
                      <a:pt x="432" y="935"/>
                    </a:lnTo>
                    <a:lnTo>
                      <a:pt x="428" y="941"/>
                    </a:lnTo>
                    <a:lnTo>
                      <a:pt x="424" y="947"/>
                    </a:lnTo>
                    <a:lnTo>
                      <a:pt x="419" y="952"/>
                    </a:lnTo>
                    <a:lnTo>
                      <a:pt x="415" y="960"/>
                    </a:lnTo>
                    <a:lnTo>
                      <a:pt x="409" y="964"/>
                    </a:lnTo>
                    <a:lnTo>
                      <a:pt x="405" y="971"/>
                    </a:lnTo>
                    <a:lnTo>
                      <a:pt x="400" y="977"/>
                    </a:lnTo>
                    <a:lnTo>
                      <a:pt x="394" y="981"/>
                    </a:lnTo>
                    <a:lnTo>
                      <a:pt x="388" y="987"/>
                    </a:lnTo>
                    <a:lnTo>
                      <a:pt x="383" y="994"/>
                    </a:lnTo>
                    <a:lnTo>
                      <a:pt x="381" y="994"/>
                    </a:lnTo>
                    <a:lnTo>
                      <a:pt x="377" y="998"/>
                    </a:lnTo>
                    <a:lnTo>
                      <a:pt x="373" y="1002"/>
                    </a:lnTo>
                    <a:lnTo>
                      <a:pt x="371" y="1004"/>
                    </a:lnTo>
                    <a:lnTo>
                      <a:pt x="366" y="1008"/>
                    </a:lnTo>
                    <a:lnTo>
                      <a:pt x="362" y="1013"/>
                    </a:lnTo>
                    <a:lnTo>
                      <a:pt x="354" y="1017"/>
                    </a:lnTo>
                    <a:lnTo>
                      <a:pt x="348" y="1023"/>
                    </a:lnTo>
                    <a:lnTo>
                      <a:pt x="341" y="1028"/>
                    </a:lnTo>
                    <a:lnTo>
                      <a:pt x="335" y="1036"/>
                    </a:lnTo>
                    <a:lnTo>
                      <a:pt x="326" y="1040"/>
                    </a:lnTo>
                    <a:lnTo>
                      <a:pt x="316" y="1048"/>
                    </a:lnTo>
                    <a:lnTo>
                      <a:pt x="307" y="1053"/>
                    </a:lnTo>
                    <a:lnTo>
                      <a:pt x="297" y="1061"/>
                    </a:lnTo>
                    <a:lnTo>
                      <a:pt x="291" y="1063"/>
                    </a:lnTo>
                    <a:lnTo>
                      <a:pt x="286" y="1067"/>
                    </a:lnTo>
                    <a:lnTo>
                      <a:pt x="280" y="1070"/>
                    </a:lnTo>
                    <a:lnTo>
                      <a:pt x="276" y="1074"/>
                    </a:lnTo>
                    <a:lnTo>
                      <a:pt x="269" y="1076"/>
                    </a:lnTo>
                    <a:lnTo>
                      <a:pt x="263" y="1078"/>
                    </a:lnTo>
                    <a:lnTo>
                      <a:pt x="257" y="1082"/>
                    </a:lnTo>
                    <a:lnTo>
                      <a:pt x="250" y="1086"/>
                    </a:lnTo>
                    <a:lnTo>
                      <a:pt x="242" y="1089"/>
                    </a:lnTo>
                    <a:lnTo>
                      <a:pt x="236" y="1091"/>
                    </a:lnTo>
                    <a:lnTo>
                      <a:pt x="229" y="1095"/>
                    </a:lnTo>
                    <a:lnTo>
                      <a:pt x="221" y="1097"/>
                    </a:lnTo>
                    <a:lnTo>
                      <a:pt x="213" y="1099"/>
                    </a:lnTo>
                    <a:lnTo>
                      <a:pt x="206" y="1103"/>
                    </a:lnTo>
                    <a:lnTo>
                      <a:pt x="200" y="1105"/>
                    </a:lnTo>
                    <a:lnTo>
                      <a:pt x="192" y="1108"/>
                    </a:lnTo>
                    <a:lnTo>
                      <a:pt x="183" y="1110"/>
                    </a:lnTo>
                    <a:lnTo>
                      <a:pt x="175" y="1114"/>
                    </a:lnTo>
                    <a:lnTo>
                      <a:pt x="166" y="1114"/>
                    </a:lnTo>
                    <a:lnTo>
                      <a:pt x="158" y="1118"/>
                    </a:lnTo>
                    <a:lnTo>
                      <a:pt x="149" y="1120"/>
                    </a:lnTo>
                    <a:lnTo>
                      <a:pt x="141" y="1122"/>
                    </a:lnTo>
                    <a:lnTo>
                      <a:pt x="132" y="1124"/>
                    </a:lnTo>
                    <a:lnTo>
                      <a:pt x="122" y="1125"/>
                    </a:lnTo>
                    <a:lnTo>
                      <a:pt x="113" y="1125"/>
                    </a:lnTo>
                    <a:lnTo>
                      <a:pt x="103" y="1127"/>
                    </a:lnTo>
                    <a:lnTo>
                      <a:pt x="92" y="1129"/>
                    </a:lnTo>
                    <a:lnTo>
                      <a:pt x="84" y="1131"/>
                    </a:lnTo>
                    <a:lnTo>
                      <a:pt x="73" y="1131"/>
                    </a:lnTo>
                    <a:lnTo>
                      <a:pt x="63" y="1133"/>
                    </a:lnTo>
                    <a:lnTo>
                      <a:pt x="52" y="1133"/>
                    </a:lnTo>
                    <a:lnTo>
                      <a:pt x="42" y="1135"/>
                    </a:lnTo>
                    <a:close/>
                  </a:path>
                </a:pathLst>
              </a:custGeom>
              <a:solidFill>
                <a:srgbClr val="CC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23" name="Forme libre 22"/>
              <p:cNvSpPr>
                <a:spLocks/>
              </p:cNvSpPr>
              <p:nvPr/>
            </p:nvSpPr>
            <p:spPr bwMode="auto">
              <a:xfrm>
                <a:off x="1829489" y="3457523"/>
                <a:ext cx="558810" cy="1047912"/>
              </a:xfrm>
              <a:custGeom>
                <a:avLst/>
                <a:gdLst>
                  <a:gd name="T0" fmla="*/ 358490 w 703"/>
                  <a:gd name="T1" fmla="*/ 92145 h 1319"/>
                  <a:gd name="T2" fmla="*/ 97770 w 703"/>
                  <a:gd name="T3" fmla="*/ 209709 h 1319"/>
                  <a:gd name="T4" fmla="*/ 1590 w 703"/>
                  <a:gd name="T5" fmla="*/ 469462 h 1319"/>
                  <a:gd name="T6" fmla="*/ 0 w 703"/>
                  <a:gd name="T7" fmla="*/ 502825 h 1319"/>
                  <a:gd name="T8" fmla="*/ 0 w 703"/>
                  <a:gd name="T9" fmla="*/ 536187 h 1319"/>
                  <a:gd name="T10" fmla="*/ 0 w 703"/>
                  <a:gd name="T11" fmla="*/ 569550 h 1319"/>
                  <a:gd name="T12" fmla="*/ 166130 w 703"/>
                  <a:gd name="T13" fmla="*/ 818182 h 1319"/>
                  <a:gd name="T14" fmla="*/ 454671 w 703"/>
                  <a:gd name="T15" fmla="*/ 980230 h 1319"/>
                  <a:gd name="T16" fmla="*/ 521441 w 703"/>
                  <a:gd name="T17" fmla="*/ 901589 h 1319"/>
                  <a:gd name="T18" fmla="*/ 494415 w 703"/>
                  <a:gd name="T19" fmla="*/ 900001 h 1319"/>
                  <a:gd name="T20" fmla="*/ 466594 w 703"/>
                  <a:gd name="T21" fmla="*/ 895235 h 1319"/>
                  <a:gd name="T22" fmla="*/ 445927 w 703"/>
                  <a:gd name="T23" fmla="*/ 891263 h 1319"/>
                  <a:gd name="T24" fmla="*/ 419696 w 703"/>
                  <a:gd name="T25" fmla="*/ 884908 h 1319"/>
                  <a:gd name="T26" fmla="*/ 394260 w 703"/>
                  <a:gd name="T27" fmla="*/ 877759 h 1319"/>
                  <a:gd name="T28" fmla="*/ 365644 w 703"/>
                  <a:gd name="T29" fmla="*/ 866638 h 1319"/>
                  <a:gd name="T30" fmla="*/ 338618 w 703"/>
                  <a:gd name="T31" fmla="*/ 853134 h 1319"/>
                  <a:gd name="T32" fmla="*/ 310003 w 703"/>
                  <a:gd name="T33" fmla="*/ 836453 h 1319"/>
                  <a:gd name="T34" fmla="*/ 283772 w 703"/>
                  <a:gd name="T35" fmla="*/ 816594 h 1319"/>
                  <a:gd name="T36" fmla="*/ 259925 w 703"/>
                  <a:gd name="T37" fmla="*/ 792763 h 1319"/>
                  <a:gd name="T38" fmla="*/ 238464 w 703"/>
                  <a:gd name="T39" fmla="*/ 772904 h 1319"/>
                  <a:gd name="T40" fmla="*/ 220182 w 703"/>
                  <a:gd name="T41" fmla="*/ 752251 h 1319"/>
                  <a:gd name="T42" fmla="*/ 205079 w 703"/>
                  <a:gd name="T43" fmla="*/ 730804 h 1319"/>
                  <a:gd name="T44" fmla="*/ 189976 w 703"/>
                  <a:gd name="T45" fmla="*/ 708562 h 1319"/>
                  <a:gd name="T46" fmla="*/ 179643 w 703"/>
                  <a:gd name="T47" fmla="*/ 685526 h 1319"/>
                  <a:gd name="T48" fmla="*/ 170899 w 703"/>
                  <a:gd name="T49" fmla="*/ 663284 h 1319"/>
                  <a:gd name="T50" fmla="*/ 162950 w 703"/>
                  <a:gd name="T51" fmla="*/ 640247 h 1319"/>
                  <a:gd name="T52" fmla="*/ 157386 w 703"/>
                  <a:gd name="T53" fmla="*/ 617211 h 1319"/>
                  <a:gd name="T54" fmla="*/ 151027 w 703"/>
                  <a:gd name="T55" fmla="*/ 596558 h 1319"/>
                  <a:gd name="T56" fmla="*/ 147848 w 703"/>
                  <a:gd name="T57" fmla="*/ 575111 h 1319"/>
                  <a:gd name="T58" fmla="*/ 144668 w 703"/>
                  <a:gd name="T59" fmla="*/ 546514 h 1319"/>
                  <a:gd name="T60" fmla="*/ 143078 w 703"/>
                  <a:gd name="T61" fmla="*/ 514740 h 1319"/>
                  <a:gd name="T62" fmla="*/ 143078 w 703"/>
                  <a:gd name="T63" fmla="*/ 492498 h 1319"/>
                  <a:gd name="T64" fmla="*/ 147848 w 703"/>
                  <a:gd name="T65" fmla="*/ 460724 h 1319"/>
                  <a:gd name="T66" fmla="*/ 152617 w 703"/>
                  <a:gd name="T67" fmla="*/ 437688 h 1319"/>
                  <a:gd name="T68" fmla="*/ 158976 w 703"/>
                  <a:gd name="T69" fmla="*/ 417035 h 1319"/>
                  <a:gd name="T70" fmla="*/ 166130 w 703"/>
                  <a:gd name="T71" fmla="*/ 392410 h 1319"/>
                  <a:gd name="T72" fmla="*/ 174873 w 703"/>
                  <a:gd name="T73" fmla="*/ 365402 h 1319"/>
                  <a:gd name="T74" fmla="*/ 187591 w 703"/>
                  <a:gd name="T75" fmla="*/ 340777 h 1319"/>
                  <a:gd name="T76" fmla="*/ 202694 w 703"/>
                  <a:gd name="T77" fmla="*/ 315358 h 1319"/>
                  <a:gd name="T78" fmla="*/ 219387 w 703"/>
                  <a:gd name="T79" fmla="*/ 293116 h 1319"/>
                  <a:gd name="T80" fmla="*/ 240053 w 703"/>
                  <a:gd name="T81" fmla="*/ 270080 h 1319"/>
                  <a:gd name="T82" fmla="*/ 258336 w 703"/>
                  <a:gd name="T83" fmla="*/ 253398 h 1319"/>
                  <a:gd name="T84" fmla="*/ 275028 w 703"/>
                  <a:gd name="T85" fmla="*/ 235128 h 1319"/>
                  <a:gd name="T86" fmla="*/ 305234 w 703"/>
                  <a:gd name="T87" fmla="*/ 212886 h 1319"/>
                  <a:gd name="T88" fmla="*/ 325106 w 703"/>
                  <a:gd name="T89" fmla="*/ 200971 h 1319"/>
                  <a:gd name="T90" fmla="*/ 347362 w 703"/>
                  <a:gd name="T91" fmla="*/ 186673 h 1319"/>
                  <a:gd name="T92" fmla="*/ 374388 w 703"/>
                  <a:gd name="T93" fmla="*/ 173169 h 1319"/>
                  <a:gd name="T94" fmla="*/ 404593 w 703"/>
                  <a:gd name="T95" fmla="*/ 164431 h 1319"/>
                  <a:gd name="T96" fmla="*/ 437978 w 703"/>
                  <a:gd name="T97" fmla="*/ 154104 h 1319"/>
                  <a:gd name="T98" fmla="*/ 476133 w 703"/>
                  <a:gd name="T99" fmla="*/ 147749 h 1319"/>
                  <a:gd name="T100" fmla="*/ 515082 w 703"/>
                  <a:gd name="T101" fmla="*/ 144572 h 13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3"/>
                  <a:gd name="T154" fmla="*/ 0 h 1319"/>
                  <a:gd name="T155" fmla="*/ 703 w 703"/>
                  <a:gd name="T156" fmla="*/ 1319 h 13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3" h="1319">
                    <a:moveTo>
                      <a:pt x="660" y="182"/>
                    </a:moveTo>
                    <a:lnTo>
                      <a:pt x="658" y="0"/>
                    </a:lnTo>
                    <a:lnTo>
                      <a:pt x="597" y="0"/>
                    </a:lnTo>
                    <a:lnTo>
                      <a:pt x="574" y="81"/>
                    </a:lnTo>
                    <a:lnTo>
                      <a:pt x="451" y="116"/>
                    </a:lnTo>
                    <a:lnTo>
                      <a:pt x="369" y="59"/>
                    </a:lnTo>
                    <a:lnTo>
                      <a:pt x="279" y="114"/>
                    </a:lnTo>
                    <a:lnTo>
                      <a:pt x="283" y="207"/>
                    </a:lnTo>
                    <a:lnTo>
                      <a:pt x="217" y="279"/>
                    </a:lnTo>
                    <a:lnTo>
                      <a:pt x="123" y="264"/>
                    </a:lnTo>
                    <a:lnTo>
                      <a:pt x="63" y="367"/>
                    </a:lnTo>
                    <a:lnTo>
                      <a:pt x="116" y="443"/>
                    </a:lnTo>
                    <a:lnTo>
                      <a:pt x="80" y="572"/>
                    </a:lnTo>
                    <a:lnTo>
                      <a:pt x="2" y="585"/>
                    </a:lnTo>
                    <a:lnTo>
                      <a:pt x="2" y="591"/>
                    </a:lnTo>
                    <a:lnTo>
                      <a:pt x="0" y="601"/>
                    </a:lnTo>
                    <a:lnTo>
                      <a:pt x="0" y="608"/>
                    </a:lnTo>
                    <a:lnTo>
                      <a:pt x="0" y="616"/>
                    </a:lnTo>
                    <a:lnTo>
                      <a:pt x="0" y="625"/>
                    </a:lnTo>
                    <a:lnTo>
                      <a:pt x="0" y="633"/>
                    </a:lnTo>
                    <a:lnTo>
                      <a:pt x="0" y="641"/>
                    </a:lnTo>
                    <a:lnTo>
                      <a:pt x="0" y="650"/>
                    </a:lnTo>
                    <a:lnTo>
                      <a:pt x="0" y="658"/>
                    </a:lnTo>
                    <a:lnTo>
                      <a:pt x="0" y="667"/>
                    </a:lnTo>
                    <a:lnTo>
                      <a:pt x="0" y="675"/>
                    </a:lnTo>
                    <a:lnTo>
                      <a:pt x="0" y="682"/>
                    </a:lnTo>
                    <a:lnTo>
                      <a:pt x="0" y="690"/>
                    </a:lnTo>
                    <a:lnTo>
                      <a:pt x="0" y="699"/>
                    </a:lnTo>
                    <a:lnTo>
                      <a:pt x="0" y="707"/>
                    </a:lnTo>
                    <a:lnTo>
                      <a:pt x="0" y="717"/>
                    </a:lnTo>
                    <a:lnTo>
                      <a:pt x="82" y="739"/>
                    </a:lnTo>
                    <a:lnTo>
                      <a:pt x="116" y="863"/>
                    </a:lnTo>
                    <a:lnTo>
                      <a:pt x="68" y="958"/>
                    </a:lnTo>
                    <a:lnTo>
                      <a:pt x="95" y="1009"/>
                    </a:lnTo>
                    <a:lnTo>
                      <a:pt x="209" y="1030"/>
                    </a:lnTo>
                    <a:lnTo>
                      <a:pt x="277" y="1097"/>
                    </a:lnTo>
                    <a:lnTo>
                      <a:pt x="287" y="1207"/>
                    </a:lnTo>
                    <a:lnTo>
                      <a:pt x="342" y="1241"/>
                    </a:lnTo>
                    <a:lnTo>
                      <a:pt x="443" y="1198"/>
                    </a:lnTo>
                    <a:lnTo>
                      <a:pt x="572" y="1234"/>
                    </a:lnTo>
                    <a:lnTo>
                      <a:pt x="624" y="1319"/>
                    </a:lnTo>
                    <a:lnTo>
                      <a:pt x="662" y="1316"/>
                    </a:lnTo>
                    <a:lnTo>
                      <a:pt x="703" y="1232"/>
                    </a:lnTo>
                    <a:lnTo>
                      <a:pt x="658" y="1135"/>
                    </a:lnTo>
                    <a:lnTo>
                      <a:pt x="656" y="1135"/>
                    </a:lnTo>
                    <a:lnTo>
                      <a:pt x="648" y="1135"/>
                    </a:lnTo>
                    <a:lnTo>
                      <a:pt x="641" y="1135"/>
                    </a:lnTo>
                    <a:lnTo>
                      <a:pt x="637" y="1135"/>
                    </a:lnTo>
                    <a:lnTo>
                      <a:pt x="629" y="1133"/>
                    </a:lnTo>
                    <a:lnTo>
                      <a:pt x="622" y="1133"/>
                    </a:lnTo>
                    <a:lnTo>
                      <a:pt x="614" y="1131"/>
                    </a:lnTo>
                    <a:lnTo>
                      <a:pt x="605" y="1129"/>
                    </a:lnTo>
                    <a:lnTo>
                      <a:pt x="599" y="1129"/>
                    </a:lnTo>
                    <a:lnTo>
                      <a:pt x="593" y="1127"/>
                    </a:lnTo>
                    <a:lnTo>
                      <a:pt x="587" y="1127"/>
                    </a:lnTo>
                    <a:lnTo>
                      <a:pt x="584" y="1127"/>
                    </a:lnTo>
                    <a:lnTo>
                      <a:pt x="578" y="1125"/>
                    </a:lnTo>
                    <a:lnTo>
                      <a:pt x="572" y="1124"/>
                    </a:lnTo>
                    <a:lnTo>
                      <a:pt x="565" y="1124"/>
                    </a:lnTo>
                    <a:lnTo>
                      <a:pt x="561" y="1122"/>
                    </a:lnTo>
                    <a:lnTo>
                      <a:pt x="553" y="1120"/>
                    </a:lnTo>
                    <a:lnTo>
                      <a:pt x="547" y="1120"/>
                    </a:lnTo>
                    <a:lnTo>
                      <a:pt x="542" y="1118"/>
                    </a:lnTo>
                    <a:lnTo>
                      <a:pt x="536" y="1116"/>
                    </a:lnTo>
                    <a:lnTo>
                      <a:pt x="528" y="1114"/>
                    </a:lnTo>
                    <a:lnTo>
                      <a:pt x="523" y="1112"/>
                    </a:lnTo>
                    <a:lnTo>
                      <a:pt x="515" y="1110"/>
                    </a:lnTo>
                    <a:lnTo>
                      <a:pt x="509" y="1108"/>
                    </a:lnTo>
                    <a:lnTo>
                      <a:pt x="502" y="1106"/>
                    </a:lnTo>
                    <a:lnTo>
                      <a:pt x="496" y="1105"/>
                    </a:lnTo>
                    <a:lnTo>
                      <a:pt x="489" y="1101"/>
                    </a:lnTo>
                    <a:lnTo>
                      <a:pt x="483" y="1099"/>
                    </a:lnTo>
                    <a:lnTo>
                      <a:pt x="475" y="1095"/>
                    </a:lnTo>
                    <a:lnTo>
                      <a:pt x="468" y="1093"/>
                    </a:lnTo>
                    <a:lnTo>
                      <a:pt x="460" y="1091"/>
                    </a:lnTo>
                    <a:lnTo>
                      <a:pt x="454" y="1087"/>
                    </a:lnTo>
                    <a:lnTo>
                      <a:pt x="447" y="1084"/>
                    </a:lnTo>
                    <a:lnTo>
                      <a:pt x="439" y="1080"/>
                    </a:lnTo>
                    <a:lnTo>
                      <a:pt x="431" y="1076"/>
                    </a:lnTo>
                    <a:lnTo>
                      <a:pt x="426" y="1074"/>
                    </a:lnTo>
                    <a:lnTo>
                      <a:pt x="418" y="1070"/>
                    </a:lnTo>
                    <a:lnTo>
                      <a:pt x="411" y="1067"/>
                    </a:lnTo>
                    <a:lnTo>
                      <a:pt x="405" y="1061"/>
                    </a:lnTo>
                    <a:lnTo>
                      <a:pt x="397" y="1057"/>
                    </a:lnTo>
                    <a:lnTo>
                      <a:pt x="390" y="1053"/>
                    </a:lnTo>
                    <a:lnTo>
                      <a:pt x="384" y="1048"/>
                    </a:lnTo>
                    <a:lnTo>
                      <a:pt x="376" y="1044"/>
                    </a:lnTo>
                    <a:lnTo>
                      <a:pt x="371" y="1038"/>
                    </a:lnTo>
                    <a:lnTo>
                      <a:pt x="363" y="1034"/>
                    </a:lnTo>
                    <a:lnTo>
                      <a:pt x="357" y="1028"/>
                    </a:lnTo>
                    <a:lnTo>
                      <a:pt x="350" y="1023"/>
                    </a:lnTo>
                    <a:lnTo>
                      <a:pt x="346" y="1017"/>
                    </a:lnTo>
                    <a:lnTo>
                      <a:pt x="338" y="1011"/>
                    </a:lnTo>
                    <a:lnTo>
                      <a:pt x="333" y="1006"/>
                    </a:lnTo>
                    <a:lnTo>
                      <a:pt x="327" y="998"/>
                    </a:lnTo>
                    <a:lnTo>
                      <a:pt x="321" y="994"/>
                    </a:lnTo>
                    <a:lnTo>
                      <a:pt x="315" y="989"/>
                    </a:lnTo>
                    <a:lnTo>
                      <a:pt x="312" y="983"/>
                    </a:lnTo>
                    <a:lnTo>
                      <a:pt x="306" y="977"/>
                    </a:lnTo>
                    <a:lnTo>
                      <a:pt x="300" y="973"/>
                    </a:lnTo>
                    <a:lnTo>
                      <a:pt x="295" y="968"/>
                    </a:lnTo>
                    <a:lnTo>
                      <a:pt x="291" y="962"/>
                    </a:lnTo>
                    <a:lnTo>
                      <a:pt x="287" y="958"/>
                    </a:lnTo>
                    <a:lnTo>
                      <a:pt x="283" y="952"/>
                    </a:lnTo>
                    <a:lnTo>
                      <a:pt x="277" y="947"/>
                    </a:lnTo>
                    <a:lnTo>
                      <a:pt x="274" y="941"/>
                    </a:lnTo>
                    <a:lnTo>
                      <a:pt x="270" y="937"/>
                    </a:lnTo>
                    <a:lnTo>
                      <a:pt x="266" y="932"/>
                    </a:lnTo>
                    <a:lnTo>
                      <a:pt x="262" y="926"/>
                    </a:lnTo>
                    <a:lnTo>
                      <a:pt x="258" y="920"/>
                    </a:lnTo>
                    <a:lnTo>
                      <a:pt x="255" y="914"/>
                    </a:lnTo>
                    <a:lnTo>
                      <a:pt x="253" y="909"/>
                    </a:lnTo>
                    <a:lnTo>
                      <a:pt x="247" y="903"/>
                    </a:lnTo>
                    <a:lnTo>
                      <a:pt x="243" y="897"/>
                    </a:lnTo>
                    <a:lnTo>
                      <a:pt x="239" y="892"/>
                    </a:lnTo>
                    <a:lnTo>
                      <a:pt x="238" y="886"/>
                    </a:lnTo>
                    <a:lnTo>
                      <a:pt x="236" y="880"/>
                    </a:lnTo>
                    <a:lnTo>
                      <a:pt x="232" y="874"/>
                    </a:lnTo>
                    <a:lnTo>
                      <a:pt x="230" y="869"/>
                    </a:lnTo>
                    <a:lnTo>
                      <a:pt x="226" y="863"/>
                    </a:lnTo>
                    <a:lnTo>
                      <a:pt x="224" y="857"/>
                    </a:lnTo>
                    <a:lnTo>
                      <a:pt x="220" y="852"/>
                    </a:lnTo>
                    <a:lnTo>
                      <a:pt x="219" y="846"/>
                    </a:lnTo>
                    <a:lnTo>
                      <a:pt x="217" y="840"/>
                    </a:lnTo>
                    <a:lnTo>
                      <a:pt x="215" y="835"/>
                    </a:lnTo>
                    <a:lnTo>
                      <a:pt x="213" y="829"/>
                    </a:lnTo>
                    <a:lnTo>
                      <a:pt x="211" y="823"/>
                    </a:lnTo>
                    <a:lnTo>
                      <a:pt x="209" y="819"/>
                    </a:lnTo>
                    <a:lnTo>
                      <a:pt x="207" y="812"/>
                    </a:lnTo>
                    <a:lnTo>
                      <a:pt x="205" y="806"/>
                    </a:lnTo>
                    <a:lnTo>
                      <a:pt x="203" y="800"/>
                    </a:lnTo>
                    <a:lnTo>
                      <a:pt x="201" y="795"/>
                    </a:lnTo>
                    <a:lnTo>
                      <a:pt x="200" y="789"/>
                    </a:lnTo>
                    <a:lnTo>
                      <a:pt x="200" y="783"/>
                    </a:lnTo>
                    <a:lnTo>
                      <a:pt x="198" y="777"/>
                    </a:lnTo>
                    <a:lnTo>
                      <a:pt x="196" y="772"/>
                    </a:lnTo>
                    <a:lnTo>
                      <a:pt x="194" y="766"/>
                    </a:lnTo>
                    <a:lnTo>
                      <a:pt x="194" y="762"/>
                    </a:lnTo>
                    <a:lnTo>
                      <a:pt x="192" y="757"/>
                    </a:lnTo>
                    <a:lnTo>
                      <a:pt x="190" y="751"/>
                    </a:lnTo>
                    <a:lnTo>
                      <a:pt x="190" y="745"/>
                    </a:lnTo>
                    <a:lnTo>
                      <a:pt x="188" y="739"/>
                    </a:lnTo>
                    <a:lnTo>
                      <a:pt x="188" y="734"/>
                    </a:lnTo>
                    <a:lnTo>
                      <a:pt x="188" y="730"/>
                    </a:lnTo>
                    <a:lnTo>
                      <a:pt x="186" y="724"/>
                    </a:lnTo>
                    <a:lnTo>
                      <a:pt x="184" y="719"/>
                    </a:lnTo>
                    <a:lnTo>
                      <a:pt x="184" y="713"/>
                    </a:lnTo>
                    <a:lnTo>
                      <a:pt x="184" y="707"/>
                    </a:lnTo>
                    <a:lnTo>
                      <a:pt x="182" y="698"/>
                    </a:lnTo>
                    <a:lnTo>
                      <a:pt x="182" y="688"/>
                    </a:lnTo>
                    <a:lnTo>
                      <a:pt x="180" y="679"/>
                    </a:lnTo>
                    <a:lnTo>
                      <a:pt x="180" y="669"/>
                    </a:lnTo>
                    <a:lnTo>
                      <a:pt x="180" y="661"/>
                    </a:lnTo>
                    <a:lnTo>
                      <a:pt x="180" y="654"/>
                    </a:lnTo>
                    <a:lnTo>
                      <a:pt x="180" y="648"/>
                    </a:lnTo>
                    <a:lnTo>
                      <a:pt x="180" y="644"/>
                    </a:lnTo>
                    <a:lnTo>
                      <a:pt x="180" y="639"/>
                    </a:lnTo>
                    <a:lnTo>
                      <a:pt x="180" y="633"/>
                    </a:lnTo>
                    <a:lnTo>
                      <a:pt x="180" y="627"/>
                    </a:lnTo>
                    <a:lnTo>
                      <a:pt x="180" y="620"/>
                    </a:lnTo>
                    <a:lnTo>
                      <a:pt x="182" y="612"/>
                    </a:lnTo>
                    <a:lnTo>
                      <a:pt x="184" y="604"/>
                    </a:lnTo>
                    <a:lnTo>
                      <a:pt x="184" y="593"/>
                    </a:lnTo>
                    <a:lnTo>
                      <a:pt x="186" y="585"/>
                    </a:lnTo>
                    <a:lnTo>
                      <a:pt x="186" y="580"/>
                    </a:lnTo>
                    <a:lnTo>
                      <a:pt x="188" y="574"/>
                    </a:lnTo>
                    <a:lnTo>
                      <a:pt x="188" y="568"/>
                    </a:lnTo>
                    <a:lnTo>
                      <a:pt x="190" y="564"/>
                    </a:lnTo>
                    <a:lnTo>
                      <a:pt x="190" y="557"/>
                    </a:lnTo>
                    <a:lnTo>
                      <a:pt x="192" y="551"/>
                    </a:lnTo>
                    <a:lnTo>
                      <a:pt x="194" y="547"/>
                    </a:lnTo>
                    <a:lnTo>
                      <a:pt x="196" y="542"/>
                    </a:lnTo>
                    <a:lnTo>
                      <a:pt x="196" y="534"/>
                    </a:lnTo>
                    <a:lnTo>
                      <a:pt x="198" y="530"/>
                    </a:lnTo>
                    <a:lnTo>
                      <a:pt x="200" y="525"/>
                    </a:lnTo>
                    <a:lnTo>
                      <a:pt x="201" y="519"/>
                    </a:lnTo>
                    <a:lnTo>
                      <a:pt x="203" y="511"/>
                    </a:lnTo>
                    <a:lnTo>
                      <a:pt x="205" y="506"/>
                    </a:lnTo>
                    <a:lnTo>
                      <a:pt x="207" y="498"/>
                    </a:lnTo>
                    <a:lnTo>
                      <a:pt x="209" y="494"/>
                    </a:lnTo>
                    <a:lnTo>
                      <a:pt x="211" y="487"/>
                    </a:lnTo>
                    <a:lnTo>
                      <a:pt x="213" y="481"/>
                    </a:lnTo>
                    <a:lnTo>
                      <a:pt x="217" y="473"/>
                    </a:lnTo>
                    <a:lnTo>
                      <a:pt x="219" y="467"/>
                    </a:lnTo>
                    <a:lnTo>
                      <a:pt x="220" y="460"/>
                    </a:lnTo>
                    <a:lnTo>
                      <a:pt x="224" y="454"/>
                    </a:lnTo>
                    <a:lnTo>
                      <a:pt x="226" y="448"/>
                    </a:lnTo>
                    <a:lnTo>
                      <a:pt x="230" y="443"/>
                    </a:lnTo>
                    <a:lnTo>
                      <a:pt x="232" y="435"/>
                    </a:lnTo>
                    <a:lnTo>
                      <a:pt x="236" y="429"/>
                    </a:lnTo>
                    <a:lnTo>
                      <a:pt x="239" y="424"/>
                    </a:lnTo>
                    <a:lnTo>
                      <a:pt x="243" y="418"/>
                    </a:lnTo>
                    <a:lnTo>
                      <a:pt x="247" y="410"/>
                    </a:lnTo>
                    <a:lnTo>
                      <a:pt x="251" y="405"/>
                    </a:lnTo>
                    <a:lnTo>
                      <a:pt x="255" y="397"/>
                    </a:lnTo>
                    <a:lnTo>
                      <a:pt x="258" y="393"/>
                    </a:lnTo>
                    <a:lnTo>
                      <a:pt x="262" y="386"/>
                    </a:lnTo>
                    <a:lnTo>
                      <a:pt x="266" y="380"/>
                    </a:lnTo>
                    <a:lnTo>
                      <a:pt x="272" y="374"/>
                    </a:lnTo>
                    <a:lnTo>
                      <a:pt x="276" y="369"/>
                    </a:lnTo>
                    <a:lnTo>
                      <a:pt x="281" y="361"/>
                    </a:lnTo>
                    <a:lnTo>
                      <a:pt x="285" y="357"/>
                    </a:lnTo>
                    <a:lnTo>
                      <a:pt x="291" y="351"/>
                    </a:lnTo>
                    <a:lnTo>
                      <a:pt x="296" y="346"/>
                    </a:lnTo>
                    <a:lnTo>
                      <a:pt x="302" y="340"/>
                    </a:lnTo>
                    <a:lnTo>
                      <a:pt x="308" y="334"/>
                    </a:lnTo>
                    <a:lnTo>
                      <a:pt x="314" y="329"/>
                    </a:lnTo>
                    <a:lnTo>
                      <a:pt x="319" y="325"/>
                    </a:lnTo>
                    <a:lnTo>
                      <a:pt x="321" y="323"/>
                    </a:lnTo>
                    <a:lnTo>
                      <a:pt x="325" y="319"/>
                    </a:lnTo>
                    <a:lnTo>
                      <a:pt x="327" y="315"/>
                    </a:lnTo>
                    <a:lnTo>
                      <a:pt x="331" y="312"/>
                    </a:lnTo>
                    <a:lnTo>
                      <a:pt x="335" y="306"/>
                    </a:lnTo>
                    <a:lnTo>
                      <a:pt x="340" y="302"/>
                    </a:lnTo>
                    <a:lnTo>
                      <a:pt x="346" y="296"/>
                    </a:lnTo>
                    <a:lnTo>
                      <a:pt x="352" y="293"/>
                    </a:lnTo>
                    <a:lnTo>
                      <a:pt x="359" y="285"/>
                    </a:lnTo>
                    <a:lnTo>
                      <a:pt x="367" y="279"/>
                    </a:lnTo>
                    <a:lnTo>
                      <a:pt x="374" y="274"/>
                    </a:lnTo>
                    <a:lnTo>
                      <a:pt x="384" y="268"/>
                    </a:lnTo>
                    <a:lnTo>
                      <a:pt x="388" y="264"/>
                    </a:lnTo>
                    <a:lnTo>
                      <a:pt x="393" y="260"/>
                    </a:lnTo>
                    <a:lnTo>
                      <a:pt x="399" y="258"/>
                    </a:lnTo>
                    <a:lnTo>
                      <a:pt x="405" y="256"/>
                    </a:lnTo>
                    <a:lnTo>
                      <a:pt x="409" y="253"/>
                    </a:lnTo>
                    <a:lnTo>
                      <a:pt x="414" y="249"/>
                    </a:lnTo>
                    <a:lnTo>
                      <a:pt x="420" y="245"/>
                    </a:lnTo>
                    <a:lnTo>
                      <a:pt x="426" y="241"/>
                    </a:lnTo>
                    <a:lnTo>
                      <a:pt x="431" y="239"/>
                    </a:lnTo>
                    <a:lnTo>
                      <a:pt x="437" y="235"/>
                    </a:lnTo>
                    <a:lnTo>
                      <a:pt x="445" y="232"/>
                    </a:lnTo>
                    <a:lnTo>
                      <a:pt x="451" y="230"/>
                    </a:lnTo>
                    <a:lnTo>
                      <a:pt x="458" y="226"/>
                    </a:lnTo>
                    <a:lnTo>
                      <a:pt x="464" y="222"/>
                    </a:lnTo>
                    <a:lnTo>
                      <a:pt x="471" y="218"/>
                    </a:lnTo>
                    <a:lnTo>
                      <a:pt x="479" y="216"/>
                    </a:lnTo>
                    <a:lnTo>
                      <a:pt x="485" y="215"/>
                    </a:lnTo>
                    <a:lnTo>
                      <a:pt x="494" y="211"/>
                    </a:lnTo>
                    <a:lnTo>
                      <a:pt x="502" y="209"/>
                    </a:lnTo>
                    <a:lnTo>
                      <a:pt x="509" y="207"/>
                    </a:lnTo>
                    <a:lnTo>
                      <a:pt x="517" y="203"/>
                    </a:lnTo>
                    <a:lnTo>
                      <a:pt x="525" y="201"/>
                    </a:lnTo>
                    <a:lnTo>
                      <a:pt x="534" y="199"/>
                    </a:lnTo>
                    <a:lnTo>
                      <a:pt x="542" y="197"/>
                    </a:lnTo>
                    <a:lnTo>
                      <a:pt x="551" y="194"/>
                    </a:lnTo>
                    <a:lnTo>
                      <a:pt x="561" y="192"/>
                    </a:lnTo>
                    <a:lnTo>
                      <a:pt x="568" y="190"/>
                    </a:lnTo>
                    <a:lnTo>
                      <a:pt x="580" y="190"/>
                    </a:lnTo>
                    <a:lnTo>
                      <a:pt x="587" y="186"/>
                    </a:lnTo>
                    <a:lnTo>
                      <a:pt x="599" y="186"/>
                    </a:lnTo>
                    <a:lnTo>
                      <a:pt x="606" y="184"/>
                    </a:lnTo>
                    <a:lnTo>
                      <a:pt x="618" y="184"/>
                    </a:lnTo>
                    <a:lnTo>
                      <a:pt x="627" y="182"/>
                    </a:lnTo>
                    <a:lnTo>
                      <a:pt x="637" y="182"/>
                    </a:lnTo>
                    <a:lnTo>
                      <a:pt x="648" y="182"/>
                    </a:lnTo>
                    <a:lnTo>
                      <a:pt x="660" y="182"/>
                    </a:lnTo>
                    <a:close/>
                  </a:path>
                </a:pathLst>
              </a:custGeom>
              <a:solidFill>
                <a:srgbClr val="CC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24" name="Forme libre 23"/>
              <p:cNvSpPr>
                <a:spLocks/>
              </p:cNvSpPr>
              <p:nvPr/>
            </p:nvSpPr>
            <p:spPr bwMode="auto">
              <a:xfrm>
                <a:off x="1892991" y="2931980"/>
                <a:ext cx="665174" cy="1249556"/>
              </a:xfrm>
              <a:custGeom>
                <a:avLst/>
                <a:gdLst>
                  <a:gd name="T0" fmla="*/ 238125 w 838"/>
                  <a:gd name="T1" fmla="*/ 1138238 h 1574"/>
                  <a:gd name="T2" fmla="*/ 546100 w 838"/>
                  <a:gd name="T3" fmla="*/ 996157 h 1574"/>
                  <a:gd name="T4" fmla="*/ 665162 w 838"/>
                  <a:gd name="T5" fmla="*/ 689769 h 1574"/>
                  <a:gd name="T6" fmla="*/ 665162 w 838"/>
                  <a:gd name="T7" fmla="*/ 668338 h 1574"/>
                  <a:gd name="T8" fmla="*/ 665162 w 838"/>
                  <a:gd name="T9" fmla="*/ 650875 h 1574"/>
                  <a:gd name="T10" fmla="*/ 665162 w 838"/>
                  <a:gd name="T11" fmla="*/ 621506 h 1574"/>
                  <a:gd name="T12" fmla="*/ 665162 w 838"/>
                  <a:gd name="T13" fmla="*/ 604044 h 1574"/>
                  <a:gd name="T14" fmla="*/ 665162 w 838"/>
                  <a:gd name="T15" fmla="*/ 569119 h 1574"/>
                  <a:gd name="T16" fmla="*/ 469106 w 838"/>
                  <a:gd name="T17" fmla="*/ 271463 h 1574"/>
                  <a:gd name="T18" fmla="*/ 123825 w 838"/>
                  <a:gd name="T19" fmla="*/ 78581 h 1574"/>
                  <a:gd name="T20" fmla="*/ 43656 w 838"/>
                  <a:gd name="T21" fmla="*/ 173831 h 1574"/>
                  <a:gd name="T22" fmla="*/ 65881 w 838"/>
                  <a:gd name="T23" fmla="*/ 173831 h 1574"/>
                  <a:gd name="T24" fmla="*/ 90487 w 838"/>
                  <a:gd name="T25" fmla="*/ 176213 h 1574"/>
                  <a:gd name="T26" fmla="*/ 114300 w 838"/>
                  <a:gd name="T27" fmla="*/ 179388 h 1574"/>
                  <a:gd name="T28" fmla="*/ 142875 w 838"/>
                  <a:gd name="T29" fmla="*/ 187325 h 1574"/>
                  <a:gd name="T30" fmla="*/ 173037 w 838"/>
                  <a:gd name="T31" fmla="*/ 194469 h 1574"/>
                  <a:gd name="T32" fmla="*/ 206375 w 838"/>
                  <a:gd name="T33" fmla="*/ 205581 h 1574"/>
                  <a:gd name="T34" fmla="*/ 238125 w 838"/>
                  <a:gd name="T35" fmla="*/ 219075 h 1574"/>
                  <a:gd name="T36" fmla="*/ 273050 w 838"/>
                  <a:gd name="T37" fmla="*/ 236538 h 1574"/>
                  <a:gd name="T38" fmla="*/ 304800 w 838"/>
                  <a:gd name="T39" fmla="*/ 257969 h 1574"/>
                  <a:gd name="T40" fmla="*/ 334962 w 838"/>
                  <a:gd name="T41" fmla="*/ 283369 h 1574"/>
                  <a:gd name="T42" fmla="*/ 363537 w 838"/>
                  <a:gd name="T43" fmla="*/ 312738 h 1574"/>
                  <a:gd name="T44" fmla="*/ 387350 w 838"/>
                  <a:gd name="T45" fmla="*/ 334963 h 1574"/>
                  <a:gd name="T46" fmla="*/ 407194 w 838"/>
                  <a:gd name="T47" fmla="*/ 359569 h 1574"/>
                  <a:gd name="T48" fmla="*/ 425450 w 838"/>
                  <a:gd name="T49" fmla="*/ 384969 h 1574"/>
                  <a:gd name="T50" fmla="*/ 438943 w 838"/>
                  <a:gd name="T51" fmla="*/ 410369 h 1574"/>
                  <a:gd name="T52" fmla="*/ 452437 w 838"/>
                  <a:gd name="T53" fmla="*/ 437356 h 1574"/>
                  <a:gd name="T54" fmla="*/ 464343 w 838"/>
                  <a:gd name="T55" fmla="*/ 466725 h 1574"/>
                  <a:gd name="T56" fmla="*/ 472281 w 838"/>
                  <a:gd name="T57" fmla="*/ 492125 h 1574"/>
                  <a:gd name="T58" fmla="*/ 479425 w 838"/>
                  <a:gd name="T59" fmla="*/ 519113 h 1574"/>
                  <a:gd name="T60" fmla="*/ 485775 w 838"/>
                  <a:gd name="T61" fmla="*/ 544513 h 1574"/>
                  <a:gd name="T62" fmla="*/ 488950 w 838"/>
                  <a:gd name="T63" fmla="*/ 569119 h 1574"/>
                  <a:gd name="T64" fmla="*/ 492125 w 838"/>
                  <a:gd name="T65" fmla="*/ 592931 h 1574"/>
                  <a:gd name="T66" fmla="*/ 492918 w 838"/>
                  <a:gd name="T67" fmla="*/ 615950 h 1574"/>
                  <a:gd name="T68" fmla="*/ 494506 w 838"/>
                  <a:gd name="T69" fmla="*/ 635794 h 1574"/>
                  <a:gd name="T70" fmla="*/ 492125 w 838"/>
                  <a:gd name="T71" fmla="*/ 662782 h 1574"/>
                  <a:gd name="T72" fmla="*/ 488950 w 838"/>
                  <a:gd name="T73" fmla="*/ 683419 h 1574"/>
                  <a:gd name="T74" fmla="*/ 484187 w 838"/>
                  <a:gd name="T75" fmla="*/ 706438 h 1574"/>
                  <a:gd name="T76" fmla="*/ 477837 w 838"/>
                  <a:gd name="T77" fmla="*/ 733425 h 1574"/>
                  <a:gd name="T78" fmla="*/ 470693 w 838"/>
                  <a:gd name="T79" fmla="*/ 760413 h 1574"/>
                  <a:gd name="T80" fmla="*/ 460375 w 838"/>
                  <a:gd name="T81" fmla="*/ 790575 h 1574"/>
                  <a:gd name="T82" fmla="*/ 446881 w 838"/>
                  <a:gd name="T83" fmla="*/ 819944 h 1574"/>
                  <a:gd name="T84" fmla="*/ 432593 w 838"/>
                  <a:gd name="T85" fmla="*/ 850900 h 1574"/>
                  <a:gd name="T86" fmla="*/ 413544 w 838"/>
                  <a:gd name="T87" fmla="*/ 880269 h 1574"/>
                  <a:gd name="T88" fmla="*/ 392112 w 838"/>
                  <a:gd name="T89" fmla="*/ 908844 h 1574"/>
                  <a:gd name="T90" fmla="*/ 366712 w 838"/>
                  <a:gd name="T91" fmla="*/ 935832 h 1574"/>
                  <a:gd name="T92" fmla="*/ 350043 w 838"/>
                  <a:gd name="T93" fmla="*/ 952500 h 1574"/>
                  <a:gd name="T94" fmla="*/ 321469 w 838"/>
                  <a:gd name="T95" fmla="*/ 974725 h 1574"/>
                  <a:gd name="T96" fmla="*/ 298450 w 838"/>
                  <a:gd name="T97" fmla="*/ 992982 h 1574"/>
                  <a:gd name="T98" fmla="*/ 274637 w 838"/>
                  <a:gd name="T99" fmla="*/ 1008063 h 1574"/>
                  <a:gd name="T100" fmla="*/ 247650 w 838"/>
                  <a:gd name="T101" fmla="*/ 1023144 h 1574"/>
                  <a:gd name="T102" fmla="*/ 215900 w 838"/>
                  <a:gd name="T103" fmla="*/ 1038225 h 1574"/>
                  <a:gd name="T104" fmla="*/ 180975 w 838"/>
                  <a:gd name="T105" fmla="*/ 1051719 h 1574"/>
                  <a:gd name="T106" fmla="*/ 140494 w 838"/>
                  <a:gd name="T107" fmla="*/ 1061244 h 1574"/>
                  <a:gd name="T108" fmla="*/ 96044 w 838"/>
                  <a:gd name="T109" fmla="*/ 1069975 h 1574"/>
                  <a:gd name="T110" fmla="*/ 49212 w 838"/>
                  <a:gd name="T111" fmla="*/ 1074738 h 15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1574"/>
                  <a:gd name="T170" fmla="*/ 838 w 838"/>
                  <a:gd name="T171" fmla="*/ 1574 h 15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1574">
                    <a:moveTo>
                      <a:pt x="51" y="1354"/>
                    </a:moveTo>
                    <a:lnTo>
                      <a:pt x="55" y="1574"/>
                    </a:lnTo>
                    <a:lnTo>
                      <a:pt x="125" y="1573"/>
                    </a:lnTo>
                    <a:lnTo>
                      <a:pt x="154" y="1476"/>
                    </a:lnTo>
                    <a:lnTo>
                      <a:pt x="300" y="1434"/>
                    </a:lnTo>
                    <a:lnTo>
                      <a:pt x="397" y="1500"/>
                    </a:lnTo>
                    <a:lnTo>
                      <a:pt x="504" y="1436"/>
                    </a:lnTo>
                    <a:lnTo>
                      <a:pt x="500" y="1323"/>
                    </a:lnTo>
                    <a:lnTo>
                      <a:pt x="580" y="1240"/>
                    </a:lnTo>
                    <a:lnTo>
                      <a:pt x="688" y="1255"/>
                    </a:lnTo>
                    <a:lnTo>
                      <a:pt x="764" y="1135"/>
                    </a:lnTo>
                    <a:lnTo>
                      <a:pt x="699" y="1042"/>
                    </a:lnTo>
                    <a:lnTo>
                      <a:pt x="743" y="890"/>
                    </a:lnTo>
                    <a:lnTo>
                      <a:pt x="838" y="875"/>
                    </a:lnTo>
                    <a:lnTo>
                      <a:pt x="838" y="869"/>
                    </a:lnTo>
                    <a:lnTo>
                      <a:pt x="838" y="863"/>
                    </a:lnTo>
                    <a:lnTo>
                      <a:pt x="838" y="859"/>
                    </a:lnTo>
                    <a:lnTo>
                      <a:pt x="838" y="854"/>
                    </a:lnTo>
                    <a:lnTo>
                      <a:pt x="838" y="848"/>
                    </a:lnTo>
                    <a:lnTo>
                      <a:pt x="838" y="842"/>
                    </a:lnTo>
                    <a:lnTo>
                      <a:pt x="838" y="839"/>
                    </a:lnTo>
                    <a:lnTo>
                      <a:pt x="838" y="835"/>
                    </a:lnTo>
                    <a:lnTo>
                      <a:pt x="838" y="829"/>
                    </a:lnTo>
                    <a:lnTo>
                      <a:pt x="838" y="823"/>
                    </a:lnTo>
                    <a:lnTo>
                      <a:pt x="838" y="820"/>
                    </a:lnTo>
                    <a:lnTo>
                      <a:pt x="838" y="814"/>
                    </a:lnTo>
                    <a:lnTo>
                      <a:pt x="838" y="804"/>
                    </a:lnTo>
                    <a:lnTo>
                      <a:pt x="838" y="795"/>
                    </a:lnTo>
                    <a:lnTo>
                      <a:pt x="838" y="789"/>
                    </a:lnTo>
                    <a:lnTo>
                      <a:pt x="838" y="783"/>
                    </a:lnTo>
                    <a:lnTo>
                      <a:pt x="838" y="780"/>
                    </a:lnTo>
                    <a:lnTo>
                      <a:pt x="838" y="776"/>
                    </a:lnTo>
                    <a:lnTo>
                      <a:pt x="838" y="770"/>
                    </a:lnTo>
                    <a:lnTo>
                      <a:pt x="838" y="764"/>
                    </a:lnTo>
                    <a:lnTo>
                      <a:pt x="838" y="761"/>
                    </a:lnTo>
                    <a:lnTo>
                      <a:pt x="838" y="755"/>
                    </a:lnTo>
                    <a:lnTo>
                      <a:pt x="838" y="745"/>
                    </a:lnTo>
                    <a:lnTo>
                      <a:pt x="838" y="736"/>
                    </a:lnTo>
                    <a:lnTo>
                      <a:pt x="838" y="726"/>
                    </a:lnTo>
                    <a:lnTo>
                      <a:pt x="838" y="717"/>
                    </a:lnTo>
                    <a:lnTo>
                      <a:pt x="741" y="688"/>
                    </a:lnTo>
                    <a:lnTo>
                      <a:pt x="699" y="542"/>
                    </a:lnTo>
                    <a:lnTo>
                      <a:pt x="766" y="445"/>
                    </a:lnTo>
                    <a:lnTo>
                      <a:pt x="703" y="337"/>
                    </a:lnTo>
                    <a:lnTo>
                      <a:pt x="591" y="342"/>
                    </a:lnTo>
                    <a:lnTo>
                      <a:pt x="507" y="262"/>
                    </a:lnTo>
                    <a:lnTo>
                      <a:pt x="521" y="152"/>
                    </a:lnTo>
                    <a:lnTo>
                      <a:pt x="401" y="76"/>
                    </a:lnTo>
                    <a:lnTo>
                      <a:pt x="310" y="143"/>
                    </a:lnTo>
                    <a:lnTo>
                      <a:pt x="156" y="99"/>
                    </a:lnTo>
                    <a:lnTo>
                      <a:pt x="140" y="4"/>
                    </a:lnTo>
                    <a:lnTo>
                      <a:pt x="49" y="0"/>
                    </a:lnTo>
                    <a:lnTo>
                      <a:pt x="0" y="101"/>
                    </a:lnTo>
                    <a:lnTo>
                      <a:pt x="53" y="219"/>
                    </a:lnTo>
                    <a:lnTo>
                      <a:pt x="55" y="219"/>
                    </a:lnTo>
                    <a:lnTo>
                      <a:pt x="59" y="219"/>
                    </a:lnTo>
                    <a:lnTo>
                      <a:pt x="62" y="219"/>
                    </a:lnTo>
                    <a:lnTo>
                      <a:pt x="68" y="219"/>
                    </a:lnTo>
                    <a:lnTo>
                      <a:pt x="76" y="219"/>
                    </a:lnTo>
                    <a:lnTo>
                      <a:pt x="83" y="219"/>
                    </a:lnTo>
                    <a:lnTo>
                      <a:pt x="93" y="221"/>
                    </a:lnTo>
                    <a:lnTo>
                      <a:pt x="99" y="221"/>
                    </a:lnTo>
                    <a:lnTo>
                      <a:pt x="102" y="221"/>
                    </a:lnTo>
                    <a:lnTo>
                      <a:pt x="108" y="221"/>
                    </a:lnTo>
                    <a:lnTo>
                      <a:pt x="114" y="222"/>
                    </a:lnTo>
                    <a:lnTo>
                      <a:pt x="120" y="222"/>
                    </a:lnTo>
                    <a:lnTo>
                      <a:pt x="125" y="224"/>
                    </a:lnTo>
                    <a:lnTo>
                      <a:pt x="133" y="224"/>
                    </a:lnTo>
                    <a:lnTo>
                      <a:pt x="139" y="226"/>
                    </a:lnTo>
                    <a:lnTo>
                      <a:pt x="144" y="226"/>
                    </a:lnTo>
                    <a:lnTo>
                      <a:pt x="152" y="228"/>
                    </a:lnTo>
                    <a:lnTo>
                      <a:pt x="158" y="230"/>
                    </a:lnTo>
                    <a:lnTo>
                      <a:pt x="167" y="232"/>
                    </a:lnTo>
                    <a:lnTo>
                      <a:pt x="173" y="234"/>
                    </a:lnTo>
                    <a:lnTo>
                      <a:pt x="180" y="236"/>
                    </a:lnTo>
                    <a:lnTo>
                      <a:pt x="188" y="238"/>
                    </a:lnTo>
                    <a:lnTo>
                      <a:pt x="196" y="240"/>
                    </a:lnTo>
                    <a:lnTo>
                      <a:pt x="203" y="240"/>
                    </a:lnTo>
                    <a:lnTo>
                      <a:pt x="211" y="241"/>
                    </a:lnTo>
                    <a:lnTo>
                      <a:pt x="218" y="245"/>
                    </a:lnTo>
                    <a:lnTo>
                      <a:pt x="228" y="247"/>
                    </a:lnTo>
                    <a:lnTo>
                      <a:pt x="235" y="249"/>
                    </a:lnTo>
                    <a:lnTo>
                      <a:pt x="243" y="253"/>
                    </a:lnTo>
                    <a:lnTo>
                      <a:pt x="251" y="255"/>
                    </a:lnTo>
                    <a:lnTo>
                      <a:pt x="260" y="259"/>
                    </a:lnTo>
                    <a:lnTo>
                      <a:pt x="268" y="260"/>
                    </a:lnTo>
                    <a:lnTo>
                      <a:pt x="275" y="264"/>
                    </a:lnTo>
                    <a:lnTo>
                      <a:pt x="285" y="268"/>
                    </a:lnTo>
                    <a:lnTo>
                      <a:pt x="293" y="272"/>
                    </a:lnTo>
                    <a:lnTo>
                      <a:pt x="300" y="276"/>
                    </a:lnTo>
                    <a:lnTo>
                      <a:pt x="310" y="279"/>
                    </a:lnTo>
                    <a:lnTo>
                      <a:pt x="317" y="283"/>
                    </a:lnTo>
                    <a:lnTo>
                      <a:pt x="327" y="289"/>
                    </a:lnTo>
                    <a:lnTo>
                      <a:pt x="334" y="293"/>
                    </a:lnTo>
                    <a:lnTo>
                      <a:pt x="344" y="298"/>
                    </a:lnTo>
                    <a:lnTo>
                      <a:pt x="351" y="302"/>
                    </a:lnTo>
                    <a:lnTo>
                      <a:pt x="359" y="308"/>
                    </a:lnTo>
                    <a:lnTo>
                      <a:pt x="367" y="314"/>
                    </a:lnTo>
                    <a:lnTo>
                      <a:pt x="376" y="317"/>
                    </a:lnTo>
                    <a:lnTo>
                      <a:pt x="384" y="325"/>
                    </a:lnTo>
                    <a:lnTo>
                      <a:pt x="391" y="331"/>
                    </a:lnTo>
                    <a:lnTo>
                      <a:pt x="399" y="337"/>
                    </a:lnTo>
                    <a:lnTo>
                      <a:pt x="407" y="342"/>
                    </a:lnTo>
                    <a:lnTo>
                      <a:pt x="414" y="350"/>
                    </a:lnTo>
                    <a:lnTo>
                      <a:pt x="422" y="357"/>
                    </a:lnTo>
                    <a:lnTo>
                      <a:pt x="429" y="363"/>
                    </a:lnTo>
                    <a:lnTo>
                      <a:pt x="437" y="371"/>
                    </a:lnTo>
                    <a:lnTo>
                      <a:pt x="445" y="378"/>
                    </a:lnTo>
                    <a:lnTo>
                      <a:pt x="452" y="388"/>
                    </a:lnTo>
                    <a:lnTo>
                      <a:pt x="458" y="394"/>
                    </a:lnTo>
                    <a:lnTo>
                      <a:pt x="464" y="397"/>
                    </a:lnTo>
                    <a:lnTo>
                      <a:pt x="471" y="403"/>
                    </a:lnTo>
                    <a:lnTo>
                      <a:pt x="477" y="411"/>
                    </a:lnTo>
                    <a:lnTo>
                      <a:pt x="483" y="414"/>
                    </a:lnTo>
                    <a:lnTo>
                      <a:pt x="488" y="422"/>
                    </a:lnTo>
                    <a:lnTo>
                      <a:pt x="494" y="428"/>
                    </a:lnTo>
                    <a:lnTo>
                      <a:pt x="500" y="433"/>
                    </a:lnTo>
                    <a:lnTo>
                      <a:pt x="504" y="439"/>
                    </a:lnTo>
                    <a:lnTo>
                      <a:pt x="507" y="447"/>
                    </a:lnTo>
                    <a:lnTo>
                      <a:pt x="513" y="453"/>
                    </a:lnTo>
                    <a:lnTo>
                      <a:pt x="519" y="458"/>
                    </a:lnTo>
                    <a:lnTo>
                      <a:pt x="523" y="466"/>
                    </a:lnTo>
                    <a:lnTo>
                      <a:pt x="526" y="472"/>
                    </a:lnTo>
                    <a:lnTo>
                      <a:pt x="532" y="477"/>
                    </a:lnTo>
                    <a:lnTo>
                      <a:pt x="536" y="485"/>
                    </a:lnTo>
                    <a:lnTo>
                      <a:pt x="540" y="491"/>
                    </a:lnTo>
                    <a:lnTo>
                      <a:pt x="544" y="498"/>
                    </a:lnTo>
                    <a:lnTo>
                      <a:pt x="547" y="504"/>
                    </a:lnTo>
                    <a:lnTo>
                      <a:pt x="551" y="511"/>
                    </a:lnTo>
                    <a:lnTo>
                      <a:pt x="553" y="517"/>
                    </a:lnTo>
                    <a:lnTo>
                      <a:pt x="557" y="525"/>
                    </a:lnTo>
                    <a:lnTo>
                      <a:pt x="561" y="530"/>
                    </a:lnTo>
                    <a:lnTo>
                      <a:pt x="564" y="538"/>
                    </a:lnTo>
                    <a:lnTo>
                      <a:pt x="568" y="546"/>
                    </a:lnTo>
                    <a:lnTo>
                      <a:pt x="570" y="551"/>
                    </a:lnTo>
                    <a:lnTo>
                      <a:pt x="574" y="559"/>
                    </a:lnTo>
                    <a:lnTo>
                      <a:pt x="576" y="567"/>
                    </a:lnTo>
                    <a:lnTo>
                      <a:pt x="580" y="572"/>
                    </a:lnTo>
                    <a:lnTo>
                      <a:pt x="582" y="580"/>
                    </a:lnTo>
                    <a:lnTo>
                      <a:pt x="585" y="588"/>
                    </a:lnTo>
                    <a:lnTo>
                      <a:pt x="587" y="593"/>
                    </a:lnTo>
                    <a:lnTo>
                      <a:pt x="589" y="601"/>
                    </a:lnTo>
                    <a:lnTo>
                      <a:pt x="591" y="607"/>
                    </a:lnTo>
                    <a:lnTo>
                      <a:pt x="593" y="612"/>
                    </a:lnTo>
                    <a:lnTo>
                      <a:pt x="595" y="620"/>
                    </a:lnTo>
                    <a:lnTo>
                      <a:pt x="597" y="627"/>
                    </a:lnTo>
                    <a:lnTo>
                      <a:pt x="599" y="633"/>
                    </a:lnTo>
                    <a:lnTo>
                      <a:pt x="601" y="641"/>
                    </a:lnTo>
                    <a:lnTo>
                      <a:pt x="602" y="648"/>
                    </a:lnTo>
                    <a:lnTo>
                      <a:pt x="604" y="654"/>
                    </a:lnTo>
                    <a:lnTo>
                      <a:pt x="606" y="660"/>
                    </a:lnTo>
                    <a:lnTo>
                      <a:pt x="606" y="667"/>
                    </a:lnTo>
                    <a:lnTo>
                      <a:pt x="608" y="673"/>
                    </a:lnTo>
                    <a:lnTo>
                      <a:pt x="610" y="681"/>
                    </a:lnTo>
                    <a:lnTo>
                      <a:pt x="612" y="686"/>
                    </a:lnTo>
                    <a:lnTo>
                      <a:pt x="612" y="692"/>
                    </a:lnTo>
                    <a:lnTo>
                      <a:pt x="614" y="700"/>
                    </a:lnTo>
                    <a:lnTo>
                      <a:pt x="614" y="705"/>
                    </a:lnTo>
                    <a:lnTo>
                      <a:pt x="614" y="711"/>
                    </a:lnTo>
                    <a:lnTo>
                      <a:pt x="616" y="717"/>
                    </a:lnTo>
                    <a:lnTo>
                      <a:pt x="616" y="724"/>
                    </a:lnTo>
                    <a:lnTo>
                      <a:pt x="618" y="728"/>
                    </a:lnTo>
                    <a:lnTo>
                      <a:pt x="618" y="736"/>
                    </a:lnTo>
                    <a:lnTo>
                      <a:pt x="620" y="742"/>
                    </a:lnTo>
                    <a:lnTo>
                      <a:pt x="620" y="747"/>
                    </a:lnTo>
                    <a:lnTo>
                      <a:pt x="620" y="753"/>
                    </a:lnTo>
                    <a:lnTo>
                      <a:pt x="621" y="759"/>
                    </a:lnTo>
                    <a:lnTo>
                      <a:pt x="621" y="764"/>
                    </a:lnTo>
                    <a:lnTo>
                      <a:pt x="621" y="770"/>
                    </a:lnTo>
                    <a:lnTo>
                      <a:pt x="621" y="776"/>
                    </a:lnTo>
                    <a:lnTo>
                      <a:pt x="623" y="781"/>
                    </a:lnTo>
                    <a:lnTo>
                      <a:pt x="623" y="787"/>
                    </a:lnTo>
                    <a:lnTo>
                      <a:pt x="625" y="793"/>
                    </a:lnTo>
                    <a:lnTo>
                      <a:pt x="623" y="795"/>
                    </a:lnTo>
                    <a:lnTo>
                      <a:pt x="623" y="801"/>
                    </a:lnTo>
                    <a:lnTo>
                      <a:pt x="623" y="806"/>
                    </a:lnTo>
                    <a:lnTo>
                      <a:pt x="623" y="814"/>
                    </a:lnTo>
                    <a:lnTo>
                      <a:pt x="621" y="821"/>
                    </a:lnTo>
                    <a:lnTo>
                      <a:pt x="620" y="831"/>
                    </a:lnTo>
                    <a:lnTo>
                      <a:pt x="620" y="835"/>
                    </a:lnTo>
                    <a:lnTo>
                      <a:pt x="620" y="840"/>
                    </a:lnTo>
                    <a:lnTo>
                      <a:pt x="618" y="844"/>
                    </a:lnTo>
                    <a:lnTo>
                      <a:pt x="618" y="850"/>
                    </a:lnTo>
                    <a:lnTo>
                      <a:pt x="616" y="856"/>
                    </a:lnTo>
                    <a:lnTo>
                      <a:pt x="616" y="861"/>
                    </a:lnTo>
                    <a:lnTo>
                      <a:pt x="614" y="865"/>
                    </a:lnTo>
                    <a:lnTo>
                      <a:pt x="614" y="873"/>
                    </a:lnTo>
                    <a:lnTo>
                      <a:pt x="612" y="878"/>
                    </a:lnTo>
                    <a:lnTo>
                      <a:pt x="612" y="884"/>
                    </a:lnTo>
                    <a:lnTo>
                      <a:pt x="610" y="890"/>
                    </a:lnTo>
                    <a:lnTo>
                      <a:pt x="610" y="897"/>
                    </a:lnTo>
                    <a:lnTo>
                      <a:pt x="608" y="903"/>
                    </a:lnTo>
                    <a:lnTo>
                      <a:pt x="606" y="911"/>
                    </a:lnTo>
                    <a:lnTo>
                      <a:pt x="604" y="917"/>
                    </a:lnTo>
                    <a:lnTo>
                      <a:pt x="602" y="924"/>
                    </a:lnTo>
                    <a:lnTo>
                      <a:pt x="601" y="930"/>
                    </a:lnTo>
                    <a:lnTo>
                      <a:pt x="599" y="937"/>
                    </a:lnTo>
                    <a:lnTo>
                      <a:pt x="597" y="945"/>
                    </a:lnTo>
                    <a:lnTo>
                      <a:pt x="595" y="953"/>
                    </a:lnTo>
                    <a:lnTo>
                      <a:pt x="593" y="958"/>
                    </a:lnTo>
                    <a:lnTo>
                      <a:pt x="591" y="966"/>
                    </a:lnTo>
                    <a:lnTo>
                      <a:pt x="587" y="974"/>
                    </a:lnTo>
                    <a:lnTo>
                      <a:pt x="585" y="981"/>
                    </a:lnTo>
                    <a:lnTo>
                      <a:pt x="582" y="989"/>
                    </a:lnTo>
                    <a:lnTo>
                      <a:pt x="580" y="996"/>
                    </a:lnTo>
                    <a:lnTo>
                      <a:pt x="576" y="1002"/>
                    </a:lnTo>
                    <a:lnTo>
                      <a:pt x="574" y="1012"/>
                    </a:lnTo>
                    <a:lnTo>
                      <a:pt x="570" y="1019"/>
                    </a:lnTo>
                    <a:lnTo>
                      <a:pt x="566" y="1025"/>
                    </a:lnTo>
                    <a:lnTo>
                      <a:pt x="563" y="1033"/>
                    </a:lnTo>
                    <a:lnTo>
                      <a:pt x="561" y="1040"/>
                    </a:lnTo>
                    <a:lnTo>
                      <a:pt x="557" y="1048"/>
                    </a:lnTo>
                    <a:lnTo>
                      <a:pt x="553" y="1055"/>
                    </a:lnTo>
                    <a:lnTo>
                      <a:pt x="549" y="1063"/>
                    </a:lnTo>
                    <a:lnTo>
                      <a:pt x="545" y="1072"/>
                    </a:lnTo>
                    <a:lnTo>
                      <a:pt x="540" y="1078"/>
                    </a:lnTo>
                    <a:lnTo>
                      <a:pt x="536" y="1086"/>
                    </a:lnTo>
                    <a:lnTo>
                      <a:pt x="530" y="1093"/>
                    </a:lnTo>
                    <a:lnTo>
                      <a:pt x="526" y="1101"/>
                    </a:lnTo>
                    <a:lnTo>
                      <a:pt x="521" y="1109"/>
                    </a:lnTo>
                    <a:lnTo>
                      <a:pt x="515" y="1116"/>
                    </a:lnTo>
                    <a:lnTo>
                      <a:pt x="509" y="1122"/>
                    </a:lnTo>
                    <a:lnTo>
                      <a:pt x="506" y="1131"/>
                    </a:lnTo>
                    <a:lnTo>
                      <a:pt x="500" y="1137"/>
                    </a:lnTo>
                    <a:lnTo>
                      <a:pt x="494" y="1145"/>
                    </a:lnTo>
                    <a:lnTo>
                      <a:pt x="486" y="1152"/>
                    </a:lnTo>
                    <a:lnTo>
                      <a:pt x="481" y="1158"/>
                    </a:lnTo>
                    <a:lnTo>
                      <a:pt x="475" y="1166"/>
                    </a:lnTo>
                    <a:lnTo>
                      <a:pt x="467" y="1173"/>
                    </a:lnTo>
                    <a:lnTo>
                      <a:pt x="462" y="1179"/>
                    </a:lnTo>
                    <a:lnTo>
                      <a:pt x="456" y="1187"/>
                    </a:lnTo>
                    <a:lnTo>
                      <a:pt x="452" y="1187"/>
                    </a:lnTo>
                    <a:lnTo>
                      <a:pt x="448" y="1192"/>
                    </a:lnTo>
                    <a:lnTo>
                      <a:pt x="445" y="1194"/>
                    </a:lnTo>
                    <a:lnTo>
                      <a:pt x="441" y="1200"/>
                    </a:lnTo>
                    <a:lnTo>
                      <a:pt x="435" y="1206"/>
                    </a:lnTo>
                    <a:lnTo>
                      <a:pt x="429" y="1211"/>
                    </a:lnTo>
                    <a:lnTo>
                      <a:pt x="422" y="1215"/>
                    </a:lnTo>
                    <a:lnTo>
                      <a:pt x="414" y="1223"/>
                    </a:lnTo>
                    <a:lnTo>
                      <a:pt x="405" y="1228"/>
                    </a:lnTo>
                    <a:lnTo>
                      <a:pt x="397" y="1236"/>
                    </a:lnTo>
                    <a:lnTo>
                      <a:pt x="391" y="1240"/>
                    </a:lnTo>
                    <a:lnTo>
                      <a:pt x="386" y="1244"/>
                    </a:lnTo>
                    <a:lnTo>
                      <a:pt x="382" y="1247"/>
                    </a:lnTo>
                    <a:lnTo>
                      <a:pt x="376" y="1251"/>
                    </a:lnTo>
                    <a:lnTo>
                      <a:pt x="371" y="1255"/>
                    </a:lnTo>
                    <a:lnTo>
                      <a:pt x="365" y="1259"/>
                    </a:lnTo>
                    <a:lnTo>
                      <a:pt x="359" y="1263"/>
                    </a:lnTo>
                    <a:lnTo>
                      <a:pt x="353" y="1268"/>
                    </a:lnTo>
                    <a:lnTo>
                      <a:pt x="346" y="1270"/>
                    </a:lnTo>
                    <a:lnTo>
                      <a:pt x="340" y="1274"/>
                    </a:lnTo>
                    <a:lnTo>
                      <a:pt x="332" y="1278"/>
                    </a:lnTo>
                    <a:lnTo>
                      <a:pt x="327" y="1282"/>
                    </a:lnTo>
                    <a:lnTo>
                      <a:pt x="319" y="1285"/>
                    </a:lnTo>
                    <a:lnTo>
                      <a:pt x="312" y="1289"/>
                    </a:lnTo>
                    <a:lnTo>
                      <a:pt x="304" y="1293"/>
                    </a:lnTo>
                    <a:lnTo>
                      <a:pt x="296" y="1297"/>
                    </a:lnTo>
                    <a:lnTo>
                      <a:pt x="289" y="1301"/>
                    </a:lnTo>
                    <a:lnTo>
                      <a:pt x="279" y="1304"/>
                    </a:lnTo>
                    <a:lnTo>
                      <a:pt x="272" y="1308"/>
                    </a:lnTo>
                    <a:lnTo>
                      <a:pt x="264" y="1310"/>
                    </a:lnTo>
                    <a:lnTo>
                      <a:pt x="255" y="1314"/>
                    </a:lnTo>
                    <a:lnTo>
                      <a:pt x="245" y="1318"/>
                    </a:lnTo>
                    <a:lnTo>
                      <a:pt x="235" y="1322"/>
                    </a:lnTo>
                    <a:lnTo>
                      <a:pt x="228" y="1325"/>
                    </a:lnTo>
                    <a:lnTo>
                      <a:pt x="216" y="1327"/>
                    </a:lnTo>
                    <a:lnTo>
                      <a:pt x="207" y="1331"/>
                    </a:lnTo>
                    <a:lnTo>
                      <a:pt x="197" y="1333"/>
                    </a:lnTo>
                    <a:lnTo>
                      <a:pt x="188" y="1335"/>
                    </a:lnTo>
                    <a:lnTo>
                      <a:pt x="177" y="1337"/>
                    </a:lnTo>
                    <a:lnTo>
                      <a:pt x="165" y="1341"/>
                    </a:lnTo>
                    <a:lnTo>
                      <a:pt x="156" y="1342"/>
                    </a:lnTo>
                    <a:lnTo>
                      <a:pt x="144" y="1344"/>
                    </a:lnTo>
                    <a:lnTo>
                      <a:pt x="133" y="1346"/>
                    </a:lnTo>
                    <a:lnTo>
                      <a:pt x="121" y="1348"/>
                    </a:lnTo>
                    <a:lnTo>
                      <a:pt x="110" y="1350"/>
                    </a:lnTo>
                    <a:lnTo>
                      <a:pt x="99" y="1350"/>
                    </a:lnTo>
                    <a:lnTo>
                      <a:pt x="85" y="1352"/>
                    </a:lnTo>
                    <a:lnTo>
                      <a:pt x="74" y="1352"/>
                    </a:lnTo>
                    <a:lnTo>
                      <a:pt x="62" y="1354"/>
                    </a:lnTo>
                    <a:lnTo>
                      <a:pt x="51" y="1354"/>
                    </a:lnTo>
                    <a:close/>
                  </a:path>
                </a:pathLst>
              </a:custGeom>
              <a:solidFill>
                <a:srgbClr val="A8B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25" name="Forme libre 24"/>
              <p:cNvSpPr>
                <a:spLocks/>
              </p:cNvSpPr>
              <p:nvPr/>
            </p:nvSpPr>
            <p:spPr bwMode="auto">
              <a:xfrm>
                <a:off x="1310368" y="2930392"/>
                <a:ext cx="658824" cy="1251144"/>
              </a:xfrm>
              <a:custGeom>
                <a:avLst/>
                <a:gdLst>
                  <a:gd name="T0" fmla="*/ 429695 w 831"/>
                  <a:gd name="T1" fmla="*/ 111919 h 1576"/>
                  <a:gd name="T2" fmla="*/ 120505 w 831"/>
                  <a:gd name="T3" fmla="*/ 253206 h 1576"/>
                  <a:gd name="T4" fmla="*/ 1586 w 831"/>
                  <a:gd name="T5" fmla="*/ 561181 h 1576"/>
                  <a:gd name="T6" fmla="*/ 0 w 831"/>
                  <a:gd name="T7" fmla="*/ 597694 h 1576"/>
                  <a:gd name="T8" fmla="*/ 0 w 831"/>
                  <a:gd name="T9" fmla="*/ 619125 h 1576"/>
                  <a:gd name="T10" fmla="*/ 0 w 831"/>
                  <a:gd name="T11" fmla="*/ 639762 h 1576"/>
                  <a:gd name="T12" fmla="*/ 0 w 831"/>
                  <a:gd name="T13" fmla="*/ 661194 h 1576"/>
                  <a:gd name="T14" fmla="*/ 3171 w 831"/>
                  <a:gd name="T15" fmla="*/ 683419 h 1576"/>
                  <a:gd name="T16" fmla="*/ 198991 w 831"/>
                  <a:gd name="T17" fmla="*/ 979488 h 1576"/>
                  <a:gd name="T18" fmla="*/ 542271 w 831"/>
                  <a:gd name="T19" fmla="*/ 1173956 h 1576"/>
                  <a:gd name="T20" fmla="*/ 622343 w 831"/>
                  <a:gd name="T21" fmla="*/ 1076325 h 1576"/>
                  <a:gd name="T22" fmla="*/ 602524 w 831"/>
                  <a:gd name="T23" fmla="*/ 1074738 h 1576"/>
                  <a:gd name="T24" fmla="*/ 577154 w 831"/>
                  <a:gd name="T25" fmla="*/ 1073150 h 1576"/>
                  <a:gd name="T26" fmla="*/ 554163 w 831"/>
                  <a:gd name="T27" fmla="*/ 1069975 h 1576"/>
                  <a:gd name="T28" fmla="*/ 527208 w 831"/>
                  <a:gd name="T29" fmla="*/ 1062831 h 1576"/>
                  <a:gd name="T30" fmla="*/ 497082 w 831"/>
                  <a:gd name="T31" fmla="*/ 1056481 h 1576"/>
                  <a:gd name="T32" fmla="*/ 463785 w 831"/>
                  <a:gd name="T33" fmla="*/ 1046163 h 1576"/>
                  <a:gd name="T34" fmla="*/ 432073 w 831"/>
                  <a:gd name="T35" fmla="*/ 1034256 h 1576"/>
                  <a:gd name="T36" fmla="*/ 399568 w 831"/>
                  <a:gd name="T37" fmla="*/ 1017588 h 1576"/>
                  <a:gd name="T38" fmla="*/ 367857 w 831"/>
                  <a:gd name="T39" fmla="*/ 996156 h 1576"/>
                  <a:gd name="T40" fmla="*/ 336145 w 831"/>
                  <a:gd name="T41" fmla="*/ 973931 h 1576"/>
                  <a:gd name="T42" fmla="*/ 309190 w 831"/>
                  <a:gd name="T43" fmla="*/ 944563 h 1576"/>
                  <a:gd name="T44" fmla="*/ 290955 w 831"/>
                  <a:gd name="T45" fmla="*/ 928688 h 1576"/>
                  <a:gd name="T46" fmla="*/ 266379 w 831"/>
                  <a:gd name="T47" fmla="*/ 899319 h 1576"/>
                  <a:gd name="T48" fmla="*/ 251316 w 831"/>
                  <a:gd name="T49" fmla="*/ 878681 h 1576"/>
                  <a:gd name="T50" fmla="*/ 236253 w 831"/>
                  <a:gd name="T51" fmla="*/ 854075 h 1576"/>
                  <a:gd name="T52" fmla="*/ 221190 w 831"/>
                  <a:gd name="T53" fmla="*/ 823913 h 1576"/>
                  <a:gd name="T54" fmla="*/ 207712 w 831"/>
                  <a:gd name="T55" fmla="*/ 792162 h 1576"/>
                  <a:gd name="T56" fmla="*/ 194235 w 831"/>
                  <a:gd name="T57" fmla="*/ 756444 h 1576"/>
                  <a:gd name="T58" fmla="*/ 183928 w 831"/>
                  <a:gd name="T59" fmla="*/ 715169 h 1576"/>
                  <a:gd name="T60" fmla="*/ 176000 w 831"/>
                  <a:gd name="T61" fmla="*/ 669925 h 1576"/>
                  <a:gd name="T62" fmla="*/ 172829 w 831"/>
                  <a:gd name="T63" fmla="*/ 623094 h 1576"/>
                  <a:gd name="T64" fmla="*/ 172829 w 831"/>
                  <a:gd name="T65" fmla="*/ 600869 h 1576"/>
                  <a:gd name="T66" fmla="*/ 177586 w 831"/>
                  <a:gd name="T67" fmla="*/ 570706 h 1576"/>
                  <a:gd name="T68" fmla="*/ 180757 w 831"/>
                  <a:gd name="T69" fmla="*/ 546100 h 1576"/>
                  <a:gd name="T70" fmla="*/ 187099 w 831"/>
                  <a:gd name="T71" fmla="*/ 520700 h 1576"/>
                  <a:gd name="T72" fmla="*/ 194235 w 831"/>
                  <a:gd name="T73" fmla="*/ 492125 h 1576"/>
                  <a:gd name="T74" fmla="*/ 202955 w 831"/>
                  <a:gd name="T75" fmla="*/ 461963 h 1576"/>
                  <a:gd name="T76" fmla="*/ 217226 w 831"/>
                  <a:gd name="T77" fmla="*/ 430213 h 1576"/>
                  <a:gd name="T78" fmla="*/ 233082 w 831"/>
                  <a:gd name="T79" fmla="*/ 400050 h 1576"/>
                  <a:gd name="T80" fmla="*/ 251316 w 831"/>
                  <a:gd name="T81" fmla="*/ 368300 h 1576"/>
                  <a:gd name="T82" fmla="*/ 272721 w 831"/>
                  <a:gd name="T83" fmla="*/ 339725 h 1576"/>
                  <a:gd name="T84" fmla="*/ 299676 w 831"/>
                  <a:gd name="T85" fmla="*/ 312738 h 1576"/>
                  <a:gd name="T86" fmla="*/ 317910 w 831"/>
                  <a:gd name="T87" fmla="*/ 296069 h 1576"/>
                  <a:gd name="T88" fmla="*/ 343280 w 831"/>
                  <a:gd name="T89" fmla="*/ 271463 h 1576"/>
                  <a:gd name="T90" fmla="*/ 367857 w 831"/>
                  <a:gd name="T91" fmla="*/ 253206 h 1576"/>
                  <a:gd name="T92" fmla="*/ 390055 w 831"/>
                  <a:gd name="T93" fmla="*/ 238125 h 1576"/>
                  <a:gd name="T94" fmla="*/ 418595 w 831"/>
                  <a:gd name="T95" fmla="*/ 223044 h 1576"/>
                  <a:gd name="T96" fmla="*/ 450307 w 831"/>
                  <a:gd name="T97" fmla="*/ 207963 h 1576"/>
                  <a:gd name="T98" fmla="*/ 486776 w 831"/>
                  <a:gd name="T99" fmla="*/ 197644 h 1576"/>
                  <a:gd name="T100" fmla="*/ 525623 w 831"/>
                  <a:gd name="T101" fmla="*/ 185737 h 1576"/>
                  <a:gd name="T102" fmla="*/ 570019 w 831"/>
                  <a:gd name="T103" fmla="*/ 177800 h 1576"/>
                  <a:gd name="T104" fmla="*/ 617587 w 831"/>
                  <a:gd name="T105" fmla="*/ 175419 h 15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1"/>
                  <a:gd name="T160" fmla="*/ 0 h 1576"/>
                  <a:gd name="T161" fmla="*/ 831 w 831"/>
                  <a:gd name="T162" fmla="*/ 1576 h 15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1" h="1576">
                    <a:moveTo>
                      <a:pt x="795" y="221"/>
                    </a:moveTo>
                    <a:lnTo>
                      <a:pt x="789" y="0"/>
                    </a:lnTo>
                    <a:lnTo>
                      <a:pt x="719" y="2"/>
                    </a:lnTo>
                    <a:lnTo>
                      <a:pt x="690" y="101"/>
                    </a:lnTo>
                    <a:lnTo>
                      <a:pt x="542" y="141"/>
                    </a:lnTo>
                    <a:lnTo>
                      <a:pt x="447" y="76"/>
                    </a:lnTo>
                    <a:lnTo>
                      <a:pt x="338" y="137"/>
                    </a:lnTo>
                    <a:lnTo>
                      <a:pt x="344" y="251"/>
                    </a:lnTo>
                    <a:lnTo>
                      <a:pt x="264" y="337"/>
                    </a:lnTo>
                    <a:lnTo>
                      <a:pt x="152" y="319"/>
                    </a:lnTo>
                    <a:lnTo>
                      <a:pt x="78" y="439"/>
                    </a:lnTo>
                    <a:lnTo>
                      <a:pt x="144" y="532"/>
                    </a:lnTo>
                    <a:lnTo>
                      <a:pt x="101" y="673"/>
                    </a:lnTo>
                    <a:lnTo>
                      <a:pt x="4" y="700"/>
                    </a:lnTo>
                    <a:lnTo>
                      <a:pt x="2" y="707"/>
                    </a:lnTo>
                    <a:lnTo>
                      <a:pt x="2" y="715"/>
                    </a:lnTo>
                    <a:lnTo>
                      <a:pt x="0" y="725"/>
                    </a:lnTo>
                    <a:lnTo>
                      <a:pt x="0" y="734"/>
                    </a:lnTo>
                    <a:lnTo>
                      <a:pt x="0" y="744"/>
                    </a:lnTo>
                    <a:lnTo>
                      <a:pt x="0" y="753"/>
                    </a:lnTo>
                    <a:lnTo>
                      <a:pt x="0" y="759"/>
                    </a:lnTo>
                    <a:lnTo>
                      <a:pt x="0" y="764"/>
                    </a:lnTo>
                    <a:lnTo>
                      <a:pt x="0" y="768"/>
                    </a:lnTo>
                    <a:lnTo>
                      <a:pt x="0" y="774"/>
                    </a:lnTo>
                    <a:lnTo>
                      <a:pt x="0" y="780"/>
                    </a:lnTo>
                    <a:lnTo>
                      <a:pt x="0" y="785"/>
                    </a:lnTo>
                    <a:lnTo>
                      <a:pt x="0" y="789"/>
                    </a:lnTo>
                    <a:lnTo>
                      <a:pt x="0" y="795"/>
                    </a:lnTo>
                    <a:lnTo>
                      <a:pt x="0" y="801"/>
                    </a:lnTo>
                    <a:lnTo>
                      <a:pt x="0" y="806"/>
                    </a:lnTo>
                    <a:lnTo>
                      <a:pt x="0" y="812"/>
                    </a:lnTo>
                    <a:lnTo>
                      <a:pt x="0" y="818"/>
                    </a:lnTo>
                    <a:lnTo>
                      <a:pt x="0" y="823"/>
                    </a:lnTo>
                    <a:lnTo>
                      <a:pt x="0" y="827"/>
                    </a:lnTo>
                    <a:lnTo>
                      <a:pt x="0" y="833"/>
                    </a:lnTo>
                    <a:lnTo>
                      <a:pt x="2" y="839"/>
                    </a:lnTo>
                    <a:lnTo>
                      <a:pt x="2" y="844"/>
                    </a:lnTo>
                    <a:lnTo>
                      <a:pt x="2" y="850"/>
                    </a:lnTo>
                    <a:lnTo>
                      <a:pt x="4" y="856"/>
                    </a:lnTo>
                    <a:lnTo>
                      <a:pt x="4" y="861"/>
                    </a:lnTo>
                    <a:lnTo>
                      <a:pt x="101" y="888"/>
                    </a:lnTo>
                    <a:lnTo>
                      <a:pt x="140" y="1036"/>
                    </a:lnTo>
                    <a:lnTo>
                      <a:pt x="76" y="1130"/>
                    </a:lnTo>
                    <a:lnTo>
                      <a:pt x="137" y="1240"/>
                    </a:lnTo>
                    <a:lnTo>
                      <a:pt x="251" y="1234"/>
                    </a:lnTo>
                    <a:lnTo>
                      <a:pt x="336" y="1312"/>
                    </a:lnTo>
                    <a:lnTo>
                      <a:pt x="319" y="1426"/>
                    </a:lnTo>
                    <a:lnTo>
                      <a:pt x="441" y="1500"/>
                    </a:lnTo>
                    <a:lnTo>
                      <a:pt x="530" y="1436"/>
                    </a:lnTo>
                    <a:lnTo>
                      <a:pt x="684" y="1479"/>
                    </a:lnTo>
                    <a:lnTo>
                      <a:pt x="701" y="1571"/>
                    </a:lnTo>
                    <a:lnTo>
                      <a:pt x="789" y="1576"/>
                    </a:lnTo>
                    <a:lnTo>
                      <a:pt x="831" y="1485"/>
                    </a:lnTo>
                    <a:lnTo>
                      <a:pt x="787" y="1356"/>
                    </a:lnTo>
                    <a:lnTo>
                      <a:pt x="785" y="1356"/>
                    </a:lnTo>
                    <a:lnTo>
                      <a:pt x="783" y="1356"/>
                    </a:lnTo>
                    <a:lnTo>
                      <a:pt x="779" y="1356"/>
                    </a:lnTo>
                    <a:lnTo>
                      <a:pt x="776" y="1356"/>
                    </a:lnTo>
                    <a:lnTo>
                      <a:pt x="768" y="1354"/>
                    </a:lnTo>
                    <a:lnTo>
                      <a:pt x="760" y="1354"/>
                    </a:lnTo>
                    <a:lnTo>
                      <a:pt x="753" y="1354"/>
                    </a:lnTo>
                    <a:lnTo>
                      <a:pt x="745" y="1354"/>
                    </a:lnTo>
                    <a:lnTo>
                      <a:pt x="739" y="1352"/>
                    </a:lnTo>
                    <a:lnTo>
                      <a:pt x="734" y="1352"/>
                    </a:lnTo>
                    <a:lnTo>
                      <a:pt x="728" y="1352"/>
                    </a:lnTo>
                    <a:lnTo>
                      <a:pt x="722" y="1350"/>
                    </a:lnTo>
                    <a:lnTo>
                      <a:pt x="717" y="1350"/>
                    </a:lnTo>
                    <a:lnTo>
                      <a:pt x="711" y="1348"/>
                    </a:lnTo>
                    <a:lnTo>
                      <a:pt x="705" y="1348"/>
                    </a:lnTo>
                    <a:lnTo>
                      <a:pt x="699" y="1348"/>
                    </a:lnTo>
                    <a:lnTo>
                      <a:pt x="692" y="1346"/>
                    </a:lnTo>
                    <a:lnTo>
                      <a:pt x="686" y="1344"/>
                    </a:lnTo>
                    <a:lnTo>
                      <a:pt x="679" y="1343"/>
                    </a:lnTo>
                    <a:lnTo>
                      <a:pt x="673" y="1341"/>
                    </a:lnTo>
                    <a:lnTo>
                      <a:pt x="665" y="1339"/>
                    </a:lnTo>
                    <a:lnTo>
                      <a:pt x="658" y="1339"/>
                    </a:lnTo>
                    <a:lnTo>
                      <a:pt x="650" y="1337"/>
                    </a:lnTo>
                    <a:lnTo>
                      <a:pt x="642" y="1335"/>
                    </a:lnTo>
                    <a:lnTo>
                      <a:pt x="635" y="1333"/>
                    </a:lnTo>
                    <a:lnTo>
                      <a:pt x="627" y="1331"/>
                    </a:lnTo>
                    <a:lnTo>
                      <a:pt x="620" y="1329"/>
                    </a:lnTo>
                    <a:lnTo>
                      <a:pt x="610" y="1327"/>
                    </a:lnTo>
                    <a:lnTo>
                      <a:pt x="603" y="1324"/>
                    </a:lnTo>
                    <a:lnTo>
                      <a:pt x="595" y="1322"/>
                    </a:lnTo>
                    <a:lnTo>
                      <a:pt x="585" y="1318"/>
                    </a:lnTo>
                    <a:lnTo>
                      <a:pt x="580" y="1316"/>
                    </a:lnTo>
                    <a:lnTo>
                      <a:pt x="570" y="1312"/>
                    </a:lnTo>
                    <a:lnTo>
                      <a:pt x="563" y="1308"/>
                    </a:lnTo>
                    <a:lnTo>
                      <a:pt x="553" y="1305"/>
                    </a:lnTo>
                    <a:lnTo>
                      <a:pt x="545" y="1303"/>
                    </a:lnTo>
                    <a:lnTo>
                      <a:pt x="538" y="1297"/>
                    </a:lnTo>
                    <a:lnTo>
                      <a:pt x="530" y="1293"/>
                    </a:lnTo>
                    <a:lnTo>
                      <a:pt x="521" y="1291"/>
                    </a:lnTo>
                    <a:lnTo>
                      <a:pt x="513" y="1287"/>
                    </a:lnTo>
                    <a:lnTo>
                      <a:pt x="504" y="1282"/>
                    </a:lnTo>
                    <a:lnTo>
                      <a:pt x="496" y="1276"/>
                    </a:lnTo>
                    <a:lnTo>
                      <a:pt x="488" y="1272"/>
                    </a:lnTo>
                    <a:lnTo>
                      <a:pt x="479" y="1267"/>
                    </a:lnTo>
                    <a:lnTo>
                      <a:pt x="471" y="1261"/>
                    </a:lnTo>
                    <a:lnTo>
                      <a:pt x="464" y="1255"/>
                    </a:lnTo>
                    <a:lnTo>
                      <a:pt x="454" y="1251"/>
                    </a:lnTo>
                    <a:lnTo>
                      <a:pt x="448" y="1246"/>
                    </a:lnTo>
                    <a:lnTo>
                      <a:pt x="439" y="1238"/>
                    </a:lnTo>
                    <a:lnTo>
                      <a:pt x="431" y="1232"/>
                    </a:lnTo>
                    <a:lnTo>
                      <a:pt x="424" y="1227"/>
                    </a:lnTo>
                    <a:lnTo>
                      <a:pt x="416" y="1219"/>
                    </a:lnTo>
                    <a:lnTo>
                      <a:pt x="409" y="1213"/>
                    </a:lnTo>
                    <a:lnTo>
                      <a:pt x="403" y="1206"/>
                    </a:lnTo>
                    <a:lnTo>
                      <a:pt x="395" y="1198"/>
                    </a:lnTo>
                    <a:lnTo>
                      <a:pt x="390" y="1190"/>
                    </a:lnTo>
                    <a:lnTo>
                      <a:pt x="386" y="1189"/>
                    </a:lnTo>
                    <a:lnTo>
                      <a:pt x="380" y="1183"/>
                    </a:lnTo>
                    <a:lnTo>
                      <a:pt x="376" y="1179"/>
                    </a:lnTo>
                    <a:lnTo>
                      <a:pt x="372" y="1175"/>
                    </a:lnTo>
                    <a:lnTo>
                      <a:pt x="367" y="1170"/>
                    </a:lnTo>
                    <a:lnTo>
                      <a:pt x="363" y="1166"/>
                    </a:lnTo>
                    <a:lnTo>
                      <a:pt x="355" y="1158"/>
                    </a:lnTo>
                    <a:lnTo>
                      <a:pt x="350" y="1151"/>
                    </a:lnTo>
                    <a:lnTo>
                      <a:pt x="342" y="1141"/>
                    </a:lnTo>
                    <a:lnTo>
                      <a:pt x="336" y="1133"/>
                    </a:lnTo>
                    <a:lnTo>
                      <a:pt x="333" y="1128"/>
                    </a:lnTo>
                    <a:lnTo>
                      <a:pt x="329" y="1122"/>
                    </a:lnTo>
                    <a:lnTo>
                      <a:pt x="325" y="1118"/>
                    </a:lnTo>
                    <a:lnTo>
                      <a:pt x="321" y="1112"/>
                    </a:lnTo>
                    <a:lnTo>
                      <a:pt x="317" y="1107"/>
                    </a:lnTo>
                    <a:lnTo>
                      <a:pt x="313" y="1101"/>
                    </a:lnTo>
                    <a:lnTo>
                      <a:pt x="310" y="1095"/>
                    </a:lnTo>
                    <a:lnTo>
                      <a:pt x="306" y="1090"/>
                    </a:lnTo>
                    <a:lnTo>
                      <a:pt x="302" y="1082"/>
                    </a:lnTo>
                    <a:lnTo>
                      <a:pt x="298" y="1076"/>
                    </a:lnTo>
                    <a:lnTo>
                      <a:pt x="294" y="1069"/>
                    </a:lnTo>
                    <a:lnTo>
                      <a:pt x="291" y="1061"/>
                    </a:lnTo>
                    <a:lnTo>
                      <a:pt x="285" y="1055"/>
                    </a:lnTo>
                    <a:lnTo>
                      <a:pt x="283" y="1048"/>
                    </a:lnTo>
                    <a:lnTo>
                      <a:pt x="279" y="1038"/>
                    </a:lnTo>
                    <a:lnTo>
                      <a:pt x="275" y="1033"/>
                    </a:lnTo>
                    <a:lnTo>
                      <a:pt x="272" y="1023"/>
                    </a:lnTo>
                    <a:lnTo>
                      <a:pt x="268" y="1015"/>
                    </a:lnTo>
                    <a:lnTo>
                      <a:pt x="264" y="1006"/>
                    </a:lnTo>
                    <a:lnTo>
                      <a:pt x="262" y="998"/>
                    </a:lnTo>
                    <a:lnTo>
                      <a:pt x="258" y="989"/>
                    </a:lnTo>
                    <a:lnTo>
                      <a:pt x="255" y="981"/>
                    </a:lnTo>
                    <a:lnTo>
                      <a:pt x="251" y="972"/>
                    </a:lnTo>
                    <a:lnTo>
                      <a:pt x="249" y="962"/>
                    </a:lnTo>
                    <a:lnTo>
                      <a:pt x="245" y="953"/>
                    </a:lnTo>
                    <a:lnTo>
                      <a:pt x="243" y="943"/>
                    </a:lnTo>
                    <a:lnTo>
                      <a:pt x="239" y="934"/>
                    </a:lnTo>
                    <a:lnTo>
                      <a:pt x="237" y="922"/>
                    </a:lnTo>
                    <a:lnTo>
                      <a:pt x="234" y="913"/>
                    </a:lnTo>
                    <a:lnTo>
                      <a:pt x="232" y="901"/>
                    </a:lnTo>
                    <a:lnTo>
                      <a:pt x="230" y="890"/>
                    </a:lnTo>
                    <a:lnTo>
                      <a:pt x="228" y="880"/>
                    </a:lnTo>
                    <a:lnTo>
                      <a:pt x="226" y="869"/>
                    </a:lnTo>
                    <a:lnTo>
                      <a:pt x="224" y="858"/>
                    </a:lnTo>
                    <a:lnTo>
                      <a:pt x="222" y="844"/>
                    </a:lnTo>
                    <a:lnTo>
                      <a:pt x="222" y="835"/>
                    </a:lnTo>
                    <a:lnTo>
                      <a:pt x="220" y="822"/>
                    </a:lnTo>
                    <a:lnTo>
                      <a:pt x="218" y="810"/>
                    </a:lnTo>
                    <a:lnTo>
                      <a:pt x="218" y="797"/>
                    </a:lnTo>
                    <a:lnTo>
                      <a:pt x="218" y="785"/>
                    </a:lnTo>
                    <a:lnTo>
                      <a:pt x="218" y="782"/>
                    </a:lnTo>
                    <a:lnTo>
                      <a:pt x="218" y="778"/>
                    </a:lnTo>
                    <a:lnTo>
                      <a:pt x="218" y="770"/>
                    </a:lnTo>
                    <a:lnTo>
                      <a:pt x="218" y="766"/>
                    </a:lnTo>
                    <a:lnTo>
                      <a:pt x="218" y="757"/>
                    </a:lnTo>
                    <a:lnTo>
                      <a:pt x="220" y="749"/>
                    </a:lnTo>
                    <a:lnTo>
                      <a:pt x="220" y="740"/>
                    </a:lnTo>
                    <a:lnTo>
                      <a:pt x="222" y="730"/>
                    </a:lnTo>
                    <a:lnTo>
                      <a:pt x="222" y="725"/>
                    </a:lnTo>
                    <a:lnTo>
                      <a:pt x="224" y="719"/>
                    </a:lnTo>
                    <a:lnTo>
                      <a:pt x="224" y="713"/>
                    </a:lnTo>
                    <a:lnTo>
                      <a:pt x="226" y="707"/>
                    </a:lnTo>
                    <a:lnTo>
                      <a:pt x="226" y="702"/>
                    </a:lnTo>
                    <a:lnTo>
                      <a:pt x="228" y="694"/>
                    </a:lnTo>
                    <a:lnTo>
                      <a:pt x="228" y="688"/>
                    </a:lnTo>
                    <a:lnTo>
                      <a:pt x="230" y="683"/>
                    </a:lnTo>
                    <a:lnTo>
                      <a:pt x="230" y="675"/>
                    </a:lnTo>
                    <a:lnTo>
                      <a:pt x="232" y="669"/>
                    </a:lnTo>
                    <a:lnTo>
                      <a:pt x="234" y="662"/>
                    </a:lnTo>
                    <a:lnTo>
                      <a:pt x="236" y="656"/>
                    </a:lnTo>
                    <a:lnTo>
                      <a:pt x="237" y="648"/>
                    </a:lnTo>
                    <a:lnTo>
                      <a:pt x="239" y="641"/>
                    </a:lnTo>
                    <a:lnTo>
                      <a:pt x="241" y="633"/>
                    </a:lnTo>
                    <a:lnTo>
                      <a:pt x="243" y="628"/>
                    </a:lnTo>
                    <a:lnTo>
                      <a:pt x="245" y="620"/>
                    </a:lnTo>
                    <a:lnTo>
                      <a:pt x="247" y="612"/>
                    </a:lnTo>
                    <a:lnTo>
                      <a:pt x="249" y="605"/>
                    </a:lnTo>
                    <a:lnTo>
                      <a:pt x="251" y="597"/>
                    </a:lnTo>
                    <a:lnTo>
                      <a:pt x="255" y="590"/>
                    </a:lnTo>
                    <a:lnTo>
                      <a:pt x="256" y="582"/>
                    </a:lnTo>
                    <a:lnTo>
                      <a:pt x="260" y="574"/>
                    </a:lnTo>
                    <a:lnTo>
                      <a:pt x="264" y="567"/>
                    </a:lnTo>
                    <a:lnTo>
                      <a:pt x="266" y="559"/>
                    </a:lnTo>
                    <a:lnTo>
                      <a:pt x="270" y="551"/>
                    </a:lnTo>
                    <a:lnTo>
                      <a:pt x="274" y="542"/>
                    </a:lnTo>
                    <a:lnTo>
                      <a:pt x="277" y="534"/>
                    </a:lnTo>
                    <a:lnTo>
                      <a:pt x="281" y="527"/>
                    </a:lnTo>
                    <a:lnTo>
                      <a:pt x="285" y="519"/>
                    </a:lnTo>
                    <a:lnTo>
                      <a:pt x="289" y="512"/>
                    </a:lnTo>
                    <a:lnTo>
                      <a:pt x="294" y="504"/>
                    </a:lnTo>
                    <a:lnTo>
                      <a:pt x="298" y="496"/>
                    </a:lnTo>
                    <a:lnTo>
                      <a:pt x="302" y="489"/>
                    </a:lnTo>
                    <a:lnTo>
                      <a:pt x="306" y="479"/>
                    </a:lnTo>
                    <a:lnTo>
                      <a:pt x="312" y="474"/>
                    </a:lnTo>
                    <a:lnTo>
                      <a:pt x="317" y="464"/>
                    </a:lnTo>
                    <a:lnTo>
                      <a:pt x="321" y="456"/>
                    </a:lnTo>
                    <a:lnTo>
                      <a:pt x="327" y="451"/>
                    </a:lnTo>
                    <a:lnTo>
                      <a:pt x="334" y="443"/>
                    </a:lnTo>
                    <a:lnTo>
                      <a:pt x="340" y="435"/>
                    </a:lnTo>
                    <a:lnTo>
                      <a:pt x="344" y="428"/>
                    </a:lnTo>
                    <a:lnTo>
                      <a:pt x="352" y="420"/>
                    </a:lnTo>
                    <a:lnTo>
                      <a:pt x="359" y="415"/>
                    </a:lnTo>
                    <a:lnTo>
                      <a:pt x="365" y="407"/>
                    </a:lnTo>
                    <a:lnTo>
                      <a:pt x="372" y="399"/>
                    </a:lnTo>
                    <a:lnTo>
                      <a:pt x="378" y="394"/>
                    </a:lnTo>
                    <a:lnTo>
                      <a:pt x="388" y="388"/>
                    </a:lnTo>
                    <a:lnTo>
                      <a:pt x="388" y="384"/>
                    </a:lnTo>
                    <a:lnTo>
                      <a:pt x="393" y="380"/>
                    </a:lnTo>
                    <a:lnTo>
                      <a:pt x="395" y="377"/>
                    </a:lnTo>
                    <a:lnTo>
                      <a:pt x="401" y="373"/>
                    </a:lnTo>
                    <a:lnTo>
                      <a:pt x="405" y="367"/>
                    </a:lnTo>
                    <a:lnTo>
                      <a:pt x="412" y="361"/>
                    </a:lnTo>
                    <a:lnTo>
                      <a:pt x="416" y="356"/>
                    </a:lnTo>
                    <a:lnTo>
                      <a:pt x="426" y="348"/>
                    </a:lnTo>
                    <a:lnTo>
                      <a:pt x="433" y="342"/>
                    </a:lnTo>
                    <a:lnTo>
                      <a:pt x="443" y="337"/>
                    </a:lnTo>
                    <a:lnTo>
                      <a:pt x="447" y="331"/>
                    </a:lnTo>
                    <a:lnTo>
                      <a:pt x="452" y="327"/>
                    </a:lnTo>
                    <a:lnTo>
                      <a:pt x="456" y="323"/>
                    </a:lnTo>
                    <a:lnTo>
                      <a:pt x="464" y="319"/>
                    </a:lnTo>
                    <a:lnTo>
                      <a:pt x="469" y="316"/>
                    </a:lnTo>
                    <a:lnTo>
                      <a:pt x="473" y="314"/>
                    </a:lnTo>
                    <a:lnTo>
                      <a:pt x="481" y="308"/>
                    </a:lnTo>
                    <a:lnTo>
                      <a:pt x="488" y="306"/>
                    </a:lnTo>
                    <a:lnTo>
                      <a:pt x="492" y="300"/>
                    </a:lnTo>
                    <a:lnTo>
                      <a:pt x="500" y="299"/>
                    </a:lnTo>
                    <a:lnTo>
                      <a:pt x="506" y="293"/>
                    </a:lnTo>
                    <a:lnTo>
                      <a:pt x="513" y="289"/>
                    </a:lnTo>
                    <a:lnTo>
                      <a:pt x="521" y="285"/>
                    </a:lnTo>
                    <a:lnTo>
                      <a:pt x="528" y="281"/>
                    </a:lnTo>
                    <a:lnTo>
                      <a:pt x="536" y="278"/>
                    </a:lnTo>
                    <a:lnTo>
                      <a:pt x="544" y="276"/>
                    </a:lnTo>
                    <a:lnTo>
                      <a:pt x="551" y="270"/>
                    </a:lnTo>
                    <a:lnTo>
                      <a:pt x="559" y="266"/>
                    </a:lnTo>
                    <a:lnTo>
                      <a:pt x="568" y="262"/>
                    </a:lnTo>
                    <a:lnTo>
                      <a:pt x="576" y="261"/>
                    </a:lnTo>
                    <a:lnTo>
                      <a:pt x="585" y="257"/>
                    </a:lnTo>
                    <a:lnTo>
                      <a:pt x="595" y="255"/>
                    </a:lnTo>
                    <a:lnTo>
                      <a:pt x="604" y="251"/>
                    </a:lnTo>
                    <a:lnTo>
                      <a:pt x="614" y="249"/>
                    </a:lnTo>
                    <a:lnTo>
                      <a:pt x="623" y="245"/>
                    </a:lnTo>
                    <a:lnTo>
                      <a:pt x="633" y="242"/>
                    </a:lnTo>
                    <a:lnTo>
                      <a:pt x="642" y="240"/>
                    </a:lnTo>
                    <a:lnTo>
                      <a:pt x="654" y="238"/>
                    </a:lnTo>
                    <a:lnTo>
                      <a:pt x="663" y="234"/>
                    </a:lnTo>
                    <a:lnTo>
                      <a:pt x="675" y="232"/>
                    </a:lnTo>
                    <a:lnTo>
                      <a:pt x="684" y="230"/>
                    </a:lnTo>
                    <a:lnTo>
                      <a:pt x="698" y="228"/>
                    </a:lnTo>
                    <a:lnTo>
                      <a:pt x="707" y="226"/>
                    </a:lnTo>
                    <a:lnTo>
                      <a:pt x="719" y="224"/>
                    </a:lnTo>
                    <a:lnTo>
                      <a:pt x="730" y="223"/>
                    </a:lnTo>
                    <a:lnTo>
                      <a:pt x="743" y="223"/>
                    </a:lnTo>
                    <a:lnTo>
                      <a:pt x="755" y="221"/>
                    </a:lnTo>
                    <a:lnTo>
                      <a:pt x="768" y="221"/>
                    </a:lnTo>
                    <a:lnTo>
                      <a:pt x="779" y="221"/>
                    </a:lnTo>
                    <a:lnTo>
                      <a:pt x="795" y="221"/>
                    </a:lnTo>
                    <a:close/>
                  </a:path>
                </a:pathLst>
              </a:custGeom>
              <a:solidFill>
                <a:srgbClr val="A8B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grpSp>
        <p:sp>
          <p:nvSpPr>
            <p:cNvPr id="11" name="ZoneTexte 10"/>
            <p:cNvSpPr txBox="1"/>
            <p:nvPr/>
          </p:nvSpPr>
          <p:spPr>
            <a:xfrm>
              <a:off x="6763471" y="2400300"/>
              <a:ext cx="1758038" cy="646331"/>
            </a:xfrm>
            <a:prstGeom prst="rect">
              <a:avLst/>
            </a:prstGeom>
            <a:noFill/>
          </p:spPr>
          <p:txBody>
            <a:bodyPr wrap="none" rtlCol="0">
              <a:spAutoFit/>
            </a:bodyPr>
            <a:lstStyle/>
            <a:p>
              <a:r>
                <a:rPr lang="fr-FR" sz="1200" dirty="0" err="1" smtClean="0">
                  <a:solidFill>
                    <a:schemeClr val="accent5">
                      <a:lumMod val="75000"/>
                    </a:schemeClr>
                  </a:solidFill>
                </a:rPr>
                <a:t>Processing</a:t>
              </a:r>
              <a:r>
                <a:rPr lang="fr-FR" sz="1200" dirty="0" smtClean="0">
                  <a:solidFill>
                    <a:schemeClr val="accent5">
                      <a:lumMod val="75000"/>
                    </a:schemeClr>
                  </a:solidFill>
                </a:rPr>
                <a:t>,</a:t>
              </a:r>
            </a:p>
            <a:p>
              <a:r>
                <a:rPr lang="fr-FR" sz="1200" dirty="0" err="1" smtClean="0">
                  <a:solidFill>
                    <a:schemeClr val="accent5">
                      <a:lumMod val="75000"/>
                    </a:schemeClr>
                  </a:solidFill>
                </a:rPr>
                <a:t>Transcoding</a:t>
              </a:r>
              <a:r>
                <a:rPr lang="fr-FR" sz="1200" dirty="0" smtClean="0">
                  <a:solidFill>
                    <a:schemeClr val="accent5">
                      <a:lumMod val="75000"/>
                    </a:schemeClr>
                  </a:solidFill>
                </a:rPr>
                <a:t>, Storage</a:t>
              </a:r>
            </a:p>
            <a:p>
              <a:r>
                <a:rPr lang="fr-FR" sz="1200" dirty="0" err="1" smtClean="0">
                  <a:solidFill>
                    <a:schemeClr val="accent5">
                      <a:lumMod val="75000"/>
                    </a:schemeClr>
                  </a:solidFill>
                </a:rPr>
                <a:t>Personalization</a:t>
              </a:r>
              <a:endParaRPr lang="fr-FR" sz="1200" dirty="0">
                <a:solidFill>
                  <a:schemeClr val="accent5">
                    <a:lumMod val="75000"/>
                  </a:schemeClr>
                </a:solidFill>
              </a:endParaRPr>
            </a:p>
          </p:txBody>
        </p:sp>
      </p:grpSp>
      <p:grpSp>
        <p:nvGrpSpPr>
          <p:cNvPr id="4" name="Grouper 3"/>
          <p:cNvGrpSpPr/>
          <p:nvPr/>
        </p:nvGrpSpPr>
        <p:grpSpPr>
          <a:xfrm>
            <a:off x="4719620" y="5098929"/>
            <a:ext cx="2054261" cy="1575043"/>
            <a:chOff x="4713270" y="4921129"/>
            <a:chExt cx="2054261" cy="1575043"/>
          </a:xfrm>
        </p:grpSpPr>
        <p:grpSp>
          <p:nvGrpSpPr>
            <p:cNvPr id="26" name="Grouper 25"/>
            <p:cNvGrpSpPr/>
            <p:nvPr/>
          </p:nvGrpSpPr>
          <p:grpSpPr>
            <a:xfrm>
              <a:off x="4713270" y="4921129"/>
              <a:ext cx="2054261" cy="1575043"/>
              <a:chOff x="815060" y="2930392"/>
              <a:chExt cx="2054261" cy="1575043"/>
            </a:xfrm>
          </p:grpSpPr>
          <p:sp>
            <p:nvSpPr>
              <p:cNvPr id="27" name="Forme libre 26"/>
              <p:cNvSpPr>
                <a:spLocks/>
              </p:cNvSpPr>
              <p:nvPr/>
            </p:nvSpPr>
            <p:spPr bwMode="auto">
              <a:xfrm>
                <a:off x="919836" y="3722677"/>
                <a:ext cx="469908" cy="457271"/>
              </a:xfrm>
              <a:custGeom>
                <a:avLst/>
                <a:gdLst>
                  <a:gd name="T0" fmla="*/ 284788 w 594"/>
                  <a:gd name="T1" fmla="*/ 15055 h 577"/>
                  <a:gd name="T2" fmla="*/ 284788 w 594"/>
                  <a:gd name="T3" fmla="*/ 44373 h 577"/>
                  <a:gd name="T4" fmla="*/ 278459 w 594"/>
                  <a:gd name="T5" fmla="*/ 64975 h 577"/>
                  <a:gd name="T6" fmla="*/ 276877 w 594"/>
                  <a:gd name="T7" fmla="*/ 87954 h 577"/>
                  <a:gd name="T8" fmla="*/ 281624 w 594"/>
                  <a:gd name="T9" fmla="*/ 110140 h 577"/>
                  <a:gd name="T10" fmla="*/ 293490 w 594"/>
                  <a:gd name="T11" fmla="*/ 134704 h 577"/>
                  <a:gd name="T12" fmla="*/ 313267 w 594"/>
                  <a:gd name="T13" fmla="*/ 156890 h 577"/>
                  <a:gd name="T14" fmla="*/ 340163 w 594"/>
                  <a:gd name="T15" fmla="*/ 170360 h 577"/>
                  <a:gd name="T16" fmla="*/ 361522 w 594"/>
                  <a:gd name="T17" fmla="*/ 173530 h 577"/>
                  <a:gd name="T18" fmla="*/ 382090 w 594"/>
                  <a:gd name="T19" fmla="*/ 173530 h 577"/>
                  <a:gd name="T20" fmla="*/ 403449 w 594"/>
                  <a:gd name="T21" fmla="*/ 168776 h 577"/>
                  <a:gd name="T22" fmla="*/ 433510 w 594"/>
                  <a:gd name="T23" fmla="*/ 149759 h 577"/>
                  <a:gd name="T24" fmla="*/ 460407 w 594"/>
                  <a:gd name="T25" fmla="*/ 173530 h 577"/>
                  <a:gd name="T26" fmla="*/ 440630 w 594"/>
                  <a:gd name="T27" fmla="*/ 196509 h 577"/>
                  <a:gd name="T28" fmla="*/ 427182 w 594"/>
                  <a:gd name="T29" fmla="*/ 221865 h 577"/>
                  <a:gd name="T30" fmla="*/ 415316 w 594"/>
                  <a:gd name="T31" fmla="*/ 250390 h 577"/>
                  <a:gd name="T32" fmla="*/ 405032 w 594"/>
                  <a:gd name="T33" fmla="*/ 280500 h 577"/>
                  <a:gd name="T34" fmla="*/ 400285 w 594"/>
                  <a:gd name="T35" fmla="*/ 310611 h 577"/>
                  <a:gd name="T36" fmla="*/ 395539 w 594"/>
                  <a:gd name="T37" fmla="*/ 342306 h 577"/>
                  <a:gd name="T38" fmla="*/ 393165 w 594"/>
                  <a:gd name="T39" fmla="*/ 369246 h 577"/>
                  <a:gd name="T40" fmla="*/ 393165 w 594"/>
                  <a:gd name="T41" fmla="*/ 395395 h 577"/>
                  <a:gd name="T42" fmla="*/ 393165 w 594"/>
                  <a:gd name="T43" fmla="*/ 417581 h 577"/>
                  <a:gd name="T44" fmla="*/ 393165 w 594"/>
                  <a:gd name="T45" fmla="*/ 446107 h 577"/>
                  <a:gd name="T46" fmla="*/ 343328 w 594"/>
                  <a:gd name="T47" fmla="*/ 457200 h 577"/>
                  <a:gd name="T48" fmla="*/ 338581 w 594"/>
                  <a:gd name="T49" fmla="*/ 400941 h 577"/>
                  <a:gd name="T50" fmla="*/ 335417 w 594"/>
                  <a:gd name="T51" fmla="*/ 354191 h 577"/>
                  <a:gd name="T52" fmla="*/ 329879 w 594"/>
                  <a:gd name="T53" fmla="*/ 312195 h 577"/>
                  <a:gd name="T54" fmla="*/ 323551 w 594"/>
                  <a:gd name="T55" fmla="*/ 278916 h 577"/>
                  <a:gd name="T56" fmla="*/ 314849 w 594"/>
                  <a:gd name="T57" fmla="*/ 248806 h 577"/>
                  <a:gd name="T58" fmla="*/ 308520 w 594"/>
                  <a:gd name="T59" fmla="*/ 225034 h 577"/>
                  <a:gd name="T60" fmla="*/ 299818 w 594"/>
                  <a:gd name="T61" fmla="*/ 205225 h 577"/>
                  <a:gd name="T62" fmla="*/ 284788 w 594"/>
                  <a:gd name="T63" fmla="*/ 181454 h 577"/>
                  <a:gd name="T64" fmla="*/ 265011 w 594"/>
                  <a:gd name="T65" fmla="*/ 158475 h 577"/>
                  <a:gd name="T66" fmla="*/ 246816 w 594"/>
                  <a:gd name="T67" fmla="*/ 141835 h 577"/>
                  <a:gd name="T68" fmla="*/ 224666 w 594"/>
                  <a:gd name="T69" fmla="*/ 129949 h 577"/>
                  <a:gd name="T70" fmla="*/ 198560 w 594"/>
                  <a:gd name="T71" fmla="*/ 121233 h 577"/>
                  <a:gd name="T72" fmla="*/ 173246 w 594"/>
                  <a:gd name="T73" fmla="*/ 113310 h 577"/>
                  <a:gd name="T74" fmla="*/ 146349 w 594"/>
                  <a:gd name="T75" fmla="*/ 111725 h 577"/>
                  <a:gd name="T76" fmla="*/ 118662 w 594"/>
                  <a:gd name="T77" fmla="*/ 110140 h 577"/>
                  <a:gd name="T78" fmla="*/ 91765 w 594"/>
                  <a:gd name="T79" fmla="*/ 111725 h 577"/>
                  <a:gd name="T80" fmla="*/ 66451 w 594"/>
                  <a:gd name="T81" fmla="*/ 113310 h 577"/>
                  <a:gd name="T82" fmla="*/ 45091 w 594"/>
                  <a:gd name="T83" fmla="*/ 116479 h 577"/>
                  <a:gd name="T84" fmla="*/ 22941 w 594"/>
                  <a:gd name="T85" fmla="*/ 119649 h 577"/>
                  <a:gd name="T86" fmla="*/ 0 w 594"/>
                  <a:gd name="T87" fmla="*/ 125195 h 577"/>
                  <a:gd name="T88" fmla="*/ 45091 w 594"/>
                  <a:gd name="T89" fmla="*/ 49920 h 577"/>
                  <a:gd name="T90" fmla="*/ 84645 w 594"/>
                  <a:gd name="T91" fmla="*/ 49920 h 577"/>
                  <a:gd name="T92" fmla="*/ 118662 w 594"/>
                  <a:gd name="T93" fmla="*/ 46750 h 577"/>
                  <a:gd name="T94" fmla="*/ 149514 w 594"/>
                  <a:gd name="T95" fmla="*/ 44373 h 577"/>
                  <a:gd name="T96" fmla="*/ 177992 w 594"/>
                  <a:gd name="T97" fmla="*/ 39619 h 577"/>
                  <a:gd name="T98" fmla="*/ 198560 w 594"/>
                  <a:gd name="T99" fmla="*/ 31695 h 577"/>
                  <a:gd name="T100" fmla="*/ 225457 w 594"/>
                  <a:gd name="T101" fmla="*/ 24564 h 577"/>
                  <a:gd name="T102" fmla="*/ 251563 w 594"/>
                  <a:gd name="T103" fmla="*/ 12678 h 577"/>
                  <a:gd name="T104" fmla="*/ 269757 w 594"/>
                  <a:gd name="T105" fmla="*/ 0 h 5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4"/>
                  <a:gd name="T160" fmla="*/ 0 h 577"/>
                  <a:gd name="T161" fmla="*/ 594 w 594"/>
                  <a:gd name="T162" fmla="*/ 577 h 5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4" h="577">
                    <a:moveTo>
                      <a:pt x="341" y="0"/>
                    </a:moveTo>
                    <a:lnTo>
                      <a:pt x="343" y="2"/>
                    </a:lnTo>
                    <a:lnTo>
                      <a:pt x="350" y="8"/>
                    </a:lnTo>
                    <a:lnTo>
                      <a:pt x="354" y="14"/>
                    </a:lnTo>
                    <a:lnTo>
                      <a:pt x="360" y="19"/>
                    </a:lnTo>
                    <a:lnTo>
                      <a:pt x="367" y="23"/>
                    </a:lnTo>
                    <a:lnTo>
                      <a:pt x="377" y="31"/>
                    </a:lnTo>
                    <a:lnTo>
                      <a:pt x="369" y="40"/>
                    </a:lnTo>
                    <a:lnTo>
                      <a:pt x="362" y="50"/>
                    </a:lnTo>
                    <a:lnTo>
                      <a:pt x="360" y="56"/>
                    </a:lnTo>
                    <a:lnTo>
                      <a:pt x="358" y="61"/>
                    </a:lnTo>
                    <a:lnTo>
                      <a:pt x="356" y="67"/>
                    </a:lnTo>
                    <a:lnTo>
                      <a:pt x="354" y="73"/>
                    </a:lnTo>
                    <a:lnTo>
                      <a:pt x="352" y="78"/>
                    </a:lnTo>
                    <a:lnTo>
                      <a:pt x="352" y="82"/>
                    </a:lnTo>
                    <a:lnTo>
                      <a:pt x="350" y="88"/>
                    </a:lnTo>
                    <a:lnTo>
                      <a:pt x="350" y="94"/>
                    </a:lnTo>
                    <a:lnTo>
                      <a:pt x="350" y="99"/>
                    </a:lnTo>
                    <a:lnTo>
                      <a:pt x="350" y="105"/>
                    </a:lnTo>
                    <a:lnTo>
                      <a:pt x="350" y="111"/>
                    </a:lnTo>
                    <a:lnTo>
                      <a:pt x="352" y="118"/>
                    </a:lnTo>
                    <a:lnTo>
                      <a:pt x="352" y="122"/>
                    </a:lnTo>
                    <a:lnTo>
                      <a:pt x="352" y="128"/>
                    </a:lnTo>
                    <a:lnTo>
                      <a:pt x="354" y="133"/>
                    </a:lnTo>
                    <a:lnTo>
                      <a:pt x="356" y="139"/>
                    </a:lnTo>
                    <a:lnTo>
                      <a:pt x="358" y="143"/>
                    </a:lnTo>
                    <a:lnTo>
                      <a:pt x="360" y="149"/>
                    </a:lnTo>
                    <a:lnTo>
                      <a:pt x="362" y="154"/>
                    </a:lnTo>
                    <a:lnTo>
                      <a:pt x="365" y="160"/>
                    </a:lnTo>
                    <a:lnTo>
                      <a:pt x="371" y="170"/>
                    </a:lnTo>
                    <a:lnTo>
                      <a:pt x="377" y="179"/>
                    </a:lnTo>
                    <a:lnTo>
                      <a:pt x="381" y="183"/>
                    </a:lnTo>
                    <a:lnTo>
                      <a:pt x="386" y="189"/>
                    </a:lnTo>
                    <a:lnTo>
                      <a:pt x="390" y="192"/>
                    </a:lnTo>
                    <a:lnTo>
                      <a:pt x="396" y="198"/>
                    </a:lnTo>
                    <a:lnTo>
                      <a:pt x="403" y="202"/>
                    </a:lnTo>
                    <a:lnTo>
                      <a:pt x="415" y="208"/>
                    </a:lnTo>
                    <a:lnTo>
                      <a:pt x="419" y="210"/>
                    </a:lnTo>
                    <a:lnTo>
                      <a:pt x="424" y="213"/>
                    </a:lnTo>
                    <a:lnTo>
                      <a:pt x="430" y="215"/>
                    </a:lnTo>
                    <a:lnTo>
                      <a:pt x="436" y="217"/>
                    </a:lnTo>
                    <a:lnTo>
                      <a:pt x="440" y="217"/>
                    </a:lnTo>
                    <a:lnTo>
                      <a:pt x="445" y="219"/>
                    </a:lnTo>
                    <a:lnTo>
                      <a:pt x="451" y="219"/>
                    </a:lnTo>
                    <a:lnTo>
                      <a:pt x="457" y="219"/>
                    </a:lnTo>
                    <a:lnTo>
                      <a:pt x="462" y="219"/>
                    </a:lnTo>
                    <a:lnTo>
                      <a:pt x="468" y="219"/>
                    </a:lnTo>
                    <a:lnTo>
                      <a:pt x="472" y="219"/>
                    </a:lnTo>
                    <a:lnTo>
                      <a:pt x="479" y="221"/>
                    </a:lnTo>
                    <a:lnTo>
                      <a:pt x="483" y="219"/>
                    </a:lnTo>
                    <a:lnTo>
                      <a:pt x="489" y="217"/>
                    </a:lnTo>
                    <a:lnTo>
                      <a:pt x="495" y="217"/>
                    </a:lnTo>
                    <a:lnTo>
                      <a:pt x="500" y="217"/>
                    </a:lnTo>
                    <a:lnTo>
                      <a:pt x="504" y="215"/>
                    </a:lnTo>
                    <a:lnTo>
                      <a:pt x="510" y="213"/>
                    </a:lnTo>
                    <a:lnTo>
                      <a:pt x="516" y="211"/>
                    </a:lnTo>
                    <a:lnTo>
                      <a:pt x="521" y="210"/>
                    </a:lnTo>
                    <a:lnTo>
                      <a:pt x="531" y="202"/>
                    </a:lnTo>
                    <a:lnTo>
                      <a:pt x="540" y="198"/>
                    </a:lnTo>
                    <a:lnTo>
                      <a:pt x="548" y="189"/>
                    </a:lnTo>
                    <a:lnTo>
                      <a:pt x="557" y="181"/>
                    </a:lnTo>
                    <a:lnTo>
                      <a:pt x="584" y="191"/>
                    </a:lnTo>
                    <a:lnTo>
                      <a:pt x="594" y="210"/>
                    </a:lnTo>
                    <a:lnTo>
                      <a:pt x="588" y="215"/>
                    </a:lnTo>
                    <a:lnTo>
                      <a:pt x="582" y="219"/>
                    </a:lnTo>
                    <a:lnTo>
                      <a:pt x="576" y="225"/>
                    </a:lnTo>
                    <a:lnTo>
                      <a:pt x="573" y="230"/>
                    </a:lnTo>
                    <a:lnTo>
                      <a:pt x="567" y="236"/>
                    </a:lnTo>
                    <a:lnTo>
                      <a:pt x="563" y="242"/>
                    </a:lnTo>
                    <a:lnTo>
                      <a:pt x="557" y="248"/>
                    </a:lnTo>
                    <a:lnTo>
                      <a:pt x="554" y="255"/>
                    </a:lnTo>
                    <a:lnTo>
                      <a:pt x="550" y="259"/>
                    </a:lnTo>
                    <a:lnTo>
                      <a:pt x="546" y="267"/>
                    </a:lnTo>
                    <a:lnTo>
                      <a:pt x="542" y="274"/>
                    </a:lnTo>
                    <a:lnTo>
                      <a:pt x="540" y="280"/>
                    </a:lnTo>
                    <a:lnTo>
                      <a:pt x="536" y="288"/>
                    </a:lnTo>
                    <a:lnTo>
                      <a:pt x="533" y="295"/>
                    </a:lnTo>
                    <a:lnTo>
                      <a:pt x="531" y="303"/>
                    </a:lnTo>
                    <a:lnTo>
                      <a:pt x="529" y="310"/>
                    </a:lnTo>
                    <a:lnTo>
                      <a:pt x="525" y="316"/>
                    </a:lnTo>
                    <a:lnTo>
                      <a:pt x="523" y="324"/>
                    </a:lnTo>
                    <a:lnTo>
                      <a:pt x="519" y="331"/>
                    </a:lnTo>
                    <a:lnTo>
                      <a:pt x="517" y="339"/>
                    </a:lnTo>
                    <a:lnTo>
                      <a:pt x="514" y="346"/>
                    </a:lnTo>
                    <a:lnTo>
                      <a:pt x="512" y="354"/>
                    </a:lnTo>
                    <a:lnTo>
                      <a:pt x="510" y="362"/>
                    </a:lnTo>
                    <a:lnTo>
                      <a:pt x="510" y="371"/>
                    </a:lnTo>
                    <a:lnTo>
                      <a:pt x="508" y="377"/>
                    </a:lnTo>
                    <a:lnTo>
                      <a:pt x="508" y="385"/>
                    </a:lnTo>
                    <a:lnTo>
                      <a:pt x="506" y="392"/>
                    </a:lnTo>
                    <a:lnTo>
                      <a:pt x="504" y="400"/>
                    </a:lnTo>
                    <a:lnTo>
                      <a:pt x="502" y="407"/>
                    </a:lnTo>
                    <a:lnTo>
                      <a:pt x="502" y="415"/>
                    </a:lnTo>
                    <a:lnTo>
                      <a:pt x="500" y="423"/>
                    </a:lnTo>
                    <a:lnTo>
                      <a:pt x="500" y="432"/>
                    </a:lnTo>
                    <a:lnTo>
                      <a:pt x="498" y="438"/>
                    </a:lnTo>
                    <a:lnTo>
                      <a:pt x="498" y="445"/>
                    </a:lnTo>
                    <a:lnTo>
                      <a:pt x="497" y="451"/>
                    </a:lnTo>
                    <a:lnTo>
                      <a:pt x="497" y="459"/>
                    </a:lnTo>
                    <a:lnTo>
                      <a:pt x="497" y="466"/>
                    </a:lnTo>
                    <a:lnTo>
                      <a:pt x="497" y="472"/>
                    </a:lnTo>
                    <a:lnTo>
                      <a:pt x="497" y="480"/>
                    </a:lnTo>
                    <a:lnTo>
                      <a:pt x="497" y="487"/>
                    </a:lnTo>
                    <a:lnTo>
                      <a:pt x="497" y="491"/>
                    </a:lnTo>
                    <a:lnTo>
                      <a:pt x="497" y="499"/>
                    </a:lnTo>
                    <a:lnTo>
                      <a:pt x="497" y="504"/>
                    </a:lnTo>
                    <a:lnTo>
                      <a:pt x="497" y="510"/>
                    </a:lnTo>
                    <a:lnTo>
                      <a:pt x="497" y="516"/>
                    </a:lnTo>
                    <a:lnTo>
                      <a:pt x="497" y="521"/>
                    </a:lnTo>
                    <a:lnTo>
                      <a:pt x="497" y="527"/>
                    </a:lnTo>
                    <a:lnTo>
                      <a:pt x="497" y="533"/>
                    </a:lnTo>
                    <a:lnTo>
                      <a:pt x="497" y="540"/>
                    </a:lnTo>
                    <a:lnTo>
                      <a:pt x="497" y="550"/>
                    </a:lnTo>
                    <a:lnTo>
                      <a:pt x="497" y="558"/>
                    </a:lnTo>
                    <a:lnTo>
                      <a:pt x="497" y="563"/>
                    </a:lnTo>
                    <a:lnTo>
                      <a:pt x="497" y="567"/>
                    </a:lnTo>
                    <a:lnTo>
                      <a:pt x="498" y="573"/>
                    </a:lnTo>
                    <a:lnTo>
                      <a:pt x="498" y="575"/>
                    </a:lnTo>
                    <a:lnTo>
                      <a:pt x="498" y="577"/>
                    </a:lnTo>
                    <a:lnTo>
                      <a:pt x="434" y="577"/>
                    </a:lnTo>
                    <a:lnTo>
                      <a:pt x="432" y="561"/>
                    </a:lnTo>
                    <a:lnTo>
                      <a:pt x="432" y="546"/>
                    </a:lnTo>
                    <a:lnTo>
                      <a:pt x="430" y="533"/>
                    </a:lnTo>
                    <a:lnTo>
                      <a:pt x="430" y="520"/>
                    </a:lnTo>
                    <a:lnTo>
                      <a:pt x="428" y="506"/>
                    </a:lnTo>
                    <a:lnTo>
                      <a:pt x="428" y="493"/>
                    </a:lnTo>
                    <a:lnTo>
                      <a:pt x="426" y="481"/>
                    </a:lnTo>
                    <a:lnTo>
                      <a:pt x="426" y="470"/>
                    </a:lnTo>
                    <a:lnTo>
                      <a:pt x="424" y="457"/>
                    </a:lnTo>
                    <a:lnTo>
                      <a:pt x="424" y="447"/>
                    </a:lnTo>
                    <a:lnTo>
                      <a:pt x="422" y="436"/>
                    </a:lnTo>
                    <a:lnTo>
                      <a:pt x="420" y="426"/>
                    </a:lnTo>
                    <a:lnTo>
                      <a:pt x="419" y="415"/>
                    </a:lnTo>
                    <a:lnTo>
                      <a:pt x="419" y="405"/>
                    </a:lnTo>
                    <a:lnTo>
                      <a:pt x="417" y="394"/>
                    </a:lnTo>
                    <a:lnTo>
                      <a:pt x="417" y="386"/>
                    </a:lnTo>
                    <a:lnTo>
                      <a:pt x="415" y="377"/>
                    </a:lnTo>
                    <a:lnTo>
                      <a:pt x="413" y="367"/>
                    </a:lnTo>
                    <a:lnTo>
                      <a:pt x="411" y="360"/>
                    </a:lnTo>
                    <a:lnTo>
                      <a:pt x="409" y="352"/>
                    </a:lnTo>
                    <a:lnTo>
                      <a:pt x="407" y="343"/>
                    </a:lnTo>
                    <a:lnTo>
                      <a:pt x="405" y="335"/>
                    </a:lnTo>
                    <a:lnTo>
                      <a:pt x="403" y="329"/>
                    </a:lnTo>
                    <a:lnTo>
                      <a:pt x="401" y="322"/>
                    </a:lnTo>
                    <a:lnTo>
                      <a:pt x="398" y="314"/>
                    </a:lnTo>
                    <a:lnTo>
                      <a:pt x="396" y="308"/>
                    </a:lnTo>
                    <a:lnTo>
                      <a:pt x="396" y="301"/>
                    </a:lnTo>
                    <a:lnTo>
                      <a:pt x="394" y="295"/>
                    </a:lnTo>
                    <a:lnTo>
                      <a:pt x="392" y="289"/>
                    </a:lnTo>
                    <a:lnTo>
                      <a:pt x="390" y="284"/>
                    </a:lnTo>
                    <a:lnTo>
                      <a:pt x="388" y="280"/>
                    </a:lnTo>
                    <a:lnTo>
                      <a:pt x="386" y="276"/>
                    </a:lnTo>
                    <a:lnTo>
                      <a:pt x="382" y="270"/>
                    </a:lnTo>
                    <a:lnTo>
                      <a:pt x="381" y="265"/>
                    </a:lnTo>
                    <a:lnTo>
                      <a:pt x="379" y="259"/>
                    </a:lnTo>
                    <a:lnTo>
                      <a:pt x="377" y="257"/>
                    </a:lnTo>
                    <a:lnTo>
                      <a:pt x="371" y="248"/>
                    </a:lnTo>
                    <a:lnTo>
                      <a:pt x="367" y="240"/>
                    </a:lnTo>
                    <a:lnTo>
                      <a:pt x="363" y="234"/>
                    </a:lnTo>
                    <a:lnTo>
                      <a:pt x="360" y="229"/>
                    </a:lnTo>
                    <a:lnTo>
                      <a:pt x="356" y="223"/>
                    </a:lnTo>
                    <a:lnTo>
                      <a:pt x="352" y="219"/>
                    </a:lnTo>
                    <a:lnTo>
                      <a:pt x="344" y="210"/>
                    </a:lnTo>
                    <a:lnTo>
                      <a:pt x="339" y="204"/>
                    </a:lnTo>
                    <a:lnTo>
                      <a:pt x="335" y="200"/>
                    </a:lnTo>
                    <a:lnTo>
                      <a:pt x="331" y="198"/>
                    </a:lnTo>
                    <a:lnTo>
                      <a:pt x="325" y="192"/>
                    </a:lnTo>
                    <a:lnTo>
                      <a:pt x="322" y="187"/>
                    </a:lnTo>
                    <a:lnTo>
                      <a:pt x="316" y="183"/>
                    </a:lnTo>
                    <a:lnTo>
                      <a:pt x="312" y="179"/>
                    </a:lnTo>
                    <a:lnTo>
                      <a:pt x="306" y="175"/>
                    </a:lnTo>
                    <a:lnTo>
                      <a:pt x="301" y="172"/>
                    </a:lnTo>
                    <a:lnTo>
                      <a:pt x="295" y="170"/>
                    </a:lnTo>
                    <a:lnTo>
                      <a:pt x="289" y="166"/>
                    </a:lnTo>
                    <a:lnTo>
                      <a:pt x="284" y="164"/>
                    </a:lnTo>
                    <a:lnTo>
                      <a:pt x="278" y="160"/>
                    </a:lnTo>
                    <a:lnTo>
                      <a:pt x="270" y="158"/>
                    </a:lnTo>
                    <a:lnTo>
                      <a:pt x="265" y="156"/>
                    </a:lnTo>
                    <a:lnTo>
                      <a:pt x="259" y="154"/>
                    </a:lnTo>
                    <a:lnTo>
                      <a:pt x="251" y="153"/>
                    </a:lnTo>
                    <a:lnTo>
                      <a:pt x="246" y="151"/>
                    </a:lnTo>
                    <a:lnTo>
                      <a:pt x="240" y="149"/>
                    </a:lnTo>
                    <a:lnTo>
                      <a:pt x="232" y="147"/>
                    </a:lnTo>
                    <a:lnTo>
                      <a:pt x="227" y="145"/>
                    </a:lnTo>
                    <a:lnTo>
                      <a:pt x="219" y="143"/>
                    </a:lnTo>
                    <a:lnTo>
                      <a:pt x="211" y="143"/>
                    </a:lnTo>
                    <a:lnTo>
                      <a:pt x="206" y="141"/>
                    </a:lnTo>
                    <a:lnTo>
                      <a:pt x="198" y="141"/>
                    </a:lnTo>
                    <a:lnTo>
                      <a:pt x="190" y="141"/>
                    </a:lnTo>
                    <a:lnTo>
                      <a:pt x="185" y="141"/>
                    </a:lnTo>
                    <a:lnTo>
                      <a:pt x="177" y="139"/>
                    </a:lnTo>
                    <a:lnTo>
                      <a:pt x="169" y="139"/>
                    </a:lnTo>
                    <a:lnTo>
                      <a:pt x="164" y="139"/>
                    </a:lnTo>
                    <a:lnTo>
                      <a:pt x="156" y="139"/>
                    </a:lnTo>
                    <a:lnTo>
                      <a:pt x="150" y="139"/>
                    </a:lnTo>
                    <a:lnTo>
                      <a:pt x="143" y="139"/>
                    </a:lnTo>
                    <a:lnTo>
                      <a:pt x="135" y="139"/>
                    </a:lnTo>
                    <a:lnTo>
                      <a:pt x="131" y="141"/>
                    </a:lnTo>
                    <a:lnTo>
                      <a:pt x="124" y="141"/>
                    </a:lnTo>
                    <a:lnTo>
                      <a:pt x="116" y="141"/>
                    </a:lnTo>
                    <a:lnTo>
                      <a:pt x="111" y="141"/>
                    </a:lnTo>
                    <a:lnTo>
                      <a:pt x="103" y="141"/>
                    </a:lnTo>
                    <a:lnTo>
                      <a:pt x="97" y="141"/>
                    </a:lnTo>
                    <a:lnTo>
                      <a:pt x="92" y="141"/>
                    </a:lnTo>
                    <a:lnTo>
                      <a:pt x="84" y="143"/>
                    </a:lnTo>
                    <a:lnTo>
                      <a:pt x="78" y="143"/>
                    </a:lnTo>
                    <a:lnTo>
                      <a:pt x="73" y="143"/>
                    </a:lnTo>
                    <a:lnTo>
                      <a:pt x="67" y="145"/>
                    </a:lnTo>
                    <a:lnTo>
                      <a:pt x="61" y="145"/>
                    </a:lnTo>
                    <a:lnTo>
                      <a:pt x="57" y="147"/>
                    </a:lnTo>
                    <a:lnTo>
                      <a:pt x="52" y="147"/>
                    </a:lnTo>
                    <a:lnTo>
                      <a:pt x="46" y="149"/>
                    </a:lnTo>
                    <a:lnTo>
                      <a:pt x="42" y="149"/>
                    </a:lnTo>
                    <a:lnTo>
                      <a:pt x="38" y="151"/>
                    </a:lnTo>
                    <a:lnTo>
                      <a:pt x="29" y="151"/>
                    </a:lnTo>
                    <a:lnTo>
                      <a:pt x="21" y="153"/>
                    </a:lnTo>
                    <a:lnTo>
                      <a:pt x="15" y="154"/>
                    </a:lnTo>
                    <a:lnTo>
                      <a:pt x="10" y="156"/>
                    </a:lnTo>
                    <a:lnTo>
                      <a:pt x="2" y="156"/>
                    </a:lnTo>
                    <a:lnTo>
                      <a:pt x="0" y="158"/>
                    </a:lnTo>
                    <a:lnTo>
                      <a:pt x="14" y="63"/>
                    </a:lnTo>
                    <a:lnTo>
                      <a:pt x="23" y="63"/>
                    </a:lnTo>
                    <a:lnTo>
                      <a:pt x="34" y="63"/>
                    </a:lnTo>
                    <a:lnTo>
                      <a:pt x="46" y="63"/>
                    </a:lnTo>
                    <a:lnTo>
                      <a:pt x="57" y="63"/>
                    </a:lnTo>
                    <a:lnTo>
                      <a:pt x="67" y="63"/>
                    </a:lnTo>
                    <a:lnTo>
                      <a:pt x="76" y="63"/>
                    </a:lnTo>
                    <a:lnTo>
                      <a:pt x="88" y="63"/>
                    </a:lnTo>
                    <a:lnTo>
                      <a:pt x="97" y="63"/>
                    </a:lnTo>
                    <a:lnTo>
                      <a:pt x="107" y="63"/>
                    </a:lnTo>
                    <a:lnTo>
                      <a:pt x="114" y="63"/>
                    </a:lnTo>
                    <a:lnTo>
                      <a:pt x="124" y="63"/>
                    </a:lnTo>
                    <a:lnTo>
                      <a:pt x="133" y="63"/>
                    </a:lnTo>
                    <a:lnTo>
                      <a:pt x="141" y="61"/>
                    </a:lnTo>
                    <a:lnTo>
                      <a:pt x="150" y="59"/>
                    </a:lnTo>
                    <a:lnTo>
                      <a:pt x="158" y="59"/>
                    </a:lnTo>
                    <a:lnTo>
                      <a:pt x="168" y="59"/>
                    </a:lnTo>
                    <a:lnTo>
                      <a:pt x="175" y="57"/>
                    </a:lnTo>
                    <a:lnTo>
                      <a:pt x="183" y="57"/>
                    </a:lnTo>
                    <a:lnTo>
                      <a:pt x="189" y="56"/>
                    </a:lnTo>
                    <a:lnTo>
                      <a:pt x="196" y="56"/>
                    </a:lnTo>
                    <a:lnTo>
                      <a:pt x="204" y="54"/>
                    </a:lnTo>
                    <a:lnTo>
                      <a:pt x="209" y="52"/>
                    </a:lnTo>
                    <a:lnTo>
                      <a:pt x="217" y="50"/>
                    </a:lnTo>
                    <a:lnTo>
                      <a:pt x="225" y="50"/>
                    </a:lnTo>
                    <a:lnTo>
                      <a:pt x="228" y="48"/>
                    </a:lnTo>
                    <a:lnTo>
                      <a:pt x="236" y="46"/>
                    </a:lnTo>
                    <a:lnTo>
                      <a:pt x="242" y="44"/>
                    </a:lnTo>
                    <a:lnTo>
                      <a:pt x="247" y="42"/>
                    </a:lnTo>
                    <a:lnTo>
                      <a:pt x="251" y="40"/>
                    </a:lnTo>
                    <a:lnTo>
                      <a:pt x="257" y="40"/>
                    </a:lnTo>
                    <a:lnTo>
                      <a:pt x="263" y="38"/>
                    </a:lnTo>
                    <a:lnTo>
                      <a:pt x="268" y="38"/>
                    </a:lnTo>
                    <a:lnTo>
                      <a:pt x="276" y="35"/>
                    </a:lnTo>
                    <a:lnTo>
                      <a:pt x="285" y="31"/>
                    </a:lnTo>
                    <a:lnTo>
                      <a:pt x="293" y="27"/>
                    </a:lnTo>
                    <a:lnTo>
                      <a:pt x="301" y="23"/>
                    </a:lnTo>
                    <a:lnTo>
                      <a:pt x="306" y="21"/>
                    </a:lnTo>
                    <a:lnTo>
                      <a:pt x="312" y="17"/>
                    </a:lnTo>
                    <a:lnTo>
                      <a:pt x="318" y="16"/>
                    </a:lnTo>
                    <a:lnTo>
                      <a:pt x="324" y="12"/>
                    </a:lnTo>
                    <a:lnTo>
                      <a:pt x="331" y="6"/>
                    </a:lnTo>
                    <a:lnTo>
                      <a:pt x="337" y="4"/>
                    </a:lnTo>
                    <a:lnTo>
                      <a:pt x="339" y="0"/>
                    </a:lnTo>
                    <a:lnTo>
                      <a:pt x="341" y="0"/>
                    </a:lnTo>
                    <a:close/>
                  </a:path>
                </a:pathLst>
              </a:custGeom>
              <a:solidFill>
                <a:srgbClr val="E6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28" name="Forme libre 27"/>
              <p:cNvSpPr>
                <a:spLocks/>
              </p:cNvSpPr>
              <p:nvPr/>
            </p:nvSpPr>
            <p:spPr bwMode="auto">
              <a:xfrm>
                <a:off x="1262742" y="3319390"/>
                <a:ext cx="519121" cy="978051"/>
              </a:xfrm>
              <a:custGeom>
                <a:avLst/>
                <a:gdLst>
                  <a:gd name="T0" fmla="*/ 96044 w 654"/>
                  <a:gd name="T1" fmla="*/ 917477 h 1230"/>
                  <a:gd name="T2" fmla="*/ 309562 w 654"/>
                  <a:gd name="T3" fmla="*/ 823662 h 1230"/>
                  <a:gd name="T4" fmla="*/ 434181 w 654"/>
                  <a:gd name="T5" fmla="*/ 647958 h 1230"/>
                  <a:gd name="T6" fmla="*/ 519112 w 654"/>
                  <a:gd name="T7" fmla="*/ 530292 h 1230"/>
                  <a:gd name="T8" fmla="*/ 519112 w 654"/>
                  <a:gd name="T9" fmla="*/ 506441 h 1230"/>
                  <a:gd name="T10" fmla="*/ 519112 w 654"/>
                  <a:gd name="T11" fmla="*/ 483385 h 1230"/>
                  <a:gd name="T12" fmla="*/ 519112 w 654"/>
                  <a:gd name="T13" fmla="*/ 457943 h 1230"/>
                  <a:gd name="T14" fmla="*/ 434181 w 654"/>
                  <a:gd name="T15" fmla="*/ 337097 h 1230"/>
                  <a:gd name="T16" fmla="*/ 315118 w 654"/>
                  <a:gd name="T17" fmla="*/ 164573 h 1230"/>
                  <a:gd name="T18" fmla="*/ 97631 w 654"/>
                  <a:gd name="T19" fmla="*/ 62013 h 1230"/>
                  <a:gd name="T20" fmla="*/ 33337 w 654"/>
                  <a:gd name="T21" fmla="*/ 137542 h 1230"/>
                  <a:gd name="T22" fmla="*/ 46831 w 654"/>
                  <a:gd name="T23" fmla="*/ 137542 h 1230"/>
                  <a:gd name="T24" fmla="*/ 70644 w 654"/>
                  <a:gd name="T25" fmla="*/ 139132 h 1230"/>
                  <a:gd name="T26" fmla="*/ 87312 w 654"/>
                  <a:gd name="T27" fmla="*/ 141517 h 1230"/>
                  <a:gd name="T28" fmla="*/ 103981 w 654"/>
                  <a:gd name="T29" fmla="*/ 144697 h 1230"/>
                  <a:gd name="T30" fmla="*/ 122237 w 654"/>
                  <a:gd name="T31" fmla="*/ 149468 h 1230"/>
                  <a:gd name="T32" fmla="*/ 140494 w 654"/>
                  <a:gd name="T33" fmla="*/ 155828 h 1230"/>
                  <a:gd name="T34" fmla="*/ 161131 w 654"/>
                  <a:gd name="T35" fmla="*/ 161393 h 1230"/>
                  <a:gd name="T36" fmla="*/ 182562 w 654"/>
                  <a:gd name="T37" fmla="*/ 169344 h 1230"/>
                  <a:gd name="T38" fmla="*/ 202406 w 654"/>
                  <a:gd name="T39" fmla="*/ 179679 h 1230"/>
                  <a:gd name="T40" fmla="*/ 223044 w 654"/>
                  <a:gd name="T41" fmla="*/ 191605 h 1230"/>
                  <a:gd name="T42" fmla="*/ 242887 w 654"/>
                  <a:gd name="T43" fmla="*/ 205121 h 1230"/>
                  <a:gd name="T44" fmla="*/ 261143 w 654"/>
                  <a:gd name="T45" fmla="*/ 221816 h 1230"/>
                  <a:gd name="T46" fmla="*/ 280193 w 654"/>
                  <a:gd name="T47" fmla="*/ 241692 h 1230"/>
                  <a:gd name="T48" fmla="*/ 301625 w 654"/>
                  <a:gd name="T49" fmla="*/ 263158 h 1230"/>
                  <a:gd name="T50" fmla="*/ 321468 w 654"/>
                  <a:gd name="T51" fmla="*/ 285420 h 1230"/>
                  <a:gd name="T52" fmla="*/ 331787 w 654"/>
                  <a:gd name="T53" fmla="*/ 303706 h 1230"/>
                  <a:gd name="T54" fmla="*/ 341312 w 654"/>
                  <a:gd name="T55" fmla="*/ 318811 h 1230"/>
                  <a:gd name="T56" fmla="*/ 350043 w 654"/>
                  <a:gd name="T57" fmla="*/ 337097 h 1230"/>
                  <a:gd name="T58" fmla="*/ 357187 w 654"/>
                  <a:gd name="T59" fmla="*/ 353793 h 1230"/>
                  <a:gd name="T60" fmla="*/ 363537 w 654"/>
                  <a:gd name="T61" fmla="*/ 370489 h 1230"/>
                  <a:gd name="T62" fmla="*/ 369887 w 654"/>
                  <a:gd name="T63" fmla="*/ 386390 h 1230"/>
                  <a:gd name="T64" fmla="*/ 373856 w 654"/>
                  <a:gd name="T65" fmla="*/ 403086 h 1230"/>
                  <a:gd name="T66" fmla="*/ 377031 w 654"/>
                  <a:gd name="T67" fmla="*/ 419781 h 1230"/>
                  <a:gd name="T68" fmla="*/ 380206 w 654"/>
                  <a:gd name="T69" fmla="*/ 434887 h 1230"/>
                  <a:gd name="T70" fmla="*/ 384968 w 654"/>
                  <a:gd name="T71" fmla="*/ 465099 h 1230"/>
                  <a:gd name="T72" fmla="*/ 387350 w 654"/>
                  <a:gd name="T73" fmla="*/ 492925 h 1230"/>
                  <a:gd name="T74" fmla="*/ 386556 w 654"/>
                  <a:gd name="T75" fmla="*/ 506441 h 1230"/>
                  <a:gd name="T76" fmla="*/ 383381 w 654"/>
                  <a:gd name="T77" fmla="*/ 528702 h 1230"/>
                  <a:gd name="T78" fmla="*/ 378618 w 654"/>
                  <a:gd name="T79" fmla="*/ 548578 h 1230"/>
                  <a:gd name="T80" fmla="*/ 375443 w 654"/>
                  <a:gd name="T81" fmla="*/ 565274 h 1230"/>
                  <a:gd name="T82" fmla="*/ 371475 w 654"/>
                  <a:gd name="T83" fmla="*/ 583560 h 1230"/>
                  <a:gd name="T84" fmla="*/ 365125 w 654"/>
                  <a:gd name="T85" fmla="*/ 601051 h 1230"/>
                  <a:gd name="T86" fmla="*/ 358775 w 654"/>
                  <a:gd name="T87" fmla="*/ 619337 h 1230"/>
                  <a:gd name="T88" fmla="*/ 351631 w 654"/>
                  <a:gd name="T89" fmla="*/ 637623 h 1230"/>
                  <a:gd name="T90" fmla="*/ 342106 w 654"/>
                  <a:gd name="T91" fmla="*/ 655908 h 1230"/>
                  <a:gd name="T92" fmla="*/ 331787 w 654"/>
                  <a:gd name="T93" fmla="*/ 675784 h 1230"/>
                  <a:gd name="T94" fmla="*/ 318293 w 654"/>
                  <a:gd name="T95" fmla="*/ 693275 h 1230"/>
                  <a:gd name="T96" fmla="*/ 304800 w 654"/>
                  <a:gd name="T97" fmla="*/ 711561 h 1230"/>
                  <a:gd name="T98" fmla="*/ 289718 w 654"/>
                  <a:gd name="T99" fmla="*/ 729847 h 1230"/>
                  <a:gd name="T100" fmla="*/ 277812 w 654"/>
                  <a:gd name="T101" fmla="*/ 741773 h 1230"/>
                  <a:gd name="T102" fmla="*/ 257969 w 654"/>
                  <a:gd name="T103" fmla="*/ 760059 h 1230"/>
                  <a:gd name="T104" fmla="*/ 234156 w 654"/>
                  <a:gd name="T105" fmla="*/ 778345 h 1230"/>
                  <a:gd name="T106" fmla="*/ 211137 w 654"/>
                  <a:gd name="T107" fmla="*/ 791860 h 1230"/>
                  <a:gd name="T108" fmla="*/ 192881 w 654"/>
                  <a:gd name="T109" fmla="*/ 802196 h 1230"/>
                  <a:gd name="T110" fmla="*/ 173037 w 654"/>
                  <a:gd name="T111" fmla="*/ 811736 h 1230"/>
                  <a:gd name="T112" fmla="*/ 152400 w 654"/>
                  <a:gd name="T113" fmla="*/ 820482 h 1230"/>
                  <a:gd name="T114" fmla="*/ 127794 w 654"/>
                  <a:gd name="T115" fmla="*/ 826842 h 1230"/>
                  <a:gd name="T116" fmla="*/ 102394 w 654"/>
                  <a:gd name="T117" fmla="*/ 833998 h 1230"/>
                  <a:gd name="T118" fmla="*/ 75406 w 654"/>
                  <a:gd name="T119" fmla="*/ 838768 h 1230"/>
                  <a:gd name="T120" fmla="*/ 46831 w 654"/>
                  <a:gd name="T121" fmla="*/ 841948 h 12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4"/>
                  <a:gd name="T184" fmla="*/ 0 h 1230"/>
                  <a:gd name="T185" fmla="*/ 654 w 654"/>
                  <a:gd name="T186" fmla="*/ 1230 h 12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4" h="1230">
                    <a:moveTo>
                      <a:pt x="40" y="1061"/>
                    </a:moveTo>
                    <a:lnTo>
                      <a:pt x="42" y="1230"/>
                    </a:lnTo>
                    <a:lnTo>
                      <a:pt x="97" y="1230"/>
                    </a:lnTo>
                    <a:lnTo>
                      <a:pt x="121" y="1154"/>
                    </a:lnTo>
                    <a:lnTo>
                      <a:pt x="236" y="1122"/>
                    </a:lnTo>
                    <a:lnTo>
                      <a:pt x="310" y="1173"/>
                    </a:lnTo>
                    <a:lnTo>
                      <a:pt x="395" y="1124"/>
                    </a:lnTo>
                    <a:lnTo>
                      <a:pt x="390" y="1036"/>
                    </a:lnTo>
                    <a:lnTo>
                      <a:pt x="452" y="971"/>
                    </a:lnTo>
                    <a:lnTo>
                      <a:pt x="538" y="981"/>
                    </a:lnTo>
                    <a:lnTo>
                      <a:pt x="599" y="886"/>
                    </a:lnTo>
                    <a:lnTo>
                      <a:pt x="547" y="815"/>
                    </a:lnTo>
                    <a:lnTo>
                      <a:pt x="582" y="698"/>
                    </a:lnTo>
                    <a:lnTo>
                      <a:pt x="654" y="684"/>
                    </a:lnTo>
                    <a:lnTo>
                      <a:pt x="654" y="677"/>
                    </a:lnTo>
                    <a:lnTo>
                      <a:pt x="654" y="667"/>
                    </a:lnTo>
                    <a:lnTo>
                      <a:pt x="654" y="661"/>
                    </a:lnTo>
                    <a:lnTo>
                      <a:pt x="654" y="654"/>
                    </a:lnTo>
                    <a:lnTo>
                      <a:pt x="654" y="646"/>
                    </a:lnTo>
                    <a:lnTo>
                      <a:pt x="654" y="637"/>
                    </a:lnTo>
                    <a:lnTo>
                      <a:pt x="654" y="629"/>
                    </a:lnTo>
                    <a:lnTo>
                      <a:pt x="654" y="623"/>
                    </a:lnTo>
                    <a:lnTo>
                      <a:pt x="654" y="614"/>
                    </a:lnTo>
                    <a:lnTo>
                      <a:pt x="654" y="608"/>
                    </a:lnTo>
                    <a:lnTo>
                      <a:pt x="654" y="599"/>
                    </a:lnTo>
                    <a:lnTo>
                      <a:pt x="654" y="591"/>
                    </a:lnTo>
                    <a:lnTo>
                      <a:pt x="654" y="583"/>
                    </a:lnTo>
                    <a:lnTo>
                      <a:pt x="654" y="576"/>
                    </a:lnTo>
                    <a:lnTo>
                      <a:pt x="654" y="570"/>
                    </a:lnTo>
                    <a:lnTo>
                      <a:pt x="654" y="563"/>
                    </a:lnTo>
                    <a:lnTo>
                      <a:pt x="580" y="540"/>
                    </a:lnTo>
                    <a:lnTo>
                      <a:pt x="547" y="424"/>
                    </a:lnTo>
                    <a:lnTo>
                      <a:pt x="599" y="351"/>
                    </a:lnTo>
                    <a:lnTo>
                      <a:pt x="549" y="264"/>
                    </a:lnTo>
                    <a:lnTo>
                      <a:pt x="460" y="270"/>
                    </a:lnTo>
                    <a:lnTo>
                      <a:pt x="397" y="207"/>
                    </a:lnTo>
                    <a:lnTo>
                      <a:pt x="407" y="119"/>
                    </a:lnTo>
                    <a:lnTo>
                      <a:pt x="312" y="60"/>
                    </a:lnTo>
                    <a:lnTo>
                      <a:pt x="241" y="112"/>
                    </a:lnTo>
                    <a:lnTo>
                      <a:pt x="123" y="78"/>
                    </a:lnTo>
                    <a:lnTo>
                      <a:pt x="110" y="3"/>
                    </a:lnTo>
                    <a:lnTo>
                      <a:pt x="38" y="0"/>
                    </a:lnTo>
                    <a:lnTo>
                      <a:pt x="0" y="80"/>
                    </a:lnTo>
                    <a:lnTo>
                      <a:pt x="42" y="173"/>
                    </a:lnTo>
                    <a:lnTo>
                      <a:pt x="44" y="173"/>
                    </a:lnTo>
                    <a:lnTo>
                      <a:pt x="49" y="173"/>
                    </a:lnTo>
                    <a:lnTo>
                      <a:pt x="53" y="173"/>
                    </a:lnTo>
                    <a:lnTo>
                      <a:pt x="59" y="173"/>
                    </a:lnTo>
                    <a:lnTo>
                      <a:pt x="64" y="173"/>
                    </a:lnTo>
                    <a:lnTo>
                      <a:pt x="74" y="175"/>
                    </a:lnTo>
                    <a:lnTo>
                      <a:pt x="80" y="175"/>
                    </a:lnTo>
                    <a:lnTo>
                      <a:pt x="89" y="175"/>
                    </a:lnTo>
                    <a:lnTo>
                      <a:pt x="95" y="175"/>
                    </a:lnTo>
                    <a:lnTo>
                      <a:pt x="99" y="176"/>
                    </a:lnTo>
                    <a:lnTo>
                      <a:pt x="104" y="176"/>
                    </a:lnTo>
                    <a:lnTo>
                      <a:pt x="110" y="178"/>
                    </a:lnTo>
                    <a:lnTo>
                      <a:pt x="114" y="178"/>
                    </a:lnTo>
                    <a:lnTo>
                      <a:pt x="120" y="180"/>
                    </a:lnTo>
                    <a:lnTo>
                      <a:pt x="125" y="180"/>
                    </a:lnTo>
                    <a:lnTo>
                      <a:pt x="131" y="182"/>
                    </a:lnTo>
                    <a:lnTo>
                      <a:pt x="135" y="182"/>
                    </a:lnTo>
                    <a:lnTo>
                      <a:pt x="141" y="184"/>
                    </a:lnTo>
                    <a:lnTo>
                      <a:pt x="148" y="186"/>
                    </a:lnTo>
                    <a:lnTo>
                      <a:pt x="154" y="188"/>
                    </a:lnTo>
                    <a:lnTo>
                      <a:pt x="160" y="190"/>
                    </a:lnTo>
                    <a:lnTo>
                      <a:pt x="165" y="192"/>
                    </a:lnTo>
                    <a:lnTo>
                      <a:pt x="171" y="192"/>
                    </a:lnTo>
                    <a:lnTo>
                      <a:pt x="177" y="196"/>
                    </a:lnTo>
                    <a:lnTo>
                      <a:pt x="182" y="197"/>
                    </a:lnTo>
                    <a:lnTo>
                      <a:pt x="190" y="197"/>
                    </a:lnTo>
                    <a:lnTo>
                      <a:pt x="196" y="199"/>
                    </a:lnTo>
                    <a:lnTo>
                      <a:pt x="203" y="203"/>
                    </a:lnTo>
                    <a:lnTo>
                      <a:pt x="209" y="205"/>
                    </a:lnTo>
                    <a:lnTo>
                      <a:pt x="215" y="207"/>
                    </a:lnTo>
                    <a:lnTo>
                      <a:pt x="222" y="211"/>
                    </a:lnTo>
                    <a:lnTo>
                      <a:pt x="230" y="213"/>
                    </a:lnTo>
                    <a:lnTo>
                      <a:pt x="234" y="216"/>
                    </a:lnTo>
                    <a:lnTo>
                      <a:pt x="241" y="218"/>
                    </a:lnTo>
                    <a:lnTo>
                      <a:pt x="249" y="222"/>
                    </a:lnTo>
                    <a:lnTo>
                      <a:pt x="255" y="226"/>
                    </a:lnTo>
                    <a:lnTo>
                      <a:pt x="260" y="230"/>
                    </a:lnTo>
                    <a:lnTo>
                      <a:pt x="268" y="234"/>
                    </a:lnTo>
                    <a:lnTo>
                      <a:pt x="274" y="237"/>
                    </a:lnTo>
                    <a:lnTo>
                      <a:pt x="281" y="241"/>
                    </a:lnTo>
                    <a:lnTo>
                      <a:pt x="287" y="245"/>
                    </a:lnTo>
                    <a:lnTo>
                      <a:pt x="293" y="249"/>
                    </a:lnTo>
                    <a:lnTo>
                      <a:pt x="298" y="254"/>
                    </a:lnTo>
                    <a:lnTo>
                      <a:pt x="306" y="258"/>
                    </a:lnTo>
                    <a:lnTo>
                      <a:pt x="312" y="264"/>
                    </a:lnTo>
                    <a:lnTo>
                      <a:pt x="317" y="268"/>
                    </a:lnTo>
                    <a:lnTo>
                      <a:pt x="323" y="273"/>
                    </a:lnTo>
                    <a:lnTo>
                      <a:pt x="329" y="279"/>
                    </a:lnTo>
                    <a:lnTo>
                      <a:pt x="334" y="285"/>
                    </a:lnTo>
                    <a:lnTo>
                      <a:pt x="342" y="291"/>
                    </a:lnTo>
                    <a:lnTo>
                      <a:pt x="348" y="296"/>
                    </a:lnTo>
                    <a:lnTo>
                      <a:pt x="353" y="304"/>
                    </a:lnTo>
                    <a:lnTo>
                      <a:pt x="363" y="312"/>
                    </a:lnTo>
                    <a:lnTo>
                      <a:pt x="372" y="321"/>
                    </a:lnTo>
                    <a:lnTo>
                      <a:pt x="376" y="325"/>
                    </a:lnTo>
                    <a:lnTo>
                      <a:pt x="380" y="331"/>
                    </a:lnTo>
                    <a:lnTo>
                      <a:pt x="384" y="334"/>
                    </a:lnTo>
                    <a:lnTo>
                      <a:pt x="390" y="340"/>
                    </a:lnTo>
                    <a:lnTo>
                      <a:pt x="397" y="350"/>
                    </a:lnTo>
                    <a:lnTo>
                      <a:pt x="405" y="359"/>
                    </a:lnTo>
                    <a:lnTo>
                      <a:pt x="407" y="365"/>
                    </a:lnTo>
                    <a:lnTo>
                      <a:pt x="412" y="370"/>
                    </a:lnTo>
                    <a:lnTo>
                      <a:pt x="414" y="376"/>
                    </a:lnTo>
                    <a:lnTo>
                      <a:pt x="418" y="382"/>
                    </a:lnTo>
                    <a:lnTo>
                      <a:pt x="422" y="386"/>
                    </a:lnTo>
                    <a:lnTo>
                      <a:pt x="424" y="391"/>
                    </a:lnTo>
                    <a:lnTo>
                      <a:pt x="428" y="395"/>
                    </a:lnTo>
                    <a:lnTo>
                      <a:pt x="430" y="401"/>
                    </a:lnTo>
                    <a:lnTo>
                      <a:pt x="433" y="407"/>
                    </a:lnTo>
                    <a:lnTo>
                      <a:pt x="435" y="412"/>
                    </a:lnTo>
                    <a:lnTo>
                      <a:pt x="437" y="418"/>
                    </a:lnTo>
                    <a:lnTo>
                      <a:pt x="441" y="424"/>
                    </a:lnTo>
                    <a:lnTo>
                      <a:pt x="443" y="428"/>
                    </a:lnTo>
                    <a:lnTo>
                      <a:pt x="445" y="433"/>
                    </a:lnTo>
                    <a:lnTo>
                      <a:pt x="447" y="439"/>
                    </a:lnTo>
                    <a:lnTo>
                      <a:pt x="450" y="445"/>
                    </a:lnTo>
                    <a:lnTo>
                      <a:pt x="452" y="450"/>
                    </a:lnTo>
                    <a:lnTo>
                      <a:pt x="454" y="454"/>
                    </a:lnTo>
                    <a:lnTo>
                      <a:pt x="456" y="460"/>
                    </a:lnTo>
                    <a:lnTo>
                      <a:pt x="458" y="466"/>
                    </a:lnTo>
                    <a:lnTo>
                      <a:pt x="460" y="469"/>
                    </a:lnTo>
                    <a:lnTo>
                      <a:pt x="462" y="475"/>
                    </a:lnTo>
                    <a:lnTo>
                      <a:pt x="464" y="481"/>
                    </a:lnTo>
                    <a:lnTo>
                      <a:pt x="466" y="486"/>
                    </a:lnTo>
                    <a:lnTo>
                      <a:pt x="466" y="492"/>
                    </a:lnTo>
                    <a:lnTo>
                      <a:pt x="468" y="496"/>
                    </a:lnTo>
                    <a:lnTo>
                      <a:pt x="469" y="502"/>
                    </a:lnTo>
                    <a:lnTo>
                      <a:pt x="471" y="507"/>
                    </a:lnTo>
                    <a:lnTo>
                      <a:pt x="471" y="511"/>
                    </a:lnTo>
                    <a:lnTo>
                      <a:pt x="473" y="517"/>
                    </a:lnTo>
                    <a:lnTo>
                      <a:pt x="473" y="523"/>
                    </a:lnTo>
                    <a:lnTo>
                      <a:pt x="475" y="528"/>
                    </a:lnTo>
                    <a:lnTo>
                      <a:pt x="475" y="532"/>
                    </a:lnTo>
                    <a:lnTo>
                      <a:pt x="477" y="538"/>
                    </a:lnTo>
                    <a:lnTo>
                      <a:pt x="477" y="544"/>
                    </a:lnTo>
                    <a:lnTo>
                      <a:pt x="479" y="547"/>
                    </a:lnTo>
                    <a:lnTo>
                      <a:pt x="481" y="557"/>
                    </a:lnTo>
                    <a:lnTo>
                      <a:pt x="483" y="566"/>
                    </a:lnTo>
                    <a:lnTo>
                      <a:pt x="483" y="576"/>
                    </a:lnTo>
                    <a:lnTo>
                      <a:pt x="485" y="585"/>
                    </a:lnTo>
                    <a:lnTo>
                      <a:pt x="485" y="593"/>
                    </a:lnTo>
                    <a:lnTo>
                      <a:pt x="487" y="602"/>
                    </a:lnTo>
                    <a:lnTo>
                      <a:pt x="487" y="610"/>
                    </a:lnTo>
                    <a:lnTo>
                      <a:pt x="488" y="620"/>
                    </a:lnTo>
                    <a:lnTo>
                      <a:pt x="488" y="623"/>
                    </a:lnTo>
                    <a:lnTo>
                      <a:pt x="488" y="627"/>
                    </a:lnTo>
                    <a:lnTo>
                      <a:pt x="487" y="631"/>
                    </a:lnTo>
                    <a:lnTo>
                      <a:pt x="487" y="637"/>
                    </a:lnTo>
                    <a:lnTo>
                      <a:pt x="487" y="642"/>
                    </a:lnTo>
                    <a:lnTo>
                      <a:pt x="485" y="650"/>
                    </a:lnTo>
                    <a:lnTo>
                      <a:pt x="485" y="658"/>
                    </a:lnTo>
                    <a:lnTo>
                      <a:pt x="483" y="665"/>
                    </a:lnTo>
                    <a:lnTo>
                      <a:pt x="481" y="673"/>
                    </a:lnTo>
                    <a:lnTo>
                      <a:pt x="479" y="682"/>
                    </a:lnTo>
                    <a:lnTo>
                      <a:pt x="477" y="686"/>
                    </a:lnTo>
                    <a:lnTo>
                      <a:pt x="477" y="690"/>
                    </a:lnTo>
                    <a:lnTo>
                      <a:pt x="475" y="696"/>
                    </a:lnTo>
                    <a:lnTo>
                      <a:pt x="475" y="701"/>
                    </a:lnTo>
                    <a:lnTo>
                      <a:pt x="475" y="705"/>
                    </a:lnTo>
                    <a:lnTo>
                      <a:pt x="473" y="711"/>
                    </a:lnTo>
                    <a:lnTo>
                      <a:pt x="471" y="717"/>
                    </a:lnTo>
                    <a:lnTo>
                      <a:pt x="471" y="722"/>
                    </a:lnTo>
                    <a:lnTo>
                      <a:pt x="469" y="728"/>
                    </a:lnTo>
                    <a:lnTo>
                      <a:pt x="468" y="734"/>
                    </a:lnTo>
                    <a:lnTo>
                      <a:pt x="466" y="739"/>
                    </a:lnTo>
                    <a:lnTo>
                      <a:pt x="466" y="745"/>
                    </a:lnTo>
                    <a:lnTo>
                      <a:pt x="462" y="751"/>
                    </a:lnTo>
                    <a:lnTo>
                      <a:pt x="460" y="756"/>
                    </a:lnTo>
                    <a:lnTo>
                      <a:pt x="458" y="762"/>
                    </a:lnTo>
                    <a:lnTo>
                      <a:pt x="456" y="766"/>
                    </a:lnTo>
                    <a:lnTo>
                      <a:pt x="454" y="772"/>
                    </a:lnTo>
                    <a:lnTo>
                      <a:pt x="452" y="779"/>
                    </a:lnTo>
                    <a:lnTo>
                      <a:pt x="450" y="783"/>
                    </a:lnTo>
                    <a:lnTo>
                      <a:pt x="449" y="791"/>
                    </a:lnTo>
                    <a:lnTo>
                      <a:pt x="445" y="796"/>
                    </a:lnTo>
                    <a:lnTo>
                      <a:pt x="443" y="802"/>
                    </a:lnTo>
                    <a:lnTo>
                      <a:pt x="439" y="808"/>
                    </a:lnTo>
                    <a:lnTo>
                      <a:pt x="437" y="814"/>
                    </a:lnTo>
                    <a:lnTo>
                      <a:pt x="433" y="819"/>
                    </a:lnTo>
                    <a:lnTo>
                      <a:pt x="431" y="825"/>
                    </a:lnTo>
                    <a:lnTo>
                      <a:pt x="428" y="833"/>
                    </a:lnTo>
                    <a:lnTo>
                      <a:pt x="426" y="838"/>
                    </a:lnTo>
                    <a:lnTo>
                      <a:pt x="420" y="844"/>
                    </a:lnTo>
                    <a:lnTo>
                      <a:pt x="418" y="850"/>
                    </a:lnTo>
                    <a:lnTo>
                      <a:pt x="414" y="855"/>
                    </a:lnTo>
                    <a:lnTo>
                      <a:pt x="411" y="861"/>
                    </a:lnTo>
                    <a:lnTo>
                      <a:pt x="405" y="867"/>
                    </a:lnTo>
                    <a:lnTo>
                      <a:pt x="401" y="872"/>
                    </a:lnTo>
                    <a:lnTo>
                      <a:pt x="399" y="878"/>
                    </a:lnTo>
                    <a:lnTo>
                      <a:pt x="395" y="884"/>
                    </a:lnTo>
                    <a:lnTo>
                      <a:pt x="390" y="890"/>
                    </a:lnTo>
                    <a:lnTo>
                      <a:pt x="384" y="895"/>
                    </a:lnTo>
                    <a:lnTo>
                      <a:pt x="380" y="901"/>
                    </a:lnTo>
                    <a:lnTo>
                      <a:pt x="376" y="907"/>
                    </a:lnTo>
                    <a:lnTo>
                      <a:pt x="371" y="912"/>
                    </a:lnTo>
                    <a:lnTo>
                      <a:pt x="365" y="918"/>
                    </a:lnTo>
                    <a:lnTo>
                      <a:pt x="361" y="922"/>
                    </a:lnTo>
                    <a:lnTo>
                      <a:pt x="355" y="928"/>
                    </a:lnTo>
                    <a:lnTo>
                      <a:pt x="353" y="930"/>
                    </a:lnTo>
                    <a:lnTo>
                      <a:pt x="350" y="933"/>
                    </a:lnTo>
                    <a:lnTo>
                      <a:pt x="344" y="939"/>
                    </a:lnTo>
                    <a:lnTo>
                      <a:pt x="336" y="947"/>
                    </a:lnTo>
                    <a:lnTo>
                      <a:pt x="329" y="952"/>
                    </a:lnTo>
                    <a:lnTo>
                      <a:pt x="325" y="956"/>
                    </a:lnTo>
                    <a:lnTo>
                      <a:pt x="317" y="962"/>
                    </a:lnTo>
                    <a:lnTo>
                      <a:pt x="310" y="968"/>
                    </a:lnTo>
                    <a:lnTo>
                      <a:pt x="302" y="973"/>
                    </a:lnTo>
                    <a:lnTo>
                      <a:pt x="295" y="979"/>
                    </a:lnTo>
                    <a:lnTo>
                      <a:pt x="287" y="985"/>
                    </a:lnTo>
                    <a:lnTo>
                      <a:pt x="277" y="992"/>
                    </a:lnTo>
                    <a:lnTo>
                      <a:pt x="272" y="994"/>
                    </a:lnTo>
                    <a:lnTo>
                      <a:pt x="266" y="996"/>
                    </a:lnTo>
                    <a:lnTo>
                      <a:pt x="260" y="1000"/>
                    </a:lnTo>
                    <a:lnTo>
                      <a:pt x="255" y="1004"/>
                    </a:lnTo>
                    <a:lnTo>
                      <a:pt x="249" y="1006"/>
                    </a:lnTo>
                    <a:lnTo>
                      <a:pt x="243" y="1009"/>
                    </a:lnTo>
                    <a:lnTo>
                      <a:pt x="237" y="1011"/>
                    </a:lnTo>
                    <a:lnTo>
                      <a:pt x="232" y="1015"/>
                    </a:lnTo>
                    <a:lnTo>
                      <a:pt x="224" y="1017"/>
                    </a:lnTo>
                    <a:lnTo>
                      <a:pt x="218" y="1021"/>
                    </a:lnTo>
                    <a:lnTo>
                      <a:pt x="211" y="1023"/>
                    </a:lnTo>
                    <a:lnTo>
                      <a:pt x="205" y="1027"/>
                    </a:lnTo>
                    <a:lnTo>
                      <a:pt x="198" y="1028"/>
                    </a:lnTo>
                    <a:lnTo>
                      <a:pt x="192" y="1032"/>
                    </a:lnTo>
                    <a:lnTo>
                      <a:pt x="184" y="1034"/>
                    </a:lnTo>
                    <a:lnTo>
                      <a:pt x="179" y="1036"/>
                    </a:lnTo>
                    <a:lnTo>
                      <a:pt x="171" y="1038"/>
                    </a:lnTo>
                    <a:lnTo>
                      <a:pt x="161" y="1040"/>
                    </a:lnTo>
                    <a:lnTo>
                      <a:pt x="154" y="1042"/>
                    </a:lnTo>
                    <a:lnTo>
                      <a:pt x="146" y="1046"/>
                    </a:lnTo>
                    <a:lnTo>
                      <a:pt x="137" y="1047"/>
                    </a:lnTo>
                    <a:lnTo>
                      <a:pt x="129" y="1049"/>
                    </a:lnTo>
                    <a:lnTo>
                      <a:pt x="121" y="1051"/>
                    </a:lnTo>
                    <a:lnTo>
                      <a:pt x="114" y="1053"/>
                    </a:lnTo>
                    <a:lnTo>
                      <a:pt x="104" y="1055"/>
                    </a:lnTo>
                    <a:lnTo>
                      <a:pt x="95" y="1055"/>
                    </a:lnTo>
                    <a:lnTo>
                      <a:pt x="85" y="1055"/>
                    </a:lnTo>
                    <a:lnTo>
                      <a:pt x="78" y="1057"/>
                    </a:lnTo>
                    <a:lnTo>
                      <a:pt x="68" y="1059"/>
                    </a:lnTo>
                    <a:lnTo>
                      <a:pt x="59" y="1059"/>
                    </a:lnTo>
                    <a:lnTo>
                      <a:pt x="49" y="1061"/>
                    </a:lnTo>
                    <a:lnTo>
                      <a:pt x="40" y="1061"/>
                    </a:lnTo>
                    <a:close/>
                  </a:path>
                </a:pathLst>
              </a:custGeom>
              <a:solidFill>
                <a:srgbClr val="E6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29" name="Forme libre 28"/>
              <p:cNvSpPr>
                <a:spLocks/>
              </p:cNvSpPr>
              <p:nvPr/>
            </p:nvSpPr>
            <p:spPr bwMode="auto">
              <a:xfrm>
                <a:off x="815060" y="3319390"/>
                <a:ext cx="520709" cy="978051"/>
              </a:xfrm>
              <a:custGeom>
                <a:avLst/>
                <a:gdLst>
                  <a:gd name="T0" fmla="*/ 425450 w 656"/>
                  <a:gd name="T1" fmla="*/ 63603 h 1230"/>
                  <a:gd name="T2" fmla="*/ 209550 w 656"/>
                  <a:gd name="T3" fmla="*/ 155828 h 1230"/>
                  <a:gd name="T4" fmla="*/ 85725 w 656"/>
                  <a:gd name="T5" fmla="*/ 329147 h 1230"/>
                  <a:gd name="T6" fmla="*/ 0 w 656"/>
                  <a:gd name="T7" fmla="*/ 447608 h 1230"/>
                  <a:gd name="T8" fmla="*/ 0 w 656"/>
                  <a:gd name="T9" fmla="*/ 469869 h 1230"/>
                  <a:gd name="T10" fmla="*/ 0 w 656"/>
                  <a:gd name="T11" fmla="*/ 495310 h 1230"/>
                  <a:gd name="T12" fmla="*/ 0 w 656"/>
                  <a:gd name="T13" fmla="*/ 521547 h 1230"/>
                  <a:gd name="T14" fmla="*/ 85725 w 656"/>
                  <a:gd name="T15" fmla="*/ 642393 h 1230"/>
                  <a:gd name="T16" fmla="*/ 205581 w 656"/>
                  <a:gd name="T17" fmla="*/ 814917 h 1230"/>
                  <a:gd name="T18" fmla="*/ 421481 w 656"/>
                  <a:gd name="T19" fmla="*/ 917477 h 1230"/>
                  <a:gd name="T20" fmla="*/ 485775 w 656"/>
                  <a:gd name="T21" fmla="*/ 843538 h 1230"/>
                  <a:gd name="T22" fmla="*/ 470694 w 656"/>
                  <a:gd name="T23" fmla="*/ 841948 h 1230"/>
                  <a:gd name="T24" fmla="*/ 446881 w 656"/>
                  <a:gd name="T25" fmla="*/ 838768 h 1230"/>
                  <a:gd name="T26" fmla="*/ 422275 w 656"/>
                  <a:gd name="T27" fmla="*/ 833998 h 1230"/>
                  <a:gd name="T28" fmla="*/ 406400 w 656"/>
                  <a:gd name="T29" fmla="*/ 831613 h 1230"/>
                  <a:gd name="T30" fmla="*/ 388144 w 656"/>
                  <a:gd name="T31" fmla="*/ 825252 h 1230"/>
                  <a:gd name="T32" fmla="*/ 366712 w 656"/>
                  <a:gd name="T33" fmla="*/ 818892 h 1230"/>
                  <a:gd name="T34" fmla="*/ 346869 w 656"/>
                  <a:gd name="T35" fmla="*/ 811736 h 1230"/>
                  <a:gd name="T36" fmla="*/ 326231 w 656"/>
                  <a:gd name="T37" fmla="*/ 802196 h 1230"/>
                  <a:gd name="T38" fmla="*/ 304800 w 656"/>
                  <a:gd name="T39" fmla="*/ 791860 h 1230"/>
                  <a:gd name="T40" fmla="*/ 284956 w 656"/>
                  <a:gd name="T41" fmla="*/ 778345 h 1230"/>
                  <a:gd name="T42" fmla="*/ 265906 w 656"/>
                  <a:gd name="T43" fmla="*/ 763239 h 1230"/>
                  <a:gd name="T44" fmla="*/ 247650 w 656"/>
                  <a:gd name="T45" fmla="*/ 746543 h 1230"/>
                  <a:gd name="T46" fmla="*/ 230981 w 656"/>
                  <a:gd name="T47" fmla="*/ 729847 h 1230"/>
                  <a:gd name="T48" fmla="*/ 209550 w 656"/>
                  <a:gd name="T49" fmla="*/ 707586 h 1230"/>
                  <a:gd name="T50" fmla="*/ 196056 w 656"/>
                  <a:gd name="T51" fmla="*/ 690890 h 1230"/>
                  <a:gd name="T52" fmla="*/ 185737 w 656"/>
                  <a:gd name="T53" fmla="*/ 675784 h 1230"/>
                  <a:gd name="T54" fmla="*/ 177006 w 656"/>
                  <a:gd name="T55" fmla="*/ 657499 h 1230"/>
                  <a:gd name="T56" fmla="*/ 167481 w 656"/>
                  <a:gd name="T57" fmla="*/ 640803 h 1230"/>
                  <a:gd name="T58" fmla="*/ 161925 w 656"/>
                  <a:gd name="T59" fmla="*/ 624107 h 1230"/>
                  <a:gd name="T60" fmla="*/ 155575 w 656"/>
                  <a:gd name="T61" fmla="*/ 607411 h 1230"/>
                  <a:gd name="T62" fmla="*/ 149225 w 656"/>
                  <a:gd name="T63" fmla="*/ 590715 h 1230"/>
                  <a:gd name="T64" fmla="*/ 145256 w 656"/>
                  <a:gd name="T65" fmla="*/ 574019 h 1230"/>
                  <a:gd name="T66" fmla="*/ 140494 w 656"/>
                  <a:gd name="T67" fmla="*/ 557323 h 1230"/>
                  <a:gd name="T68" fmla="*/ 137319 w 656"/>
                  <a:gd name="T69" fmla="*/ 533472 h 1230"/>
                  <a:gd name="T70" fmla="*/ 134144 w 656"/>
                  <a:gd name="T71" fmla="*/ 512006 h 1230"/>
                  <a:gd name="T72" fmla="*/ 134144 w 656"/>
                  <a:gd name="T73" fmla="*/ 484975 h 1230"/>
                  <a:gd name="T74" fmla="*/ 134144 w 656"/>
                  <a:gd name="T75" fmla="*/ 471459 h 1230"/>
                  <a:gd name="T76" fmla="*/ 135731 w 656"/>
                  <a:gd name="T77" fmla="*/ 448403 h 1230"/>
                  <a:gd name="T78" fmla="*/ 140494 w 656"/>
                  <a:gd name="T79" fmla="*/ 418191 h 1230"/>
                  <a:gd name="T80" fmla="*/ 145256 w 656"/>
                  <a:gd name="T81" fmla="*/ 401495 h 1230"/>
                  <a:gd name="T82" fmla="*/ 149225 w 656"/>
                  <a:gd name="T83" fmla="*/ 385595 h 1230"/>
                  <a:gd name="T84" fmla="*/ 155575 w 656"/>
                  <a:gd name="T85" fmla="*/ 367309 h 1230"/>
                  <a:gd name="T86" fmla="*/ 162719 w 656"/>
                  <a:gd name="T87" fmla="*/ 347433 h 1230"/>
                  <a:gd name="T88" fmla="*/ 170656 w 656"/>
                  <a:gd name="T89" fmla="*/ 329147 h 1230"/>
                  <a:gd name="T90" fmla="*/ 180975 w 656"/>
                  <a:gd name="T91" fmla="*/ 310861 h 1230"/>
                  <a:gd name="T92" fmla="*/ 192087 w 656"/>
                  <a:gd name="T93" fmla="*/ 291780 h 1230"/>
                  <a:gd name="T94" fmla="*/ 205581 w 656"/>
                  <a:gd name="T95" fmla="*/ 275084 h 1230"/>
                  <a:gd name="T96" fmla="*/ 220663 w 656"/>
                  <a:gd name="T97" fmla="*/ 256798 h 1230"/>
                  <a:gd name="T98" fmla="*/ 238125 w 656"/>
                  <a:gd name="T99" fmla="*/ 241692 h 1230"/>
                  <a:gd name="T100" fmla="*/ 254000 w 656"/>
                  <a:gd name="T101" fmla="*/ 224997 h 1230"/>
                  <a:gd name="T102" fmla="*/ 271462 w 656"/>
                  <a:gd name="T103" fmla="*/ 208301 h 1230"/>
                  <a:gd name="T104" fmla="*/ 291306 w 656"/>
                  <a:gd name="T105" fmla="*/ 194785 h 1230"/>
                  <a:gd name="T106" fmla="*/ 306387 w 656"/>
                  <a:gd name="T107" fmla="*/ 186039 h 1230"/>
                  <a:gd name="T108" fmla="*/ 324644 w 656"/>
                  <a:gd name="T109" fmla="*/ 174909 h 1230"/>
                  <a:gd name="T110" fmla="*/ 344487 w 656"/>
                  <a:gd name="T111" fmla="*/ 167754 h 1230"/>
                  <a:gd name="T112" fmla="*/ 365125 w 656"/>
                  <a:gd name="T113" fmla="*/ 158213 h 1230"/>
                  <a:gd name="T114" fmla="*/ 389731 w 656"/>
                  <a:gd name="T115" fmla="*/ 151058 h 1230"/>
                  <a:gd name="T116" fmla="*/ 415131 w 656"/>
                  <a:gd name="T117" fmla="*/ 143107 h 1230"/>
                  <a:gd name="T118" fmla="*/ 442119 w 656"/>
                  <a:gd name="T119" fmla="*/ 139927 h 1230"/>
                  <a:gd name="T120" fmla="*/ 472281 w 656"/>
                  <a:gd name="T121" fmla="*/ 137542 h 12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
                  <a:gd name="T184" fmla="*/ 0 h 1230"/>
                  <a:gd name="T185" fmla="*/ 656 w 656"/>
                  <a:gd name="T186" fmla="*/ 1230 h 12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 h="1230">
                    <a:moveTo>
                      <a:pt x="616" y="173"/>
                    </a:moveTo>
                    <a:lnTo>
                      <a:pt x="612" y="0"/>
                    </a:lnTo>
                    <a:lnTo>
                      <a:pt x="557" y="2"/>
                    </a:lnTo>
                    <a:lnTo>
                      <a:pt x="536" y="80"/>
                    </a:lnTo>
                    <a:lnTo>
                      <a:pt x="420" y="110"/>
                    </a:lnTo>
                    <a:lnTo>
                      <a:pt x="346" y="59"/>
                    </a:lnTo>
                    <a:lnTo>
                      <a:pt x="261" y="108"/>
                    </a:lnTo>
                    <a:lnTo>
                      <a:pt x="264" y="196"/>
                    </a:lnTo>
                    <a:lnTo>
                      <a:pt x="204" y="262"/>
                    </a:lnTo>
                    <a:lnTo>
                      <a:pt x="116" y="249"/>
                    </a:lnTo>
                    <a:lnTo>
                      <a:pt x="55" y="344"/>
                    </a:lnTo>
                    <a:lnTo>
                      <a:pt x="108" y="414"/>
                    </a:lnTo>
                    <a:lnTo>
                      <a:pt x="74" y="536"/>
                    </a:lnTo>
                    <a:lnTo>
                      <a:pt x="0" y="549"/>
                    </a:lnTo>
                    <a:lnTo>
                      <a:pt x="0" y="555"/>
                    </a:lnTo>
                    <a:lnTo>
                      <a:pt x="0" y="563"/>
                    </a:lnTo>
                    <a:lnTo>
                      <a:pt x="0" y="570"/>
                    </a:lnTo>
                    <a:lnTo>
                      <a:pt x="0" y="578"/>
                    </a:lnTo>
                    <a:lnTo>
                      <a:pt x="0" y="585"/>
                    </a:lnTo>
                    <a:lnTo>
                      <a:pt x="0" y="591"/>
                    </a:lnTo>
                    <a:lnTo>
                      <a:pt x="0" y="601"/>
                    </a:lnTo>
                    <a:lnTo>
                      <a:pt x="0" y="608"/>
                    </a:lnTo>
                    <a:lnTo>
                      <a:pt x="0" y="616"/>
                    </a:lnTo>
                    <a:lnTo>
                      <a:pt x="0" y="623"/>
                    </a:lnTo>
                    <a:lnTo>
                      <a:pt x="0" y="631"/>
                    </a:lnTo>
                    <a:lnTo>
                      <a:pt x="0" y="639"/>
                    </a:lnTo>
                    <a:lnTo>
                      <a:pt x="0" y="646"/>
                    </a:lnTo>
                    <a:lnTo>
                      <a:pt x="0" y="656"/>
                    </a:lnTo>
                    <a:lnTo>
                      <a:pt x="0" y="663"/>
                    </a:lnTo>
                    <a:lnTo>
                      <a:pt x="0" y="671"/>
                    </a:lnTo>
                    <a:lnTo>
                      <a:pt x="76" y="694"/>
                    </a:lnTo>
                    <a:lnTo>
                      <a:pt x="108" y="808"/>
                    </a:lnTo>
                    <a:lnTo>
                      <a:pt x="55" y="882"/>
                    </a:lnTo>
                    <a:lnTo>
                      <a:pt x="107" y="966"/>
                    </a:lnTo>
                    <a:lnTo>
                      <a:pt x="194" y="962"/>
                    </a:lnTo>
                    <a:lnTo>
                      <a:pt x="259" y="1025"/>
                    </a:lnTo>
                    <a:lnTo>
                      <a:pt x="247" y="1110"/>
                    </a:lnTo>
                    <a:lnTo>
                      <a:pt x="342" y="1171"/>
                    </a:lnTo>
                    <a:lnTo>
                      <a:pt x="413" y="1120"/>
                    </a:lnTo>
                    <a:lnTo>
                      <a:pt x="531" y="1154"/>
                    </a:lnTo>
                    <a:lnTo>
                      <a:pt x="544" y="1228"/>
                    </a:lnTo>
                    <a:lnTo>
                      <a:pt x="618" y="1230"/>
                    </a:lnTo>
                    <a:lnTo>
                      <a:pt x="656" y="1152"/>
                    </a:lnTo>
                    <a:lnTo>
                      <a:pt x="612" y="1061"/>
                    </a:lnTo>
                    <a:lnTo>
                      <a:pt x="610" y="1061"/>
                    </a:lnTo>
                    <a:lnTo>
                      <a:pt x="603" y="1061"/>
                    </a:lnTo>
                    <a:lnTo>
                      <a:pt x="599" y="1059"/>
                    </a:lnTo>
                    <a:lnTo>
                      <a:pt x="593" y="1059"/>
                    </a:lnTo>
                    <a:lnTo>
                      <a:pt x="588" y="1059"/>
                    </a:lnTo>
                    <a:lnTo>
                      <a:pt x="580" y="1059"/>
                    </a:lnTo>
                    <a:lnTo>
                      <a:pt x="571" y="1057"/>
                    </a:lnTo>
                    <a:lnTo>
                      <a:pt x="563" y="1055"/>
                    </a:lnTo>
                    <a:lnTo>
                      <a:pt x="553" y="1053"/>
                    </a:lnTo>
                    <a:lnTo>
                      <a:pt x="544" y="1053"/>
                    </a:lnTo>
                    <a:lnTo>
                      <a:pt x="538" y="1051"/>
                    </a:lnTo>
                    <a:lnTo>
                      <a:pt x="532" y="1049"/>
                    </a:lnTo>
                    <a:lnTo>
                      <a:pt x="527" y="1049"/>
                    </a:lnTo>
                    <a:lnTo>
                      <a:pt x="523" y="1047"/>
                    </a:lnTo>
                    <a:lnTo>
                      <a:pt x="517" y="1046"/>
                    </a:lnTo>
                    <a:lnTo>
                      <a:pt x="512" y="1046"/>
                    </a:lnTo>
                    <a:lnTo>
                      <a:pt x="506" y="1044"/>
                    </a:lnTo>
                    <a:lnTo>
                      <a:pt x="500" y="1044"/>
                    </a:lnTo>
                    <a:lnTo>
                      <a:pt x="494" y="1040"/>
                    </a:lnTo>
                    <a:lnTo>
                      <a:pt x="489" y="1038"/>
                    </a:lnTo>
                    <a:lnTo>
                      <a:pt x="481" y="1036"/>
                    </a:lnTo>
                    <a:lnTo>
                      <a:pt x="475" y="1036"/>
                    </a:lnTo>
                    <a:lnTo>
                      <a:pt x="470" y="1032"/>
                    </a:lnTo>
                    <a:lnTo>
                      <a:pt x="462" y="1030"/>
                    </a:lnTo>
                    <a:lnTo>
                      <a:pt x="456" y="1028"/>
                    </a:lnTo>
                    <a:lnTo>
                      <a:pt x="451" y="1027"/>
                    </a:lnTo>
                    <a:lnTo>
                      <a:pt x="443" y="1023"/>
                    </a:lnTo>
                    <a:lnTo>
                      <a:pt x="437" y="1021"/>
                    </a:lnTo>
                    <a:lnTo>
                      <a:pt x="430" y="1017"/>
                    </a:lnTo>
                    <a:lnTo>
                      <a:pt x="424" y="1015"/>
                    </a:lnTo>
                    <a:lnTo>
                      <a:pt x="416" y="1011"/>
                    </a:lnTo>
                    <a:lnTo>
                      <a:pt x="411" y="1009"/>
                    </a:lnTo>
                    <a:lnTo>
                      <a:pt x="403" y="1006"/>
                    </a:lnTo>
                    <a:lnTo>
                      <a:pt x="397" y="1004"/>
                    </a:lnTo>
                    <a:lnTo>
                      <a:pt x="392" y="998"/>
                    </a:lnTo>
                    <a:lnTo>
                      <a:pt x="384" y="996"/>
                    </a:lnTo>
                    <a:lnTo>
                      <a:pt x="378" y="992"/>
                    </a:lnTo>
                    <a:lnTo>
                      <a:pt x="373" y="988"/>
                    </a:lnTo>
                    <a:lnTo>
                      <a:pt x="365" y="983"/>
                    </a:lnTo>
                    <a:lnTo>
                      <a:pt x="359" y="979"/>
                    </a:lnTo>
                    <a:lnTo>
                      <a:pt x="354" y="975"/>
                    </a:lnTo>
                    <a:lnTo>
                      <a:pt x="348" y="971"/>
                    </a:lnTo>
                    <a:lnTo>
                      <a:pt x="340" y="966"/>
                    </a:lnTo>
                    <a:lnTo>
                      <a:pt x="335" y="960"/>
                    </a:lnTo>
                    <a:lnTo>
                      <a:pt x="329" y="956"/>
                    </a:lnTo>
                    <a:lnTo>
                      <a:pt x="323" y="950"/>
                    </a:lnTo>
                    <a:lnTo>
                      <a:pt x="318" y="945"/>
                    </a:lnTo>
                    <a:lnTo>
                      <a:pt x="312" y="939"/>
                    </a:lnTo>
                    <a:lnTo>
                      <a:pt x="306" y="933"/>
                    </a:lnTo>
                    <a:lnTo>
                      <a:pt x="300" y="928"/>
                    </a:lnTo>
                    <a:lnTo>
                      <a:pt x="297" y="922"/>
                    </a:lnTo>
                    <a:lnTo>
                      <a:pt x="291" y="918"/>
                    </a:lnTo>
                    <a:lnTo>
                      <a:pt x="285" y="914"/>
                    </a:lnTo>
                    <a:lnTo>
                      <a:pt x="281" y="909"/>
                    </a:lnTo>
                    <a:lnTo>
                      <a:pt x="272" y="899"/>
                    </a:lnTo>
                    <a:lnTo>
                      <a:pt x="264" y="890"/>
                    </a:lnTo>
                    <a:lnTo>
                      <a:pt x="261" y="884"/>
                    </a:lnTo>
                    <a:lnTo>
                      <a:pt x="257" y="880"/>
                    </a:lnTo>
                    <a:lnTo>
                      <a:pt x="251" y="874"/>
                    </a:lnTo>
                    <a:lnTo>
                      <a:pt x="247" y="869"/>
                    </a:lnTo>
                    <a:lnTo>
                      <a:pt x="243" y="863"/>
                    </a:lnTo>
                    <a:lnTo>
                      <a:pt x="242" y="859"/>
                    </a:lnTo>
                    <a:lnTo>
                      <a:pt x="238" y="853"/>
                    </a:lnTo>
                    <a:lnTo>
                      <a:pt x="234" y="850"/>
                    </a:lnTo>
                    <a:lnTo>
                      <a:pt x="230" y="844"/>
                    </a:lnTo>
                    <a:lnTo>
                      <a:pt x="226" y="838"/>
                    </a:lnTo>
                    <a:lnTo>
                      <a:pt x="224" y="833"/>
                    </a:lnTo>
                    <a:lnTo>
                      <a:pt x="223" y="827"/>
                    </a:lnTo>
                    <a:lnTo>
                      <a:pt x="219" y="821"/>
                    </a:lnTo>
                    <a:lnTo>
                      <a:pt x="217" y="817"/>
                    </a:lnTo>
                    <a:lnTo>
                      <a:pt x="213" y="812"/>
                    </a:lnTo>
                    <a:lnTo>
                      <a:pt x="211" y="806"/>
                    </a:lnTo>
                    <a:lnTo>
                      <a:pt x="209" y="802"/>
                    </a:lnTo>
                    <a:lnTo>
                      <a:pt x="207" y="796"/>
                    </a:lnTo>
                    <a:lnTo>
                      <a:pt x="205" y="791"/>
                    </a:lnTo>
                    <a:lnTo>
                      <a:pt x="204" y="785"/>
                    </a:lnTo>
                    <a:lnTo>
                      <a:pt x="200" y="781"/>
                    </a:lnTo>
                    <a:lnTo>
                      <a:pt x="198" y="776"/>
                    </a:lnTo>
                    <a:lnTo>
                      <a:pt x="196" y="770"/>
                    </a:lnTo>
                    <a:lnTo>
                      <a:pt x="196" y="764"/>
                    </a:lnTo>
                    <a:lnTo>
                      <a:pt x="192" y="760"/>
                    </a:lnTo>
                    <a:lnTo>
                      <a:pt x="190" y="755"/>
                    </a:lnTo>
                    <a:lnTo>
                      <a:pt x="188" y="749"/>
                    </a:lnTo>
                    <a:lnTo>
                      <a:pt x="188" y="743"/>
                    </a:lnTo>
                    <a:lnTo>
                      <a:pt x="186" y="737"/>
                    </a:lnTo>
                    <a:lnTo>
                      <a:pt x="186" y="732"/>
                    </a:lnTo>
                    <a:lnTo>
                      <a:pt x="185" y="726"/>
                    </a:lnTo>
                    <a:lnTo>
                      <a:pt x="183" y="722"/>
                    </a:lnTo>
                    <a:lnTo>
                      <a:pt x="181" y="717"/>
                    </a:lnTo>
                    <a:lnTo>
                      <a:pt x="181" y="711"/>
                    </a:lnTo>
                    <a:lnTo>
                      <a:pt x="179" y="705"/>
                    </a:lnTo>
                    <a:lnTo>
                      <a:pt x="177" y="701"/>
                    </a:lnTo>
                    <a:lnTo>
                      <a:pt x="175" y="690"/>
                    </a:lnTo>
                    <a:lnTo>
                      <a:pt x="175" y="682"/>
                    </a:lnTo>
                    <a:lnTo>
                      <a:pt x="173" y="677"/>
                    </a:lnTo>
                    <a:lnTo>
                      <a:pt x="173" y="671"/>
                    </a:lnTo>
                    <a:lnTo>
                      <a:pt x="171" y="667"/>
                    </a:lnTo>
                    <a:lnTo>
                      <a:pt x="171" y="661"/>
                    </a:lnTo>
                    <a:lnTo>
                      <a:pt x="169" y="652"/>
                    </a:lnTo>
                    <a:lnTo>
                      <a:pt x="169" y="644"/>
                    </a:lnTo>
                    <a:lnTo>
                      <a:pt x="169" y="635"/>
                    </a:lnTo>
                    <a:lnTo>
                      <a:pt x="169" y="627"/>
                    </a:lnTo>
                    <a:lnTo>
                      <a:pt x="169" y="618"/>
                    </a:lnTo>
                    <a:lnTo>
                      <a:pt x="169" y="610"/>
                    </a:lnTo>
                    <a:lnTo>
                      <a:pt x="169" y="606"/>
                    </a:lnTo>
                    <a:lnTo>
                      <a:pt x="169" y="602"/>
                    </a:lnTo>
                    <a:lnTo>
                      <a:pt x="169" y="597"/>
                    </a:lnTo>
                    <a:lnTo>
                      <a:pt x="169" y="593"/>
                    </a:lnTo>
                    <a:lnTo>
                      <a:pt x="169" y="585"/>
                    </a:lnTo>
                    <a:lnTo>
                      <a:pt x="169" y="580"/>
                    </a:lnTo>
                    <a:lnTo>
                      <a:pt x="169" y="570"/>
                    </a:lnTo>
                    <a:lnTo>
                      <a:pt x="171" y="564"/>
                    </a:lnTo>
                    <a:lnTo>
                      <a:pt x="171" y="555"/>
                    </a:lnTo>
                    <a:lnTo>
                      <a:pt x="173" y="545"/>
                    </a:lnTo>
                    <a:lnTo>
                      <a:pt x="175" y="536"/>
                    </a:lnTo>
                    <a:lnTo>
                      <a:pt x="177" y="526"/>
                    </a:lnTo>
                    <a:lnTo>
                      <a:pt x="179" y="521"/>
                    </a:lnTo>
                    <a:lnTo>
                      <a:pt x="181" y="515"/>
                    </a:lnTo>
                    <a:lnTo>
                      <a:pt x="181" y="511"/>
                    </a:lnTo>
                    <a:lnTo>
                      <a:pt x="183" y="505"/>
                    </a:lnTo>
                    <a:lnTo>
                      <a:pt x="185" y="500"/>
                    </a:lnTo>
                    <a:lnTo>
                      <a:pt x="186" y="494"/>
                    </a:lnTo>
                    <a:lnTo>
                      <a:pt x="186" y="488"/>
                    </a:lnTo>
                    <a:lnTo>
                      <a:pt x="188" y="485"/>
                    </a:lnTo>
                    <a:lnTo>
                      <a:pt x="190" y="479"/>
                    </a:lnTo>
                    <a:lnTo>
                      <a:pt x="192" y="473"/>
                    </a:lnTo>
                    <a:lnTo>
                      <a:pt x="194" y="467"/>
                    </a:lnTo>
                    <a:lnTo>
                      <a:pt x="196" y="462"/>
                    </a:lnTo>
                    <a:lnTo>
                      <a:pt x="198" y="454"/>
                    </a:lnTo>
                    <a:lnTo>
                      <a:pt x="200" y="450"/>
                    </a:lnTo>
                    <a:lnTo>
                      <a:pt x="204" y="443"/>
                    </a:lnTo>
                    <a:lnTo>
                      <a:pt x="205" y="437"/>
                    </a:lnTo>
                    <a:lnTo>
                      <a:pt x="207" y="431"/>
                    </a:lnTo>
                    <a:lnTo>
                      <a:pt x="209" y="426"/>
                    </a:lnTo>
                    <a:lnTo>
                      <a:pt x="213" y="420"/>
                    </a:lnTo>
                    <a:lnTo>
                      <a:pt x="215" y="414"/>
                    </a:lnTo>
                    <a:lnTo>
                      <a:pt x="219" y="408"/>
                    </a:lnTo>
                    <a:lnTo>
                      <a:pt x="221" y="403"/>
                    </a:lnTo>
                    <a:lnTo>
                      <a:pt x="224" y="397"/>
                    </a:lnTo>
                    <a:lnTo>
                      <a:pt x="228" y="391"/>
                    </a:lnTo>
                    <a:lnTo>
                      <a:pt x="230" y="386"/>
                    </a:lnTo>
                    <a:lnTo>
                      <a:pt x="234" y="378"/>
                    </a:lnTo>
                    <a:lnTo>
                      <a:pt x="238" y="372"/>
                    </a:lnTo>
                    <a:lnTo>
                      <a:pt x="242" y="367"/>
                    </a:lnTo>
                    <a:lnTo>
                      <a:pt x="245" y="361"/>
                    </a:lnTo>
                    <a:lnTo>
                      <a:pt x="249" y="355"/>
                    </a:lnTo>
                    <a:lnTo>
                      <a:pt x="253" y="351"/>
                    </a:lnTo>
                    <a:lnTo>
                      <a:pt x="259" y="346"/>
                    </a:lnTo>
                    <a:lnTo>
                      <a:pt x="262" y="340"/>
                    </a:lnTo>
                    <a:lnTo>
                      <a:pt x="266" y="334"/>
                    </a:lnTo>
                    <a:lnTo>
                      <a:pt x="272" y="329"/>
                    </a:lnTo>
                    <a:lnTo>
                      <a:pt x="278" y="323"/>
                    </a:lnTo>
                    <a:lnTo>
                      <a:pt x="281" y="317"/>
                    </a:lnTo>
                    <a:lnTo>
                      <a:pt x="287" y="313"/>
                    </a:lnTo>
                    <a:lnTo>
                      <a:pt x="293" y="308"/>
                    </a:lnTo>
                    <a:lnTo>
                      <a:pt x="300" y="304"/>
                    </a:lnTo>
                    <a:lnTo>
                      <a:pt x="300" y="302"/>
                    </a:lnTo>
                    <a:lnTo>
                      <a:pt x="304" y="298"/>
                    </a:lnTo>
                    <a:lnTo>
                      <a:pt x="310" y="291"/>
                    </a:lnTo>
                    <a:lnTo>
                      <a:pt x="320" y="283"/>
                    </a:lnTo>
                    <a:lnTo>
                      <a:pt x="323" y="277"/>
                    </a:lnTo>
                    <a:lnTo>
                      <a:pt x="329" y="273"/>
                    </a:lnTo>
                    <a:lnTo>
                      <a:pt x="335" y="268"/>
                    </a:lnTo>
                    <a:lnTo>
                      <a:pt x="342" y="262"/>
                    </a:lnTo>
                    <a:lnTo>
                      <a:pt x="350" y="256"/>
                    </a:lnTo>
                    <a:lnTo>
                      <a:pt x="358" y="251"/>
                    </a:lnTo>
                    <a:lnTo>
                      <a:pt x="361" y="249"/>
                    </a:lnTo>
                    <a:lnTo>
                      <a:pt x="367" y="245"/>
                    </a:lnTo>
                    <a:lnTo>
                      <a:pt x="373" y="243"/>
                    </a:lnTo>
                    <a:lnTo>
                      <a:pt x="377" y="239"/>
                    </a:lnTo>
                    <a:lnTo>
                      <a:pt x="382" y="237"/>
                    </a:lnTo>
                    <a:lnTo>
                      <a:pt x="386" y="234"/>
                    </a:lnTo>
                    <a:lnTo>
                      <a:pt x="392" y="230"/>
                    </a:lnTo>
                    <a:lnTo>
                      <a:pt x="397" y="228"/>
                    </a:lnTo>
                    <a:lnTo>
                      <a:pt x="403" y="224"/>
                    </a:lnTo>
                    <a:lnTo>
                      <a:pt x="409" y="220"/>
                    </a:lnTo>
                    <a:lnTo>
                      <a:pt x="415" y="218"/>
                    </a:lnTo>
                    <a:lnTo>
                      <a:pt x="420" y="216"/>
                    </a:lnTo>
                    <a:lnTo>
                      <a:pt x="426" y="213"/>
                    </a:lnTo>
                    <a:lnTo>
                      <a:pt x="434" y="211"/>
                    </a:lnTo>
                    <a:lnTo>
                      <a:pt x="439" y="207"/>
                    </a:lnTo>
                    <a:lnTo>
                      <a:pt x="447" y="205"/>
                    </a:lnTo>
                    <a:lnTo>
                      <a:pt x="453" y="201"/>
                    </a:lnTo>
                    <a:lnTo>
                      <a:pt x="460" y="199"/>
                    </a:lnTo>
                    <a:lnTo>
                      <a:pt x="468" y="197"/>
                    </a:lnTo>
                    <a:lnTo>
                      <a:pt x="475" y="196"/>
                    </a:lnTo>
                    <a:lnTo>
                      <a:pt x="483" y="192"/>
                    </a:lnTo>
                    <a:lnTo>
                      <a:pt x="491" y="190"/>
                    </a:lnTo>
                    <a:lnTo>
                      <a:pt x="498" y="188"/>
                    </a:lnTo>
                    <a:lnTo>
                      <a:pt x="506" y="186"/>
                    </a:lnTo>
                    <a:lnTo>
                      <a:pt x="513" y="182"/>
                    </a:lnTo>
                    <a:lnTo>
                      <a:pt x="523" y="180"/>
                    </a:lnTo>
                    <a:lnTo>
                      <a:pt x="531" y="178"/>
                    </a:lnTo>
                    <a:lnTo>
                      <a:pt x="540" y="178"/>
                    </a:lnTo>
                    <a:lnTo>
                      <a:pt x="548" y="176"/>
                    </a:lnTo>
                    <a:lnTo>
                      <a:pt x="557" y="176"/>
                    </a:lnTo>
                    <a:lnTo>
                      <a:pt x="565" y="175"/>
                    </a:lnTo>
                    <a:lnTo>
                      <a:pt x="576" y="175"/>
                    </a:lnTo>
                    <a:lnTo>
                      <a:pt x="584" y="173"/>
                    </a:lnTo>
                    <a:lnTo>
                      <a:pt x="595" y="173"/>
                    </a:lnTo>
                    <a:lnTo>
                      <a:pt x="605" y="173"/>
                    </a:lnTo>
                    <a:lnTo>
                      <a:pt x="616" y="173"/>
                    </a:lnTo>
                    <a:close/>
                  </a:path>
                </a:pathLst>
              </a:custGeom>
              <a:solidFill>
                <a:srgbClr val="E6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30" name="Forme libre 29"/>
              <p:cNvSpPr>
                <a:spLocks/>
              </p:cNvSpPr>
              <p:nvPr/>
            </p:nvSpPr>
            <p:spPr bwMode="auto">
              <a:xfrm>
                <a:off x="1262742" y="3320977"/>
                <a:ext cx="519121" cy="930419"/>
              </a:xfrm>
              <a:custGeom>
                <a:avLst/>
                <a:gdLst>
                  <a:gd name="T0" fmla="*/ 313531 w 654"/>
                  <a:gd name="T1" fmla="*/ 891348 h 1171"/>
                  <a:gd name="T2" fmla="*/ 475456 w 654"/>
                  <a:gd name="T3" fmla="*/ 702274 h 1171"/>
                  <a:gd name="T4" fmla="*/ 519112 w 654"/>
                  <a:gd name="T5" fmla="*/ 536239 h 1171"/>
                  <a:gd name="T6" fmla="*/ 519112 w 654"/>
                  <a:gd name="T7" fmla="*/ 511612 h 1171"/>
                  <a:gd name="T8" fmla="*/ 519112 w 654"/>
                  <a:gd name="T9" fmla="*/ 486190 h 1171"/>
                  <a:gd name="T10" fmla="*/ 519112 w 654"/>
                  <a:gd name="T11" fmla="*/ 461563 h 1171"/>
                  <a:gd name="T12" fmla="*/ 460375 w 654"/>
                  <a:gd name="T13" fmla="*/ 427402 h 1171"/>
                  <a:gd name="T14" fmla="*/ 365125 w 654"/>
                  <a:gd name="T15" fmla="*/ 212907 h 1171"/>
                  <a:gd name="T16" fmla="*/ 191294 w 654"/>
                  <a:gd name="T17" fmla="*/ 87387 h 1171"/>
                  <a:gd name="T18" fmla="*/ 0 w 654"/>
                  <a:gd name="T19" fmla="*/ 61965 h 1171"/>
                  <a:gd name="T20" fmla="*/ 42069 w 654"/>
                  <a:gd name="T21" fmla="*/ 135847 h 1171"/>
                  <a:gd name="T22" fmla="*/ 63500 w 654"/>
                  <a:gd name="T23" fmla="*/ 137436 h 1171"/>
                  <a:gd name="T24" fmla="*/ 82550 w 654"/>
                  <a:gd name="T25" fmla="*/ 138230 h 1171"/>
                  <a:gd name="T26" fmla="*/ 99219 w 654"/>
                  <a:gd name="T27" fmla="*/ 141408 h 1171"/>
                  <a:gd name="T28" fmla="*/ 117475 w 654"/>
                  <a:gd name="T29" fmla="*/ 146175 h 1171"/>
                  <a:gd name="T30" fmla="*/ 135731 w 654"/>
                  <a:gd name="T31" fmla="*/ 150941 h 1171"/>
                  <a:gd name="T32" fmla="*/ 155575 w 654"/>
                  <a:gd name="T33" fmla="*/ 156502 h 1171"/>
                  <a:gd name="T34" fmla="*/ 176212 w 654"/>
                  <a:gd name="T35" fmla="*/ 166035 h 1171"/>
                  <a:gd name="T36" fmla="*/ 197644 w 654"/>
                  <a:gd name="T37" fmla="*/ 174774 h 1171"/>
                  <a:gd name="T38" fmla="*/ 217487 w 654"/>
                  <a:gd name="T39" fmla="*/ 186691 h 1171"/>
                  <a:gd name="T40" fmla="*/ 236537 w 654"/>
                  <a:gd name="T41" fmla="*/ 200196 h 1171"/>
                  <a:gd name="T42" fmla="*/ 256381 w 654"/>
                  <a:gd name="T43" fmla="*/ 215290 h 1171"/>
                  <a:gd name="T44" fmla="*/ 276225 w 654"/>
                  <a:gd name="T45" fmla="*/ 233562 h 1171"/>
                  <a:gd name="T46" fmla="*/ 298450 w 654"/>
                  <a:gd name="T47" fmla="*/ 256600 h 1171"/>
                  <a:gd name="T48" fmla="*/ 315118 w 654"/>
                  <a:gd name="T49" fmla="*/ 276461 h 1171"/>
                  <a:gd name="T50" fmla="*/ 328612 w 654"/>
                  <a:gd name="T51" fmla="*/ 297116 h 1171"/>
                  <a:gd name="T52" fmla="*/ 339725 w 654"/>
                  <a:gd name="T53" fmla="*/ 312210 h 1171"/>
                  <a:gd name="T54" fmla="*/ 346868 w 654"/>
                  <a:gd name="T55" fmla="*/ 330482 h 1171"/>
                  <a:gd name="T56" fmla="*/ 354806 w 654"/>
                  <a:gd name="T57" fmla="*/ 347165 h 1171"/>
                  <a:gd name="T58" fmla="*/ 361950 w 654"/>
                  <a:gd name="T59" fmla="*/ 363848 h 1171"/>
                  <a:gd name="T60" fmla="*/ 368300 w 654"/>
                  <a:gd name="T61" fmla="*/ 380531 h 1171"/>
                  <a:gd name="T62" fmla="*/ 372268 w 654"/>
                  <a:gd name="T63" fmla="*/ 397214 h 1171"/>
                  <a:gd name="T64" fmla="*/ 375443 w 654"/>
                  <a:gd name="T65" fmla="*/ 413897 h 1171"/>
                  <a:gd name="T66" fmla="*/ 378618 w 654"/>
                  <a:gd name="T67" fmla="*/ 430580 h 1171"/>
                  <a:gd name="T68" fmla="*/ 383381 w 654"/>
                  <a:gd name="T69" fmla="*/ 456002 h 1171"/>
                  <a:gd name="T70" fmla="*/ 386556 w 654"/>
                  <a:gd name="T71" fmla="*/ 483012 h 1171"/>
                  <a:gd name="T72" fmla="*/ 386556 w 654"/>
                  <a:gd name="T73" fmla="*/ 499695 h 1171"/>
                  <a:gd name="T74" fmla="*/ 384968 w 654"/>
                  <a:gd name="T75" fmla="*/ 521145 h 1171"/>
                  <a:gd name="T76" fmla="*/ 378618 w 654"/>
                  <a:gd name="T77" fmla="*/ 543389 h 1171"/>
                  <a:gd name="T78" fmla="*/ 377031 w 654"/>
                  <a:gd name="T79" fmla="*/ 558483 h 1171"/>
                  <a:gd name="T80" fmla="*/ 372268 w 654"/>
                  <a:gd name="T81" fmla="*/ 576755 h 1171"/>
                  <a:gd name="T82" fmla="*/ 366712 w 654"/>
                  <a:gd name="T83" fmla="*/ 595026 h 1171"/>
                  <a:gd name="T84" fmla="*/ 360362 w 654"/>
                  <a:gd name="T85" fmla="*/ 611709 h 1171"/>
                  <a:gd name="T86" fmla="*/ 353218 w 654"/>
                  <a:gd name="T87" fmla="*/ 630776 h 1171"/>
                  <a:gd name="T88" fmla="*/ 343693 w 654"/>
                  <a:gd name="T89" fmla="*/ 649047 h 1171"/>
                  <a:gd name="T90" fmla="*/ 333375 w 654"/>
                  <a:gd name="T91" fmla="*/ 668908 h 1171"/>
                  <a:gd name="T92" fmla="*/ 321468 w 654"/>
                  <a:gd name="T93" fmla="*/ 687180 h 1171"/>
                  <a:gd name="T94" fmla="*/ 309562 w 654"/>
                  <a:gd name="T95" fmla="*/ 705452 h 1171"/>
                  <a:gd name="T96" fmla="*/ 294481 w 654"/>
                  <a:gd name="T97" fmla="*/ 722929 h 1171"/>
                  <a:gd name="T98" fmla="*/ 280193 w 654"/>
                  <a:gd name="T99" fmla="*/ 735640 h 1171"/>
                  <a:gd name="T100" fmla="*/ 265112 w 654"/>
                  <a:gd name="T101" fmla="*/ 750734 h 1171"/>
                  <a:gd name="T102" fmla="*/ 246062 w 654"/>
                  <a:gd name="T103" fmla="*/ 767417 h 1171"/>
                  <a:gd name="T104" fmla="*/ 224631 w 654"/>
                  <a:gd name="T105" fmla="*/ 782511 h 1171"/>
                  <a:gd name="T106" fmla="*/ 197644 w 654"/>
                  <a:gd name="T107" fmla="*/ 797605 h 1171"/>
                  <a:gd name="T108" fmla="*/ 177800 w 654"/>
                  <a:gd name="T109" fmla="*/ 806344 h 1171"/>
                  <a:gd name="T110" fmla="*/ 161131 w 654"/>
                  <a:gd name="T111" fmla="*/ 814289 h 1171"/>
                  <a:gd name="T112" fmla="*/ 142875 w 654"/>
                  <a:gd name="T113" fmla="*/ 819850 h 1171"/>
                  <a:gd name="T114" fmla="*/ 123825 w 654"/>
                  <a:gd name="T115" fmla="*/ 826205 h 1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4"/>
                  <a:gd name="T175" fmla="*/ 0 h 1171"/>
                  <a:gd name="T176" fmla="*/ 654 w 654"/>
                  <a:gd name="T177" fmla="*/ 1171 h 11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4" h="1171">
                    <a:moveTo>
                      <a:pt x="218" y="1123"/>
                    </a:moveTo>
                    <a:lnTo>
                      <a:pt x="236" y="1120"/>
                    </a:lnTo>
                    <a:lnTo>
                      <a:pt x="310" y="1171"/>
                    </a:lnTo>
                    <a:lnTo>
                      <a:pt x="395" y="1122"/>
                    </a:lnTo>
                    <a:lnTo>
                      <a:pt x="390" y="1034"/>
                    </a:lnTo>
                    <a:lnTo>
                      <a:pt x="452" y="969"/>
                    </a:lnTo>
                    <a:lnTo>
                      <a:pt x="538" y="979"/>
                    </a:lnTo>
                    <a:lnTo>
                      <a:pt x="599" y="884"/>
                    </a:lnTo>
                    <a:lnTo>
                      <a:pt x="547" y="813"/>
                    </a:lnTo>
                    <a:lnTo>
                      <a:pt x="582" y="696"/>
                    </a:lnTo>
                    <a:lnTo>
                      <a:pt x="654" y="682"/>
                    </a:lnTo>
                    <a:lnTo>
                      <a:pt x="654" y="675"/>
                    </a:lnTo>
                    <a:lnTo>
                      <a:pt x="654" y="665"/>
                    </a:lnTo>
                    <a:lnTo>
                      <a:pt x="654" y="659"/>
                    </a:lnTo>
                    <a:lnTo>
                      <a:pt x="654" y="652"/>
                    </a:lnTo>
                    <a:lnTo>
                      <a:pt x="654" y="644"/>
                    </a:lnTo>
                    <a:lnTo>
                      <a:pt x="654" y="635"/>
                    </a:lnTo>
                    <a:lnTo>
                      <a:pt x="654" y="627"/>
                    </a:lnTo>
                    <a:lnTo>
                      <a:pt x="654" y="621"/>
                    </a:lnTo>
                    <a:lnTo>
                      <a:pt x="654" y="612"/>
                    </a:lnTo>
                    <a:lnTo>
                      <a:pt x="654" y="606"/>
                    </a:lnTo>
                    <a:lnTo>
                      <a:pt x="654" y="597"/>
                    </a:lnTo>
                    <a:lnTo>
                      <a:pt x="654" y="589"/>
                    </a:lnTo>
                    <a:lnTo>
                      <a:pt x="654" y="581"/>
                    </a:lnTo>
                    <a:lnTo>
                      <a:pt x="654" y="574"/>
                    </a:lnTo>
                    <a:lnTo>
                      <a:pt x="654" y="568"/>
                    </a:lnTo>
                    <a:lnTo>
                      <a:pt x="654" y="561"/>
                    </a:lnTo>
                    <a:lnTo>
                      <a:pt x="580" y="538"/>
                    </a:lnTo>
                    <a:lnTo>
                      <a:pt x="547" y="422"/>
                    </a:lnTo>
                    <a:lnTo>
                      <a:pt x="599" y="349"/>
                    </a:lnTo>
                    <a:lnTo>
                      <a:pt x="549" y="262"/>
                    </a:lnTo>
                    <a:lnTo>
                      <a:pt x="460" y="268"/>
                    </a:lnTo>
                    <a:lnTo>
                      <a:pt x="397" y="205"/>
                    </a:lnTo>
                    <a:lnTo>
                      <a:pt x="409" y="117"/>
                    </a:lnTo>
                    <a:lnTo>
                      <a:pt x="312" y="60"/>
                    </a:lnTo>
                    <a:lnTo>
                      <a:pt x="241" y="110"/>
                    </a:lnTo>
                    <a:lnTo>
                      <a:pt x="123" y="76"/>
                    </a:lnTo>
                    <a:lnTo>
                      <a:pt x="110" y="1"/>
                    </a:lnTo>
                    <a:lnTo>
                      <a:pt x="38" y="0"/>
                    </a:lnTo>
                    <a:lnTo>
                      <a:pt x="0" y="78"/>
                    </a:lnTo>
                    <a:lnTo>
                      <a:pt x="42" y="171"/>
                    </a:lnTo>
                    <a:lnTo>
                      <a:pt x="44" y="171"/>
                    </a:lnTo>
                    <a:lnTo>
                      <a:pt x="49" y="171"/>
                    </a:lnTo>
                    <a:lnTo>
                      <a:pt x="53" y="171"/>
                    </a:lnTo>
                    <a:lnTo>
                      <a:pt x="59" y="171"/>
                    </a:lnTo>
                    <a:lnTo>
                      <a:pt x="64" y="171"/>
                    </a:lnTo>
                    <a:lnTo>
                      <a:pt x="74" y="173"/>
                    </a:lnTo>
                    <a:lnTo>
                      <a:pt x="80" y="173"/>
                    </a:lnTo>
                    <a:lnTo>
                      <a:pt x="89" y="173"/>
                    </a:lnTo>
                    <a:lnTo>
                      <a:pt x="95" y="173"/>
                    </a:lnTo>
                    <a:lnTo>
                      <a:pt x="99" y="174"/>
                    </a:lnTo>
                    <a:lnTo>
                      <a:pt x="104" y="174"/>
                    </a:lnTo>
                    <a:lnTo>
                      <a:pt x="110" y="176"/>
                    </a:lnTo>
                    <a:lnTo>
                      <a:pt x="114" y="176"/>
                    </a:lnTo>
                    <a:lnTo>
                      <a:pt x="120" y="178"/>
                    </a:lnTo>
                    <a:lnTo>
                      <a:pt x="125" y="178"/>
                    </a:lnTo>
                    <a:lnTo>
                      <a:pt x="131" y="180"/>
                    </a:lnTo>
                    <a:lnTo>
                      <a:pt x="135" y="180"/>
                    </a:lnTo>
                    <a:lnTo>
                      <a:pt x="141" y="182"/>
                    </a:lnTo>
                    <a:lnTo>
                      <a:pt x="148" y="184"/>
                    </a:lnTo>
                    <a:lnTo>
                      <a:pt x="154" y="186"/>
                    </a:lnTo>
                    <a:lnTo>
                      <a:pt x="160" y="188"/>
                    </a:lnTo>
                    <a:lnTo>
                      <a:pt x="165" y="190"/>
                    </a:lnTo>
                    <a:lnTo>
                      <a:pt x="171" y="190"/>
                    </a:lnTo>
                    <a:lnTo>
                      <a:pt x="177" y="194"/>
                    </a:lnTo>
                    <a:lnTo>
                      <a:pt x="182" y="195"/>
                    </a:lnTo>
                    <a:lnTo>
                      <a:pt x="190" y="195"/>
                    </a:lnTo>
                    <a:lnTo>
                      <a:pt x="196" y="197"/>
                    </a:lnTo>
                    <a:lnTo>
                      <a:pt x="203" y="201"/>
                    </a:lnTo>
                    <a:lnTo>
                      <a:pt x="209" y="203"/>
                    </a:lnTo>
                    <a:lnTo>
                      <a:pt x="215" y="205"/>
                    </a:lnTo>
                    <a:lnTo>
                      <a:pt x="222" y="209"/>
                    </a:lnTo>
                    <a:lnTo>
                      <a:pt x="230" y="211"/>
                    </a:lnTo>
                    <a:lnTo>
                      <a:pt x="234" y="214"/>
                    </a:lnTo>
                    <a:lnTo>
                      <a:pt x="241" y="216"/>
                    </a:lnTo>
                    <a:lnTo>
                      <a:pt x="249" y="220"/>
                    </a:lnTo>
                    <a:lnTo>
                      <a:pt x="255" y="224"/>
                    </a:lnTo>
                    <a:lnTo>
                      <a:pt x="260" y="228"/>
                    </a:lnTo>
                    <a:lnTo>
                      <a:pt x="268" y="232"/>
                    </a:lnTo>
                    <a:lnTo>
                      <a:pt x="274" y="235"/>
                    </a:lnTo>
                    <a:lnTo>
                      <a:pt x="281" y="239"/>
                    </a:lnTo>
                    <a:lnTo>
                      <a:pt x="287" y="243"/>
                    </a:lnTo>
                    <a:lnTo>
                      <a:pt x="293" y="247"/>
                    </a:lnTo>
                    <a:lnTo>
                      <a:pt x="298" y="252"/>
                    </a:lnTo>
                    <a:lnTo>
                      <a:pt x="306" y="256"/>
                    </a:lnTo>
                    <a:lnTo>
                      <a:pt x="312" y="262"/>
                    </a:lnTo>
                    <a:lnTo>
                      <a:pt x="317" y="266"/>
                    </a:lnTo>
                    <a:lnTo>
                      <a:pt x="323" y="271"/>
                    </a:lnTo>
                    <a:lnTo>
                      <a:pt x="329" y="277"/>
                    </a:lnTo>
                    <a:lnTo>
                      <a:pt x="334" y="283"/>
                    </a:lnTo>
                    <a:lnTo>
                      <a:pt x="342" y="289"/>
                    </a:lnTo>
                    <a:lnTo>
                      <a:pt x="348" y="294"/>
                    </a:lnTo>
                    <a:lnTo>
                      <a:pt x="353" y="302"/>
                    </a:lnTo>
                    <a:lnTo>
                      <a:pt x="363" y="310"/>
                    </a:lnTo>
                    <a:lnTo>
                      <a:pt x="372" y="319"/>
                    </a:lnTo>
                    <a:lnTo>
                      <a:pt x="376" y="323"/>
                    </a:lnTo>
                    <a:lnTo>
                      <a:pt x="380" y="329"/>
                    </a:lnTo>
                    <a:lnTo>
                      <a:pt x="384" y="332"/>
                    </a:lnTo>
                    <a:lnTo>
                      <a:pt x="390" y="338"/>
                    </a:lnTo>
                    <a:lnTo>
                      <a:pt x="397" y="348"/>
                    </a:lnTo>
                    <a:lnTo>
                      <a:pt x="405" y="357"/>
                    </a:lnTo>
                    <a:lnTo>
                      <a:pt x="407" y="363"/>
                    </a:lnTo>
                    <a:lnTo>
                      <a:pt x="412" y="368"/>
                    </a:lnTo>
                    <a:lnTo>
                      <a:pt x="414" y="374"/>
                    </a:lnTo>
                    <a:lnTo>
                      <a:pt x="418" y="380"/>
                    </a:lnTo>
                    <a:lnTo>
                      <a:pt x="422" y="384"/>
                    </a:lnTo>
                    <a:lnTo>
                      <a:pt x="424" y="389"/>
                    </a:lnTo>
                    <a:lnTo>
                      <a:pt x="428" y="393"/>
                    </a:lnTo>
                    <a:lnTo>
                      <a:pt x="430" y="399"/>
                    </a:lnTo>
                    <a:lnTo>
                      <a:pt x="433" y="405"/>
                    </a:lnTo>
                    <a:lnTo>
                      <a:pt x="435" y="410"/>
                    </a:lnTo>
                    <a:lnTo>
                      <a:pt x="437" y="416"/>
                    </a:lnTo>
                    <a:lnTo>
                      <a:pt x="441" y="422"/>
                    </a:lnTo>
                    <a:lnTo>
                      <a:pt x="443" y="426"/>
                    </a:lnTo>
                    <a:lnTo>
                      <a:pt x="445" y="431"/>
                    </a:lnTo>
                    <a:lnTo>
                      <a:pt x="447" y="437"/>
                    </a:lnTo>
                    <a:lnTo>
                      <a:pt x="450" y="443"/>
                    </a:lnTo>
                    <a:lnTo>
                      <a:pt x="452" y="448"/>
                    </a:lnTo>
                    <a:lnTo>
                      <a:pt x="454" y="452"/>
                    </a:lnTo>
                    <a:lnTo>
                      <a:pt x="456" y="458"/>
                    </a:lnTo>
                    <a:lnTo>
                      <a:pt x="458" y="464"/>
                    </a:lnTo>
                    <a:lnTo>
                      <a:pt x="460" y="467"/>
                    </a:lnTo>
                    <a:lnTo>
                      <a:pt x="462" y="473"/>
                    </a:lnTo>
                    <a:lnTo>
                      <a:pt x="464" y="479"/>
                    </a:lnTo>
                    <a:lnTo>
                      <a:pt x="466" y="484"/>
                    </a:lnTo>
                    <a:lnTo>
                      <a:pt x="466" y="490"/>
                    </a:lnTo>
                    <a:lnTo>
                      <a:pt x="468" y="494"/>
                    </a:lnTo>
                    <a:lnTo>
                      <a:pt x="469" y="500"/>
                    </a:lnTo>
                    <a:lnTo>
                      <a:pt x="471" y="505"/>
                    </a:lnTo>
                    <a:lnTo>
                      <a:pt x="471" y="509"/>
                    </a:lnTo>
                    <a:lnTo>
                      <a:pt x="473" y="515"/>
                    </a:lnTo>
                    <a:lnTo>
                      <a:pt x="473" y="521"/>
                    </a:lnTo>
                    <a:lnTo>
                      <a:pt x="475" y="526"/>
                    </a:lnTo>
                    <a:lnTo>
                      <a:pt x="475" y="530"/>
                    </a:lnTo>
                    <a:lnTo>
                      <a:pt x="477" y="536"/>
                    </a:lnTo>
                    <a:lnTo>
                      <a:pt x="477" y="542"/>
                    </a:lnTo>
                    <a:lnTo>
                      <a:pt x="479" y="545"/>
                    </a:lnTo>
                    <a:lnTo>
                      <a:pt x="481" y="555"/>
                    </a:lnTo>
                    <a:lnTo>
                      <a:pt x="483" y="564"/>
                    </a:lnTo>
                    <a:lnTo>
                      <a:pt x="483" y="574"/>
                    </a:lnTo>
                    <a:lnTo>
                      <a:pt x="485" y="583"/>
                    </a:lnTo>
                    <a:lnTo>
                      <a:pt x="485" y="591"/>
                    </a:lnTo>
                    <a:lnTo>
                      <a:pt x="487" y="600"/>
                    </a:lnTo>
                    <a:lnTo>
                      <a:pt x="487" y="608"/>
                    </a:lnTo>
                    <a:lnTo>
                      <a:pt x="488" y="618"/>
                    </a:lnTo>
                    <a:lnTo>
                      <a:pt x="488" y="621"/>
                    </a:lnTo>
                    <a:lnTo>
                      <a:pt x="488" y="625"/>
                    </a:lnTo>
                    <a:lnTo>
                      <a:pt x="487" y="629"/>
                    </a:lnTo>
                    <a:lnTo>
                      <a:pt x="487" y="635"/>
                    </a:lnTo>
                    <a:lnTo>
                      <a:pt x="487" y="640"/>
                    </a:lnTo>
                    <a:lnTo>
                      <a:pt x="485" y="648"/>
                    </a:lnTo>
                    <a:lnTo>
                      <a:pt x="485" y="656"/>
                    </a:lnTo>
                    <a:lnTo>
                      <a:pt x="483" y="663"/>
                    </a:lnTo>
                    <a:lnTo>
                      <a:pt x="481" y="671"/>
                    </a:lnTo>
                    <a:lnTo>
                      <a:pt x="479" y="680"/>
                    </a:lnTo>
                    <a:lnTo>
                      <a:pt x="477" y="684"/>
                    </a:lnTo>
                    <a:lnTo>
                      <a:pt x="477" y="688"/>
                    </a:lnTo>
                    <a:lnTo>
                      <a:pt x="475" y="694"/>
                    </a:lnTo>
                    <a:lnTo>
                      <a:pt x="475" y="699"/>
                    </a:lnTo>
                    <a:lnTo>
                      <a:pt x="475" y="703"/>
                    </a:lnTo>
                    <a:lnTo>
                      <a:pt x="473" y="709"/>
                    </a:lnTo>
                    <a:lnTo>
                      <a:pt x="471" y="715"/>
                    </a:lnTo>
                    <a:lnTo>
                      <a:pt x="471" y="720"/>
                    </a:lnTo>
                    <a:lnTo>
                      <a:pt x="469" y="726"/>
                    </a:lnTo>
                    <a:lnTo>
                      <a:pt x="468" y="732"/>
                    </a:lnTo>
                    <a:lnTo>
                      <a:pt x="466" y="737"/>
                    </a:lnTo>
                    <a:lnTo>
                      <a:pt x="466" y="743"/>
                    </a:lnTo>
                    <a:lnTo>
                      <a:pt x="462" y="749"/>
                    </a:lnTo>
                    <a:lnTo>
                      <a:pt x="460" y="754"/>
                    </a:lnTo>
                    <a:lnTo>
                      <a:pt x="458" y="760"/>
                    </a:lnTo>
                    <a:lnTo>
                      <a:pt x="456" y="764"/>
                    </a:lnTo>
                    <a:lnTo>
                      <a:pt x="454" y="770"/>
                    </a:lnTo>
                    <a:lnTo>
                      <a:pt x="452" y="777"/>
                    </a:lnTo>
                    <a:lnTo>
                      <a:pt x="450" y="781"/>
                    </a:lnTo>
                    <a:lnTo>
                      <a:pt x="449" y="789"/>
                    </a:lnTo>
                    <a:lnTo>
                      <a:pt x="445" y="794"/>
                    </a:lnTo>
                    <a:lnTo>
                      <a:pt x="443" y="800"/>
                    </a:lnTo>
                    <a:lnTo>
                      <a:pt x="439" y="806"/>
                    </a:lnTo>
                    <a:lnTo>
                      <a:pt x="437" y="812"/>
                    </a:lnTo>
                    <a:lnTo>
                      <a:pt x="433" y="817"/>
                    </a:lnTo>
                    <a:lnTo>
                      <a:pt x="431" y="823"/>
                    </a:lnTo>
                    <a:lnTo>
                      <a:pt x="428" y="831"/>
                    </a:lnTo>
                    <a:lnTo>
                      <a:pt x="426" y="836"/>
                    </a:lnTo>
                    <a:lnTo>
                      <a:pt x="420" y="842"/>
                    </a:lnTo>
                    <a:lnTo>
                      <a:pt x="418" y="848"/>
                    </a:lnTo>
                    <a:lnTo>
                      <a:pt x="414" y="853"/>
                    </a:lnTo>
                    <a:lnTo>
                      <a:pt x="411" y="859"/>
                    </a:lnTo>
                    <a:lnTo>
                      <a:pt x="405" y="865"/>
                    </a:lnTo>
                    <a:lnTo>
                      <a:pt x="401" y="870"/>
                    </a:lnTo>
                    <a:lnTo>
                      <a:pt x="399" y="876"/>
                    </a:lnTo>
                    <a:lnTo>
                      <a:pt x="395" y="882"/>
                    </a:lnTo>
                    <a:lnTo>
                      <a:pt x="390" y="888"/>
                    </a:lnTo>
                    <a:lnTo>
                      <a:pt x="384" y="893"/>
                    </a:lnTo>
                    <a:lnTo>
                      <a:pt x="380" y="899"/>
                    </a:lnTo>
                    <a:lnTo>
                      <a:pt x="376" y="905"/>
                    </a:lnTo>
                    <a:lnTo>
                      <a:pt x="371" y="910"/>
                    </a:lnTo>
                    <a:lnTo>
                      <a:pt x="365" y="916"/>
                    </a:lnTo>
                    <a:lnTo>
                      <a:pt x="361" y="920"/>
                    </a:lnTo>
                    <a:lnTo>
                      <a:pt x="355" y="926"/>
                    </a:lnTo>
                    <a:lnTo>
                      <a:pt x="353" y="926"/>
                    </a:lnTo>
                    <a:lnTo>
                      <a:pt x="352" y="929"/>
                    </a:lnTo>
                    <a:lnTo>
                      <a:pt x="348" y="933"/>
                    </a:lnTo>
                    <a:lnTo>
                      <a:pt x="342" y="939"/>
                    </a:lnTo>
                    <a:lnTo>
                      <a:pt x="334" y="945"/>
                    </a:lnTo>
                    <a:lnTo>
                      <a:pt x="325" y="952"/>
                    </a:lnTo>
                    <a:lnTo>
                      <a:pt x="321" y="956"/>
                    </a:lnTo>
                    <a:lnTo>
                      <a:pt x="315" y="960"/>
                    </a:lnTo>
                    <a:lnTo>
                      <a:pt x="310" y="966"/>
                    </a:lnTo>
                    <a:lnTo>
                      <a:pt x="306" y="971"/>
                    </a:lnTo>
                    <a:lnTo>
                      <a:pt x="298" y="975"/>
                    </a:lnTo>
                    <a:lnTo>
                      <a:pt x="291" y="979"/>
                    </a:lnTo>
                    <a:lnTo>
                      <a:pt x="283" y="985"/>
                    </a:lnTo>
                    <a:lnTo>
                      <a:pt x="276" y="990"/>
                    </a:lnTo>
                    <a:lnTo>
                      <a:pt x="268" y="994"/>
                    </a:lnTo>
                    <a:lnTo>
                      <a:pt x="258" y="998"/>
                    </a:lnTo>
                    <a:lnTo>
                      <a:pt x="249" y="1004"/>
                    </a:lnTo>
                    <a:lnTo>
                      <a:pt x="241" y="1009"/>
                    </a:lnTo>
                    <a:lnTo>
                      <a:pt x="236" y="1011"/>
                    </a:lnTo>
                    <a:lnTo>
                      <a:pt x="230" y="1013"/>
                    </a:lnTo>
                    <a:lnTo>
                      <a:pt x="224" y="1015"/>
                    </a:lnTo>
                    <a:lnTo>
                      <a:pt x="220" y="1017"/>
                    </a:lnTo>
                    <a:lnTo>
                      <a:pt x="215" y="1019"/>
                    </a:lnTo>
                    <a:lnTo>
                      <a:pt x="209" y="1021"/>
                    </a:lnTo>
                    <a:lnTo>
                      <a:pt x="203" y="1025"/>
                    </a:lnTo>
                    <a:lnTo>
                      <a:pt x="199" y="1026"/>
                    </a:lnTo>
                    <a:lnTo>
                      <a:pt x="192" y="1028"/>
                    </a:lnTo>
                    <a:lnTo>
                      <a:pt x="188" y="1030"/>
                    </a:lnTo>
                    <a:lnTo>
                      <a:pt x="180" y="1032"/>
                    </a:lnTo>
                    <a:lnTo>
                      <a:pt x="175" y="1034"/>
                    </a:lnTo>
                    <a:lnTo>
                      <a:pt x="169" y="1036"/>
                    </a:lnTo>
                    <a:lnTo>
                      <a:pt x="163" y="1038"/>
                    </a:lnTo>
                    <a:lnTo>
                      <a:pt x="156" y="1040"/>
                    </a:lnTo>
                    <a:lnTo>
                      <a:pt x="152" y="1042"/>
                    </a:lnTo>
                    <a:lnTo>
                      <a:pt x="218" y="1123"/>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31" name="Forme libre 30"/>
              <p:cNvSpPr>
                <a:spLocks/>
              </p:cNvSpPr>
              <p:nvPr/>
            </p:nvSpPr>
            <p:spPr bwMode="auto">
              <a:xfrm>
                <a:off x="1030963" y="3320977"/>
                <a:ext cx="273055" cy="227048"/>
              </a:xfrm>
              <a:custGeom>
                <a:avLst/>
                <a:gdLst>
                  <a:gd name="T0" fmla="*/ 36512 w 344"/>
                  <a:gd name="T1" fmla="*/ 227013 h 285"/>
                  <a:gd name="T2" fmla="*/ 40481 w 344"/>
                  <a:gd name="T3" fmla="*/ 219048 h 285"/>
                  <a:gd name="T4" fmla="*/ 48419 w 344"/>
                  <a:gd name="T5" fmla="*/ 215065 h 285"/>
                  <a:gd name="T6" fmla="*/ 53181 w 344"/>
                  <a:gd name="T7" fmla="*/ 210286 h 285"/>
                  <a:gd name="T8" fmla="*/ 55563 w 344"/>
                  <a:gd name="T9" fmla="*/ 207100 h 285"/>
                  <a:gd name="T10" fmla="*/ 60325 w 344"/>
                  <a:gd name="T11" fmla="*/ 202320 h 285"/>
                  <a:gd name="T12" fmla="*/ 66675 w 344"/>
                  <a:gd name="T13" fmla="*/ 200727 h 285"/>
                  <a:gd name="T14" fmla="*/ 69056 w 344"/>
                  <a:gd name="T15" fmla="*/ 196745 h 285"/>
                  <a:gd name="T16" fmla="*/ 75406 w 344"/>
                  <a:gd name="T17" fmla="*/ 191965 h 285"/>
                  <a:gd name="T18" fmla="*/ 81756 w 344"/>
                  <a:gd name="T19" fmla="*/ 188779 h 285"/>
                  <a:gd name="T20" fmla="*/ 87312 w 344"/>
                  <a:gd name="T21" fmla="*/ 185593 h 285"/>
                  <a:gd name="T22" fmla="*/ 95250 w 344"/>
                  <a:gd name="T23" fmla="*/ 181610 h 285"/>
                  <a:gd name="T24" fmla="*/ 100806 w 344"/>
                  <a:gd name="T25" fmla="*/ 178424 h 285"/>
                  <a:gd name="T26" fmla="*/ 108744 w 344"/>
                  <a:gd name="T27" fmla="*/ 173645 h 285"/>
                  <a:gd name="T28" fmla="*/ 115888 w 344"/>
                  <a:gd name="T29" fmla="*/ 170459 h 285"/>
                  <a:gd name="T30" fmla="*/ 122238 w 344"/>
                  <a:gd name="T31" fmla="*/ 168069 h 285"/>
                  <a:gd name="T32" fmla="*/ 129381 w 344"/>
                  <a:gd name="T33" fmla="*/ 164883 h 285"/>
                  <a:gd name="T34" fmla="*/ 134144 w 344"/>
                  <a:gd name="T35" fmla="*/ 161697 h 285"/>
                  <a:gd name="T36" fmla="*/ 138906 w 344"/>
                  <a:gd name="T37" fmla="*/ 160104 h 285"/>
                  <a:gd name="T38" fmla="*/ 143669 w 344"/>
                  <a:gd name="T39" fmla="*/ 158511 h 285"/>
                  <a:gd name="T40" fmla="*/ 147637 w 344"/>
                  <a:gd name="T41" fmla="*/ 156918 h 285"/>
                  <a:gd name="T42" fmla="*/ 152400 w 344"/>
                  <a:gd name="T43" fmla="*/ 155325 h 285"/>
                  <a:gd name="T44" fmla="*/ 157162 w 344"/>
                  <a:gd name="T45" fmla="*/ 154528 h 285"/>
                  <a:gd name="T46" fmla="*/ 160337 w 344"/>
                  <a:gd name="T47" fmla="*/ 152935 h 285"/>
                  <a:gd name="T48" fmla="*/ 164306 w 344"/>
                  <a:gd name="T49" fmla="*/ 151342 h 285"/>
                  <a:gd name="T50" fmla="*/ 169069 w 344"/>
                  <a:gd name="T51" fmla="*/ 149749 h 285"/>
                  <a:gd name="T52" fmla="*/ 173831 w 344"/>
                  <a:gd name="T53" fmla="*/ 149749 h 285"/>
                  <a:gd name="T54" fmla="*/ 179387 w 344"/>
                  <a:gd name="T55" fmla="*/ 148156 h 285"/>
                  <a:gd name="T56" fmla="*/ 184150 w 344"/>
                  <a:gd name="T57" fmla="*/ 146563 h 285"/>
                  <a:gd name="T58" fmla="*/ 188912 w 344"/>
                  <a:gd name="T59" fmla="*/ 144970 h 285"/>
                  <a:gd name="T60" fmla="*/ 192881 w 344"/>
                  <a:gd name="T61" fmla="*/ 143377 h 285"/>
                  <a:gd name="T62" fmla="*/ 199231 w 344"/>
                  <a:gd name="T63" fmla="*/ 141784 h 285"/>
                  <a:gd name="T64" fmla="*/ 203994 w 344"/>
                  <a:gd name="T65" fmla="*/ 141784 h 285"/>
                  <a:gd name="T66" fmla="*/ 207963 w 344"/>
                  <a:gd name="T67" fmla="*/ 140190 h 285"/>
                  <a:gd name="T68" fmla="*/ 214313 w 344"/>
                  <a:gd name="T69" fmla="*/ 140190 h 285"/>
                  <a:gd name="T70" fmla="*/ 219075 w 344"/>
                  <a:gd name="T71" fmla="*/ 138597 h 285"/>
                  <a:gd name="T72" fmla="*/ 224631 w 344"/>
                  <a:gd name="T73" fmla="*/ 138597 h 285"/>
                  <a:gd name="T74" fmla="*/ 230981 w 344"/>
                  <a:gd name="T75" fmla="*/ 137801 h 285"/>
                  <a:gd name="T76" fmla="*/ 235744 w 344"/>
                  <a:gd name="T77" fmla="*/ 137801 h 285"/>
                  <a:gd name="T78" fmla="*/ 241300 w 344"/>
                  <a:gd name="T79" fmla="*/ 136208 h 285"/>
                  <a:gd name="T80" fmla="*/ 247650 w 344"/>
                  <a:gd name="T81" fmla="*/ 136208 h 285"/>
                  <a:gd name="T82" fmla="*/ 253206 w 344"/>
                  <a:gd name="T83" fmla="*/ 136208 h 285"/>
                  <a:gd name="T84" fmla="*/ 259556 w 344"/>
                  <a:gd name="T85" fmla="*/ 136208 h 285"/>
                  <a:gd name="T86" fmla="*/ 265906 w 344"/>
                  <a:gd name="T87" fmla="*/ 136208 h 285"/>
                  <a:gd name="T88" fmla="*/ 273050 w 344"/>
                  <a:gd name="T89" fmla="*/ 136208 h 285"/>
                  <a:gd name="T90" fmla="*/ 269875 w 344"/>
                  <a:gd name="T91" fmla="*/ 0 h 285"/>
                  <a:gd name="T92" fmla="*/ 226219 w 344"/>
                  <a:gd name="T93" fmla="*/ 0 h 285"/>
                  <a:gd name="T94" fmla="*/ 209550 w 344"/>
                  <a:gd name="T95" fmla="*/ 62130 h 285"/>
                  <a:gd name="T96" fmla="*/ 117475 w 344"/>
                  <a:gd name="T97" fmla="*/ 86026 h 285"/>
                  <a:gd name="T98" fmla="*/ 58738 w 344"/>
                  <a:gd name="T99" fmla="*/ 45403 h 285"/>
                  <a:gd name="T100" fmla="*/ 0 w 344"/>
                  <a:gd name="T101" fmla="*/ 78061 h 285"/>
                  <a:gd name="T102" fmla="*/ 36512 w 344"/>
                  <a:gd name="T103" fmla="*/ 227013 h 285"/>
                  <a:gd name="T104" fmla="*/ 36512 w 344"/>
                  <a:gd name="T105" fmla="*/ 227013 h 2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285"/>
                  <a:gd name="T161" fmla="*/ 344 w 344"/>
                  <a:gd name="T162" fmla="*/ 285 h 2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285">
                    <a:moveTo>
                      <a:pt x="46" y="285"/>
                    </a:moveTo>
                    <a:lnTo>
                      <a:pt x="51" y="275"/>
                    </a:lnTo>
                    <a:lnTo>
                      <a:pt x="61" y="270"/>
                    </a:lnTo>
                    <a:lnTo>
                      <a:pt x="67" y="264"/>
                    </a:lnTo>
                    <a:lnTo>
                      <a:pt x="70" y="260"/>
                    </a:lnTo>
                    <a:lnTo>
                      <a:pt x="76" y="254"/>
                    </a:lnTo>
                    <a:lnTo>
                      <a:pt x="84" y="252"/>
                    </a:lnTo>
                    <a:lnTo>
                      <a:pt x="87" y="247"/>
                    </a:lnTo>
                    <a:lnTo>
                      <a:pt x="95" y="241"/>
                    </a:lnTo>
                    <a:lnTo>
                      <a:pt x="103" y="237"/>
                    </a:lnTo>
                    <a:lnTo>
                      <a:pt x="110" y="233"/>
                    </a:lnTo>
                    <a:lnTo>
                      <a:pt x="120" y="228"/>
                    </a:lnTo>
                    <a:lnTo>
                      <a:pt x="127" y="224"/>
                    </a:lnTo>
                    <a:lnTo>
                      <a:pt x="137" y="218"/>
                    </a:lnTo>
                    <a:lnTo>
                      <a:pt x="146" y="214"/>
                    </a:lnTo>
                    <a:lnTo>
                      <a:pt x="154" y="211"/>
                    </a:lnTo>
                    <a:lnTo>
                      <a:pt x="163" y="207"/>
                    </a:lnTo>
                    <a:lnTo>
                      <a:pt x="169" y="203"/>
                    </a:lnTo>
                    <a:lnTo>
                      <a:pt x="175" y="201"/>
                    </a:lnTo>
                    <a:lnTo>
                      <a:pt x="181" y="199"/>
                    </a:lnTo>
                    <a:lnTo>
                      <a:pt x="186" y="197"/>
                    </a:lnTo>
                    <a:lnTo>
                      <a:pt x="192" y="195"/>
                    </a:lnTo>
                    <a:lnTo>
                      <a:pt x="198" y="194"/>
                    </a:lnTo>
                    <a:lnTo>
                      <a:pt x="202" y="192"/>
                    </a:lnTo>
                    <a:lnTo>
                      <a:pt x="207" y="190"/>
                    </a:lnTo>
                    <a:lnTo>
                      <a:pt x="213" y="188"/>
                    </a:lnTo>
                    <a:lnTo>
                      <a:pt x="219" y="188"/>
                    </a:lnTo>
                    <a:lnTo>
                      <a:pt x="226" y="186"/>
                    </a:lnTo>
                    <a:lnTo>
                      <a:pt x="232" y="184"/>
                    </a:lnTo>
                    <a:lnTo>
                      <a:pt x="238" y="182"/>
                    </a:lnTo>
                    <a:lnTo>
                      <a:pt x="243" y="180"/>
                    </a:lnTo>
                    <a:lnTo>
                      <a:pt x="251" y="178"/>
                    </a:lnTo>
                    <a:lnTo>
                      <a:pt x="257" y="178"/>
                    </a:lnTo>
                    <a:lnTo>
                      <a:pt x="262" y="176"/>
                    </a:lnTo>
                    <a:lnTo>
                      <a:pt x="270" y="176"/>
                    </a:lnTo>
                    <a:lnTo>
                      <a:pt x="276" y="174"/>
                    </a:lnTo>
                    <a:lnTo>
                      <a:pt x="283" y="174"/>
                    </a:lnTo>
                    <a:lnTo>
                      <a:pt x="291" y="173"/>
                    </a:lnTo>
                    <a:lnTo>
                      <a:pt x="297" y="173"/>
                    </a:lnTo>
                    <a:lnTo>
                      <a:pt x="304" y="171"/>
                    </a:lnTo>
                    <a:lnTo>
                      <a:pt x="312" y="171"/>
                    </a:lnTo>
                    <a:lnTo>
                      <a:pt x="319" y="171"/>
                    </a:lnTo>
                    <a:lnTo>
                      <a:pt x="327" y="171"/>
                    </a:lnTo>
                    <a:lnTo>
                      <a:pt x="335" y="171"/>
                    </a:lnTo>
                    <a:lnTo>
                      <a:pt x="344" y="171"/>
                    </a:lnTo>
                    <a:lnTo>
                      <a:pt x="340" y="0"/>
                    </a:lnTo>
                    <a:lnTo>
                      <a:pt x="285" y="0"/>
                    </a:lnTo>
                    <a:lnTo>
                      <a:pt x="264" y="78"/>
                    </a:lnTo>
                    <a:lnTo>
                      <a:pt x="148" y="108"/>
                    </a:lnTo>
                    <a:lnTo>
                      <a:pt x="74" y="57"/>
                    </a:lnTo>
                    <a:lnTo>
                      <a:pt x="0" y="98"/>
                    </a:lnTo>
                    <a:lnTo>
                      <a:pt x="46" y="285"/>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32" name="Forme libre 31"/>
              <p:cNvSpPr>
                <a:spLocks/>
              </p:cNvSpPr>
              <p:nvPr/>
            </p:nvSpPr>
            <p:spPr bwMode="auto">
              <a:xfrm>
                <a:off x="1142090" y="3722677"/>
                <a:ext cx="249241" cy="342953"/>
              </a:xfrm>
              <a:custGeom>
                <a:avLst/>
                <a:gdLst>
                  <a:gd name="T0" fmla="*/ 11944 w 313"/>
                  <a:gd name="T1" fmla="*/ 21431 h 432"/>
                  <a:gd name="T2" fmla="*/ 25481 w 313"/>
                  <a:gd name="T3" fmla="*/ 13494 h 432"/>
                  <a:gd name="T4" fmla="*/ 35833 w 313"/>
                  <a:gd name="T5" fmla="*/ 7938 h 432"/>
                  <a:gd name="T6" fmla="*/ 46981 w 313"/>
                  <a:gd name="T7" fmla="*/ 0 h 432"/>
                  <a:gd name="T8" fmla="*/ 55740 w 313"/>
                  <a:gd name="T9" fmla="*/ 6350 h 432"/>
                  <a:gd name="T10" fmla="*/ 70869 w 313"/>
                  <a:gd name="T11" fmla="*/ 16669 h 432"/>
                  <a:gd name="T12" fmla="*/ 64499 w 313"/>
                  <a:gd name="T13" fmla="*/ 38100 h 432"/>
                  <a:gd name="T14" fmla="*/ 60518 w 313"/>
                  <a:gd name="T15" fmla="*/ 50006 h 432"/>
                  <a:gd name="T16" fmla="*/ 57332 w 313"/>
                  <a:gd name="T17" fmla="*/ 65088 h 432"/>
                  <a:gd name="T18" fmla="*/ 55740 w 313"/>
                  <a:gd name="T19" fmla="*/ 76994 h 432"/>
                  <a:gd name="T20" fmla="*/ 57332 w 313"/>
                  <a:gd name="T21" fmla="*/ 92075 h 432"/>
                  <a:gd name="T22" fmla="*/ 58925 w 313"/>
                  <a:gd name="T23" fmla="*/ 104775 h 432"/>
                  <a:gd name="T24" fmla="*/ 63703 w 313"/>
                  <a:gd name="T25" fmla="*/ 118269 h 432"/>
                  <a:gd name="T26" fmla="*/ 72462 w 313"/>
                  <a:gd name="T27" fmla="*/ 133350 h 432"/>
                  <a:gd name="T28" fmla="*/ 84406 w 313"/>
                  <a:gd name="T29" fmla="*/ 146844 h 432"/>
                  <a:gd name="T30" fmla="*/ 99536 w 313"/>
                  <a:gd name="T31" fmla="*/ 158750 h 432"/>
                  <a:gd name="T32" fmla="*/ 116258 w 313"/>
                  <a:gd name="T33" fmla="*/ 167481 h 432"/>
                  <a:gd name="T34" fmla="*/ 128202 w 313"/>
                  <a:gd name="T35" fmla="*/ 170656 h 432"/>
                  <a:gd name="T36" fmla="*/ 140942 w 313"/>
                  <a:gd name="T37" fmla="*/ 172244 h 432"/>
                  <a:gd name="T38" fmla="*/ 154479 w 313"/>
                  <a:gd name="T39" fmla="*/ 172244 h 432"/>
                  <a:gd name="T40" fmla="*/ 166423 w 313"/>
                  <a:gd name="T41" fmla="*/ 172244 h 432"/>
                  <a:gd name="T42" fmla="*/ 179960 w 313"/>
                  <a:gd name="T43" fmla="*/ 169069 h 432"/>
                  <a:gd name="T44" fmla="*/ 191905 w 313"/>
                  <a:gd name="T45" fmla="*/ 165100 h 432"/>
                  <a:gd name="T46" fmla="*/ 213404 w 313"/>
                  <a:gd name="T47" fmla="*/ 148431 h 432"/>
                  <a:gd name="T48" fmla="*/ 233311 w 313"/>
                  <a:gd name="T49" fmla="*/ 151606 h 432"/>
                  <a:gd name="T50" fmla="*/ 248441 w 313"/>
                  <a:gd name="T51" fmla="*/ 165100 h 432"/>
                  <a:gd name="T52" fmla="*/ 240478 w 313"/>
                  <a:gd name="T53" fmla="*/ 173831 h 432"/>
                  <a:gd name="T54" fmla="*/ 228534 w 313"/>
                  <a:gd name="T55" fmla="*/ 187325 h 432"/>
                  <a:gd name="T56" fmla="*/ 218978 w 313"/>
                  <a:gd name="T57" fmla="*/ 202406 h 432"/>
                  <a:gd name="T58" fmla="*/ 210219 w 313"/>
                  <a:gd name="T59" fmla="*/ 217488 h 432"/>
                  <a:gd name="T60" fmla="*/ 202256 w 313"/>
                  <a:gd name="T61" fmla="*/ 234156 h 432"/>
                  <a:gd name="T62" fmla="*/ 196682 w 313"/>
                  <a:gd name="T63" fmla="*/ 250825 h 432"/>
                  <a:gd name="T64" fmla="*/ 188719 w 313"/>
                  <a:gd name="T65" fmla="*/ 269081 h 432"/>
                  <a:gd name="T66" fmla="*/ 184738 w 313"/>
                  <a:gd name="T67" fmla="*/ 287338 h 432"/>
                  <a:gd name="T68" fmla="*/ 181553 w 313"/>
                  <a:gd name="T69" fmla="*/ 305594 h 432"/>
                  <a:gd name="T70" fmla="*/ 178368 w 313"/>
                  <a:gd name="T71" fmla="*/ 323056 h 432"/>
                  <a:gd name="T72" fmla="*/ 176775 w 313"/>
                  <a:gd name="T73" fmla="*/ 342900 h 432"/>
                  <a:gd name="T74" fmla="*/ 164831 w 313"/>
                  <a:gd name="T75" fmla="*/ 323056 h 432"/>
                  <a:gd name="T76" fmla="*/ 154479 w 313"/>
                  <a:gd name="T77" fmla="*/ 306388 h 432"/>
                  <a:gd name="T78" fmla="*/ 141739 w 313"/>
                  <a:gd name="T79" fmla="*/ 289719 h 432"/>
                  <a:gd name="T80" fmla="*/ 132979 w 313"/>
                  <a:gd name="T81" fmla="*/ 274638 h 432"/>
                  <a:gd name="T82" fmla="*/ 124220 w 313"/>
                  <a:gd name="T83" fmla="*/ 259556 h 432"/>
                  <a:gd name="T84" fmla="*/ 114665 w 313"/>
                  <a:gd name="T85" fmla="*/ 244475 h 432"/>
                  <a:gd name="T86" fmla="*/ 105906 w 313"/>
                  <a:gd name="T87" fmla="*/ 230981 h 432"/>
                  <a:gd name="T88" fmla="*/ 97943 w 313"/>
                  <a:gd name="T89" fmla="*/ 217488 h 432"/>
                  <a:gd name="T90" fmla="*/ 90776 w 313"/>
                  <a:gd name="T91" fmla="*/ 203994 h 432"/>
                  <a:gd name="T92" fmla="*/ 82814 w 313"/>
                  <a:gd name="T93" fmla="*/ 190500 h 432"/>
                  <a:gd name="T94" fmla="*/ 75647 w 313"/>
                  <a:gd name="T95" fmla="*/ 177006 h 432"/>
                  <a:gd name="T96" fmla="*/ 67684 w 313"/>
                  <a:gd name="T97" fmla="*/ 163513 h 432"/>
                  <a:gd name="T98" fmla="*/ 60518 w 313"/>
                  <a:gd name="T99" fmla="*/ 150019 h 432"/>
                  <a:gd name="T100" fmla="*/ 52555 w 313"/>
                  <a:gd name="T101" fmla="*/ 136525 h 432"/>
                  <a:gd name="T102" fmla="*/ 46981 w 313"/>
                  <a:gd name="T103" fmla="*/ 122238 h 432"/>
                  <a:gd name="T104" fmla="*/ 39018 w 313"/>
                  <a:gd name="T105" fmla="*/ 108744 h 432"/>
                  <a:gd name="T106" fmla="*/ 31851 w 313"/>
                  <a:gd name="T107" fmla="*/ 93662 h 432"/>
                  <a:gd name="T108" fmla="*/ 23889 w 313"/>
                  <a:gd name="T109" fmla="*/ 78581 h 432"/>
                  <a:gd name="T110" fmla="*/ 16722 w 313"/>
                  <a:gd name="T111" fmla="*/ 63500 h 432"/>
                  <a:gd name="T112" fmla="*/ 10352 w 313"/>
                  <a:gd name="T113" fmla="*/ 46831 h 432"/>
                  <a:gd name="T114" fmla="*/ 1593 w 313"/>
                  <a:gd name="T115" fmla="*/ 31750 h 4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3"/>
                  <a:gd name="T175" fmla="*/ 0 h 432"/>
                  <a:gd name="T176" fmla="*/ 313 w 313"/>
                  <a:gd name="T177" fmla="*/ 432 h 4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3" h="432">
                    <a:moveTo>
                      <a:pt x="0" y="33"/>
                    </a:moveTo>
                    <a:lnTo>
                      <a:pt x="7" y="29"/>
                    </a:lnTo>
                    <a:lnTo>
                      <a:pt x="15" y="27"/>
                    </a:lnTo>
                    <a:lnTo>
                      <a:pt x="21" y="23"/>
                    </a:lnTo>
                    <a:lnTo>
                      <a:pt x="26" y="21"/>
                    </a:lnTo>
                    <a:lnTo>
                      <a:pt x="32" y="17"/>
                    </a:lnTo>
                    <a:lnTo>
                      <a:pt x="38" y="16"/>
                    </a:lnTo>
                    <a:lnTo>
                      <a:pt x="42" y="12"/>
                    </a:lnTo>
                    <a:lnTo>
                      <a:pt x="45" y="10"/>
                    </a:lnTo>
                    <a:lnTo>
                      <a:pt x="51" y="4"/>
                    </a:lnTo>
                    <a:lnTo>
                      <a:pt x="57" y="2"/>
                    </a:lnTo>
                    <a:lnTo>
                      <a:pt x="59" y="0"/>
                    </a:lnTo>
                    <a:lnTo>
                      <a:pt x="61" y="0"/>
                    </a:lnTo>
                    <a:lnTo>
                      <a:pt x="62" y="2"/>
                    </a:lnTo>
                    <a:lnTo>
                      <a:pt x="70" y="8"/>
                    </a:lnTo>
                    <a:lnTo>
                      <a:pt x="76" y="10"/>
                    </a:lnTo>
                    <a:lnTo>
                      <a:pt x="81" y="16"/>
                    </a:lnTo>
                    <a:lnTo>
                      <a:pt x="89" y="21"/>
                    </a:lnTo>
                    <a:lnTo>
                      <a:pt x="97" y="29"/>
                    </a:lnTo>
                    <a:lnTo>
                      <a:pt x="89" y="38"/>
                    </a:lnTo>
                    <a:lnTo>
                      <a:pt x="81" y="48"/>
                    </a:lnTo>
                    <a:lnTo>
                      <a:pt x="80" y="54"/>
                    </a:lnTo>
                    <a:lnTo>
                      <a:pt x="78" y="59"/>
                    </a:lnTo>
                    <a:lnTo>
                      <a:pt x="76" y="63"/>
                    </a:lnTo>
                    <a:lnTo>
                      <a:pt x="74" y="71"/>
                    </a:lnTo>
                    <a:lnTo>
                      <a:pt x="72" y="76"/>
                    </a:lnTo>
                    <a:lnTo>
                      <a:pt x="72" y="82"/>
                    </a:lnTo>
                    <a:lnTo>
                      <a:pt x="70" y="86"/>
                    </a:lnTo>
                    <a:lnTo>
                      <a:pt x="70" y="92"/>
                    </a:lnTo>
                    <a:lnTo>
                      <a:pt x="70" y="97"/>
                    </a:lnTo>
                    <a:lnTo>
                      <a:pt x="70" y="103"/>
                    </a:lnTo>
                    <a:lnTo>
                      <a:pt x="70" y="109"/>
                    </a:lnTo>
                    <a:lnTo>
                      <a:pt x="72" y="116"/>
                    </a:lnTo>
                    <a:lnTo>
                      <a:pt x="72" y="120"/>
                    </a:lnTo>
                    <a:lnTo>
                      <a:pt x="72" y="126"/>
                    </a:lnTo>
                    <a:lnTo>
                      <a:pt x="74" y="132"/>
                    </a:lnTo>
                    <a:lnTo>
                      <a:pt x="76" y="137"/>
                    </a:lnTo>
                    <a:lnTo>
                      <a:pt x="78" y="143"/>
                    </a:lnTo>
                    <a:lnTo>
                      <a:pt x="80" y="149"/>
                    </a:lnTo>
                    <a:lnTo>
                      <a:pt x="81" y="154"/>
                    </a:lnTo>
                    <a:lnTo>
                      <a:pt x="85" y="160"/>
                    </a:lnTo>
                    <a:lnTo>
                      <a:pt x="91" y="168"/>
                    </a:lnTo>
                    <a:lnTo>
                      <a:pt x="99" y="177"/>
                    </a:lnTo>
                    <a:lnTo>
                      <a:pt x="102" y="181"/>
                    </a:lnTo>
                    <a:lnTo>
                      <a:pt x="106" y="185"/>
                    </a:lnTo>
                    <a:lnTo>
                      <a:pt x="112" y="191"/>
                    </a:lnTo>
                    <a:lnTo>
                      <a:pt x="116" y="194"/>
                    </a:lnTo>
                    <a:lnTo>
                      <a:pt x="125" y="200"/>
                    </a:lnTo>
                    <a:lnTo>
                      <a:pt x="135" y="206"/>
                    </a:lnTo>
                    <a:lnTo>
                      <a:pt x="140" y="208"/>
                    </a:lnTo>
                    <a:lnTo>
                      <a:pt x="146" y="211"/>
                    </a:lnTo>
                    <a:lnTo>
                      <a:pt x="152" y="213"/>
                    </a:lnTo>
                    <a:lnTo>
                      <a:pt x="156" y="215"/>
                    </a:lnTo>
                    <a:lnTo>
                      <a:pt x="161" y="215"/>
                    </a:lnTo>
                    <a:lnTo>
                      <a:pt x="167" y="217"/>
                    </a:lnTo>
                    <a:lnTo>
                      <a:pt x="171" y="217"/>
                    </a:lnTo>
                    <a:lnTo>
                      <a:pt x="177" y="217"/>
                    </a:lnTo>
                    <a:lnTo>
                      <a:pt x="182" y="217"/>
                    </a:lnTo>
                    <a:lnTo>
                      <a:pt x="188" y="217"/>
                    </a:lnTo>
                    <a:lnTo>
                      <a:pt x="194" y="217"/>
                    </a:lnTo>
                    <a:lnTo>
                      <a:pt x="199" y="219"/>
                    </a:lnTo>
                    <a:lnTo>
                      <a:pt x="205" y="217"/>
                    </a:lnTo>
                    <a:lnTo>
                      <a:pt x="209" y="217"/>
                    </a:lnTo>
                    <a:lnTo>
                      <a:pt x="215" y="215"/>
                    </a:lnTo>
                    <a:lnTo>
                      <a:pt x="220" y="215"/>
                    </a:lnTo>
                    <a:lnTo>
                      <a:pt x="226" y="213"/>
                    </a:lnTo>
                    <a:lnTo>
                      <a:pt x="230" y="211"/>
                    </a:lnTo>
                    <a:lnTo>
                      <a:pt x="235" y="210"/>
                    </a:lnTo>
                    <a:lnTo>
                      <a:pt x="241" y="208"/>
                    </a:lnTo>
                    <a:lnTo>
                      <a:pt x="251" y="200"/>
                    </a:lnTo>
                    <a:lnTo>
                      <a:pt x="260" y="196"/>
                    </a:lnTo>
                    <a:lnTo>
                      <a:pt x="268" y="187"/>
                    </a:lnTo>
                    <a:lnTo>
                      <a:pt x="277" y="179"/>
                    </a:lnTo>
                    <a:lnTo>
                      <a:pt x="285" y="185"/>
                    </a:lnTo>
                    <a:lnTo>
                      <a:pt x="293" y="191"/>
                    </a:lnTo>
                    <a:lnTo>
                      <a:pt x="298" y="196"/>
                    </a:lnTo>
                    <a:lnTo>
                      <a:pt x="304" y="200"/>
                    </a:lnTo>
                    <a:lnTo>
                      <a:pt x="312" y="208"/>
                    </a:lnTo>
                    <a:lnTo>
                      <a:pt x="313" y="210"/>
                    </a:lnTo>
                    <a:lnTo>
                      <a:pt x="308" y="215"/>
                    </a:lnTo>
                    <a:lnTo>
                      <a:pt x="302" y="219"/>
                    </a:lnTo>
                    <a:lnTo>
                      <a:pt x="296" y="225"/>
                    </a:lnTo>
                    <a:lnTo>
                      <a:pt x="293" y="230"/>
                    </a:lnTo>
                    <a:lnTo>
                      <a:pt x="287" y="236"/>
                    </a:lnTo>
                    <a:lnTo>
                      <a:pt x="283" y="240"/>
                    </a:lnTo>
                    <a:lnTo>
                      <a:pt x="279" y="248"/>
                    </a:lnTo>
                    <a:lnTo>
                      <a:pt x="275" y="255"/>
                    </a:lnTo>
                    <a:lnTo>
                      <a:pt x="270" y="259"/>
                    </a:lnTo>
                    <a:lnTo>
                      <a:pt x="268" y="267"/>
                    </a:lnTo>
                    <a:lnTo>
                      <a:pt x="264" y="274"/>
                    </a:lnTo>
                    <a:lnTo>
                      <a:pt x="260" y="280"/>
                    </a:lnTo>
                    <a:lnTo>
                      <a:pt x="256" y="288"/>
                    </a:lnTo>
                    <a:lnTo>
                      <a:pt x="254" y="295"/>
                    </a:lnTo>
                    <a:lnTo>
                      <a:pt x="251" y="301"/>
                    </a:lnTo>
                    <a:lnTo>
                      <a:pt x="249" y="310"/>
                    </a:lnTo>
                    <a:lnTo>
                      <a:pt x="247" y="316"/>
                    </a:lnTo>
                    <a:lnTo>
                      <a:pt x="243" y="324"/>
                    </a:lnTo>
                    <a:lnTo>
                      <a:pt x="241" y="331"/>
                    </a:lnTo>
                    <a:lnTo>
                      <a:pt x="237" y="339"/>
                    </a:lnTo>
                    <a:lnTo>
                      <a:pt x="235" y="346"/>
                    </a:lnTo>
                    <a:lnTo>
                      <a:pt x="234" y="354"/>
                    </a:lnTo>
                    <a:lnTo>
                      <a:pt x="232" y="362"/>
                    </a:lnTo>
                    <a:lnTo>
                      <a:pt x="230" y="369"/>
                    </a:lnTo>
                    <a:lnTo>
                      <a:pt x="228" y="377"/>
                    </a:lnTo>
                    <a:lnTo>
                      <a:pt x="228" y="385"/>
                    </a:lnTo>
                    <a:lnTo>
                      <a:pt x="226" y="392"/>
                    </a:lnTo>
                    <a:lnTo>
                      <a:pt x="226" y="400"/>
                    </a:lnTo>
                    <a:lnTo>
                      <a:pt x="224" y="407"/>
                    </a:lnTo>
                    <a:lnTo>
                      <a:pt x="222" y="415"/>
                    </a:lnTo>
                    <a:lnTo>
                      <a:pt x="222" y="423"/>
                    </a:lnTo>
                    <a:lnTo>
                      <a:pt x="222" y="432"/>
                    </a:lnTo>
                    <a:lnTo>
                      <a:pt x="216" y="423"/>
                    </a:lnTo>
                    <a:lnTo>
                      <a:pt x="211" y="415"/>
                    </a:lnTo>
                    <a:lnTo>
                      <a:pt x="207" y="407"/>
                    </a:lnTo>
                    <a:lnTo>
                      <a:pt x="201" y="400"/>
                    </a:lnTo>
                    <a:lnTo>
                      <a:pt x="197" y="392"/>
                    </a:lnTo>
                    <a:lnTo>
                      <a:pt x="194" y="386"/>
                    </a:lnTo>
                    <a:lnTo>
                      <a:pt x="188" y="379"/>
                    </a:lnTo>
                    <a:lnTo>
                      <a:pt x="184" y="373"/>
                    </a:lnTo>
                    <a:lnTo>
                      <a:pt x="178" y="365"/>
                    </a:lnTo>
                    <a:lnTo>
                      <a:pt x="175" y="360"/>
                    </a:lnTo>
                    <a:lnTo>
                      <a:pt x="171" y="352"/>
                    </a:lnTo>
                    <a:lnTo>
                      <a:pt x="167" y="346"/>
                    </a:lnTo>
                    <a:lnTo>
                      <a:pt x="163" y="339"/>
                    </a:lnTo>
                    <a:lnTo>
                      <a:pt x="159" y="333"/>
                    </a:lnTo>
                    <a:lnTo>
                      <a:pt x="156" y="327"/>
                    </a:lnTo>
                    <a:lnTo>
                      <a:pt x="152" y="322"/>
                    </a:lnTo>
                    <a:lnTo>
                      <a:pt x="148" y="314"/>
                    </a:lnTo>
                    <a:lnTo>
                      <a:pt x="144" y="308"/>
                    </a:lnTo>
                    <a:lnTo>
                      <a:pt x="140" y="303"/>
                    </a:lnTo>
                    <a:lnTo>
                      <a:pt x="137" y="297"/>
                    </a:lnTo>
                    <a:lnTo>
                      <a:pt x="133" y="291"/>
                    </a:lnTo>
                    <a:lnTo>
                      <a:pt x="131" y="284"/>
                    </a:lnTo>
                    <a:lnTo>
                      <a:pt x="127" y="278"/>
                    </a:lnTo>
                    <a:lnTo>
                      <a:pt x="123" y="274"/>
                    </a:lnTo>
                    <a:lnTo>
                      <a:pt x="119" y="267"/>
                    </a:lnTo>
                    <a:lnTo>
                      <a:pt x="116" y="261"/>
                    </a:lnTo>
                    <a:lnTo>
                      <a:pt x="114" y="257"/>
                    </a:lnTo>
                    <a:lnTo>
                      <a:pt x="110" y="251"/>
                    </a:lnTo>
                    <a:lnTo>
                      <a:pt x="106" y="246"/>
                    </a:lnTo>
                    <a:lnTo>
                      <a:pt x="104" y="240"/>
                    </a:lnTo>
                    <a:lnTo>
                      <a:pt x="100" y="234"/>
                    </a:lnTo>
                    <a:lnTo>
                      <a:pt x="99" y="229"/>
                    </a:lnTo>
                    <a:lnTo>
                      <a:pt x="95" y="223"/>
                    </a:lnTo>
                    <a:lnTo>
                      <a:pt x="91" y="217"/>
                    </a:lnTo>
                    <a:lnTo>
                      <a:pt x="87" y="211"/>
                    </a:lnTo>
                    <a:lnTo>
                      <a:pt x="85" y="206"/>
                    </a:lnTo>
                    <a:lnTo>
                      <a:pt x="81" y="200"/>
                    </a:lnTo>
                    <a:lnTo>
                      <a:pt x="78" y="194"/>
                    </a:lnTo>
                    <a:lnTo>
                      <a:pt x="76" y="189"/>
                    </a:lnTo>
                    <a:lnTo>
                      <a:pt x="74" y="183"/>
                    </a:lnTo>
                    <a:lnTo>
                      <a:pt x="70" y="177"/>
                    </a:lnTo>
                    <a:lnTo>
                      <a:pt x="66" y="172"/>
                    </a:lnTo>
                    <a:lnTo>
                      <a:pt x="64" y="166"/>
                    </a:lnTo>
                    <a:lnTo>
                      <a:pt x="61" y="160"/>
                    </a:lnTo>
                    <a:lnTo>
                      <a:pt x="59" y="154"/>
                    </a:lnTo>
                    <a:lnTo>
                      <a:pt x="55" y="149"/>
                    </a:lnTo>
                    <a:lnTo>
                      <a:pt x="53" y="143"/>
                    </a:lnTo>
                    <a:lnTo>
                      <a:pt x="49" y="137"/>
                    </a:lnTo>
                    <a:lnTo>
                      <a:pt x="45" y="132"/>
                    </a:lnTo>
                    <a:lnTo>
                      <a:pt x="43" y="124"/>
                    </a:lnTo>
                    <a:lnTo>
                      <a:pt x="40" y="118"/>
                    </a:lnTo>
                    <a:lnTo>
                      <a:pt x="38" y="113"/>
                    </a:lnTo>
                    <a:lnTo>
                      <a:pt x="34" y="105"/>
                    </a:lnTo>
                    <a:lnTo>
                      <a:pt x="30" y="99"/>
                    </a:lnTo>
                    <a:lnTo>
                      <a:pt x="28" y="94"/>
                    </a:lnTo>
                    <a:lnTo>
                      <a:pt x="24" y="88"/>
                    </a:lnTo>
                    <a:lnTo>
                      <a:pt x="21" y="80"/>
                    </a:lnTo>
                    <a:lnTo>
                      <a:pt x="19" y="75"/>
                    </a:lnTo>
                    <a:lnTo>
                      <a:pt x="15" y="67"/>
                    </a:lnTo>
                    <a:lnTo>
                      <a:pt x="13" y="59"/>
                    </a:lnTo>
                    <a:lnTo>
                      <a:pt x="9" y="54"/>
                    </a:lnTo>
                    <a:lnTo>
                      <a:pt x="5" y="46"/>
                    </a:lnTo>
                    <a:lnTo>
                      <a:pt x="2" y="40"/>
                    </a:lnTo>
                    <a:lnTo>
                      <a:pt x="0" y="33"/>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33" name="Forme libre 32"/>
              <p:cNvSpPr>
                <a:spLocks/>
              </p:cNvSpPr>
              <p:nvPr/>
            </p:nvSpPr>
            <p:spPr bwMode="auto">
              <a:xfrm>
                <a:off x="1191303" y="3433708"/>
                <a:ext cx="469908" cy="455683"/>
              </a:xfrm>
              <a:custGeom>
                <a:avLst/>
                <a:gdLst>
                  <a:gd name="T0" fmla="*/ 183839 w 593"/>
                  <a:gd name="T1" fmla="*/ 441350 h 575"/>
                  <a:gd name="T2" fmla="*/ 179085 w 593"/>
                  <a:gd name="T3" fmla="*/ 419164 h 575"/>
                  <a:gd name="T4" fmla="*/ 187801 w 593"/>
                  <a:gd name="T5" fmla="*/ 397770 h 575"/>
                  <a:gd name="T6" fmla="*/ 190971 w 593"/>
                  <a:gd name="T7" fmla="*/ 375584 h 575"/>
                  <a:gd name="T8" fmla="*/ 189386 w 593"/>
                  <a:gd name="T9" fmla="*/ 354190 h 575"/>
                  <a:gd name="T10" fmla="*/ 180670 w 593"/>
                  <a:gd name="T11" fmla="*/ 332003 h 575"/>
                  <a:gd name="T12" fmla="*/ 167991 w 593"/>
                  <a:gd name="T13" fmla="*/ 313779 h 575"/>
                  <a:gd name="T14" fmla="*/ 144219 w 593"/>
                  <a:gd name="T15" fmla="*/ 292385 h 575"/>
                  <a:gd name="T16" fmla="*/ 122824 w 593"/>
                  <a:gd name="T17" fmla="*/ 283669 h 575"/>
                  <a:gd name="T18" fmla="*/ 102221 w 593"/>
                  <a:gd name="T19" fmla="*/ 278914 h 575"/>
                  <a:gd name="T20" fmla="*/ 80826 w 593"/>
                  <a:gd name="T21" fmla="*/ 282084 h 575"/>
                  <a:gd name="T22" fmla="*/ 58638 w 593"/>
                  <a:gd name="T23" fmla="*/ 287630 h 575"/>
                  <a:gd name="T24" fmla="*/ 28527 w 593"/>
                  <a:gd name="T25" fmla="*/ 312194 h 575"/>
                  <a:gd name="T26" fmla="*/ 11886 w 593"/>
                  <a:gd name="T27" fmla="*/ 277330 h 575"/>
                  <a:gd name="T28" fmla="*/ 30112 w 593"/>
                  <a:gd name="T29" fmla="*/ 253559 h 575"/>
                  <a:gd name="T30" fmla="*/ 43583 w 593"/>
                  <a:gd name="T31" fmla="*/ 226618 h 575"/>
                  <a:gd name="T32" fmla="*/ 53884 w 593"/>
                  <a:gd name="T33" fmla="*/ 197300 h 575"/>
                  <a:gd name="T34" fmla="*/ 61016 w 593"/>
                  <a:gd name="T35" fmla="*/ 167190 h 575"/>
                  <a:gd name="T36" fmla="*/ 68940 w 593"/>
                  <a:gd name="T37" fmla="*/ 135495 h 575"/>
                  <a:gd name="T38" fmla="*/ 72109 w 593"/>
                  <a:gd name="T39" fmla="*/ 106970 h 575"/>
                  <a:gd name="T40" fmla="*/ 75279 w 593"/>
                  <a:gd name="T41" fmla="*/ 78445 h 575"/>
                  <a:gd name="T42" fmla="*/ 75279 w 593"/>
                  <a:gd name="T43" fmla="*/ 54674 h 575"/>
                  <a:gd name="T44" fmla="*/ 75279 w 593"/>
                  <a:gd name="T45" fmla="*/ 33280 h 575"/>
                  <a:gd name="T46" fmla="*/ 75279 w 593"/>
                  <a:gd name="T47" fmla="*/ 4754 h 575"/>
                  <a:gd name="T48" fmla="*/ 127578 w 593"/>
                  <a:gd name="T49" fmla="*/ 21394 h 575"/>
                  <a:gd name="T50" fmla="*/ 129163 w 593"/>
                  <a:gd name="T51" fmla="*/ 72898 h 575"/>
                  <a:gd name="T52" fmla="*/ 133918 w 593"/>
                  <a:gd name="T53" fmla="*/ 118063 h 575"/>
                  <a:gd name="T54" fmla="*/ 139464 w 593"/>
                  <a:gd name="T55" fmla="*/ 155305 h 575"/>
                  <a:gd name="T56" fmla="*/ 147389 w 593"/>
                  <a:gd name="T57" fmla="*/ 186999 h 575"/>
                  <a:gd name="T58" fmla="*/ 154520 w 593"/>
                  <a:gd name="T59" fmla="*/ 213940 h 575"/>
                  <a:gd name="T60" fmla="*/ 164029 w 593"/>
                  <a:gd name="T61" fmla="*/ 236919 h 575"/>
                  <a:gd name="T62" fmla="*/ 179085 w 593"/>
                  <a:gd name="T63" fmla="*/ 268614 h 575"/>
                  <a:gd name="T64" fmla="*/ 199688 w 593"/>
                  <a:gd name="T65" fmla="*/ 292385 h 575"/>
                  <a:gd name="T66" fmla="*/ 217913 w 593"/>
                  <a:gd name="T67" fmla="*/ 309024 h 575"/>
                  <a:gd name="T68" fmla="*/ 239308 w 593"/>
                  <a:gd name="T69" fmla="*/ 322495 h 575"/>
                  <a:gd name="T70" fmla="*/ 263081 w 593"/>
                  <a:gd name="T71" fmla="*/ 332003 h 575"/>
                  <a:gd name="T72" fmla="*/ 289230 w 593"/>
                  <a:gd name="T73" fmla="*/ 339134 h 575"/>
                  <a:gd name="T74" fmla="*/ 316172 w 593"/>
                  <a:gd name="T75" fmla="*/ 342304 h 575"/>
                  <a:gd name="T76" fmla="*/ 344699 w 593"/>
                  <a:gd name="T77" fmla="*/ 343889 h 575"/>
                  <a:gd name="T78" fmla="*/ 370056 w 593"/>
                  <a:gd name="T79" fmla="*/ 343889 h 575"/>
                  <a:gd name="T80" fmla="*/ 396206 w 593"/>
                  <a:gd name="T81" fmla="*/ 340719 h 575"/>
                  <a:gd name="T82" fmla="*/ 418393 w 593"/>
                  <a:gd name="T83" fmla="*/ 339134 h 575"/>
                  <a:gd name="T84" fmla="*/ 438204 w 593"/>
                  <a:gd name="T85" fmla="*/ 335965 h 575"/>
                  <a:gd name="T86" fmla="*/ 466730 w 593"/>
                  <a:gd name="T87" fmla="*/ 330418 h 575"/>
                  <a:gd name="T88" fmla="*/ 430279 w 593"/>
                  <a:gd name="T89" fmla="*/ 402524 h 575"/>
                  <a:gd name="T90" fmla="*/ 389866 w 593"/>
                  <a:gd name="T91" fmla="*/ 402524 h 575"/>
                  <a:gd name="T92" fmla="*/ 353415 w 593"/>
                  <a:gd name="T93" fmla="*/ 404109 h 575"/>
                  <a:gd name="T94" fmla="*/ 321719 w 593"/>
                  <a:gd name="T95" fmla="*/ 408863 h 575"/>
                  <a:gd name="T96" fmla="*/ 294777 w 593"/>
                  <a:gd name="T97" fmla="*/ 412825 h 575"/>
                  <a:gd name="T98" fmla="*/ 271005 w 593"/>
                  <a:gd name="T99" fmla="*/ 419164 h 575"/>
                  <a:gd name="T100" fmla="*/ 248025 w 593"/>
                  <a:gd name="T101" fmla="*/ 427880 h 575"/>
                  <a:gd name="T102" fmla="*/ 219498 w 593"/>
                  <a:gd name="T103" fmla="*/ 440558 h 575"/>
                  <a:gd name="T104" fmla="*/ 199688 w 593"/>
                  <a:gd name="T105" fmla="*/ 454028 h 5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
                  <a:gd name="T160" fmla="*/ 0 h 575"/>
                  <a:gd name="T161" fmla="*/ 593 w 593"/>
                  <a:gd name="T162" fmla="*/ 575 h 5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 h="575">
                    <a:moveTo>
                      <a:pt x="252" y="575"/>
                    </a:moveTo>
                    <a:lnTo>
                      <a:pt x="251" y="573"/>
                    </a:lnTo>
                    <a:lnTo>
                      <a:pt x="243" y="567"/>
                    </a:lnTo>
                    <a:lnTo>
                      <a:pt x="237" y="561"/>
                    </a:lnTo>
                    <a:lnTo>
                      <a:pt x="232" y="557"/>
                    </a:lnTo>
                    <a:lnTo>
                      <a:pt x="224" y="550"/>
                    </a:lnTo>
                    <a:lnTo>
                      <a:pt x="216" y="544"/>
                    </a:lnTo>
                    <a:lnTo>
                      <a:pt x="220" y="540"/>
                    </a:lnTo>
                    <a:lnTo>
                      <a:pt x="224" y="535"/>
                    </a:lnTo>
                    <a:lnTo>
                      <a:pt x="226" y="529"/>
                    </a:lnTo>
                    <a:lnTo>
                      <a:pt x="228" y="523"/>
                    </a:lnTo>
                    <a:lnTo>
                      <a:pt x="230" y="518"/>
                    </a:lnTo>
                    <a:lnTo>
                      <a:pt x="233" y="512"/>
                    </a:lnTo>
                    <a:lnTo>
                      <a:pt x="235" y="506"/>
                    </a:lnTo>
                    <a:lnTo>
                      <a:pt x="237" y="502"/>
                    </a:lnTo>
                    <a:lnTo>
                      <a:pt x="239" y="497"/>
                    </a:lnTo>
                    <a:lnTo>
                      <a:pt x="239" y="491"/>
                    </a:lnTo>
                    <a:lnTo>
                      <a:pt x="241" y="485"/>
                    </a:lnTo>
                    <a:lnTo>
                      <a:pt x="241" y="479"/>
                    </a:lnTo>
                    <a:lnTo>
                      <a:pt x="241" y="474"/>
                    </a:lnTo>
                    <a:lnTo>
                      <a:pt x="241" y="468"/>
                    </a:lnTo>
                    <a:lnTo>
                      <a:pt x="241" y="464"/>
                    </a:lnTo>
                    <a:lnTo>
                      <a:pt x="241" y="459"/>
                    </a:lnTo>
                    <a:lnTo>
                      <a:pt x="239" y="451"/>
                    </a:lnTo>
                    <a:lnTo>
                      <a:pt x="239" y="447"/>
                    </a:lnTo>
                    <a:lnTo>
                      <a:pt x="237" y="441"/>
                    </a:lnTo>
                    <a:lnTo>
                      <a:pt x="235" y="436"/>
                    </a:lnTo>
                    <a:lnTo>
                      <a:pt x="233" y="430"/>
                    </a:lnTo>
                    <a:lnTo>
                      <a:pt x="232" y="424"/>
                    </a:lnTo>
                    <a:lnTo>
                      <a:pt x="228" y="419"/>
                    </a:lnTo>
                    <a:lnTo>
                      <a:pt x="226" y="415"/>
                    </a:lnTo>
                    <a:lnTo>
                      <a:pt x="224" y="409"/>
                    </a:lnTo>
                    <a:lnTo>
                      <a:pt x="220" y="403"/>
                    </a:lnTo>
                    <a:lnTo>
                      <a:pt x="216" y="400"/>
                    </a:lnTo>
                    <a:lnTo>
                      <a:pt x="212" y="396"/>
                    </a:lnTo>
                    <a:lnTo>
                      <a:pt x="205" y="386"/>
                    </a:lnTo>
                    <a:lnTo>
                      <a:pt x="197" y="379"/>
                    </a:lnTo>
                    <a:lnTo>
                      <a:pt x="192" y="375"/>
                    </a:lnTo>
                    <a:lnTo>
                      <a:pt x="188" y="371"/>
                    </a:lnTo>
                    <a:lnTo>
                      <a:pt x="182" y="369"/>
                    </a:lnTo>
                    <a:lnTo>
                      <a:pt x="176" y="365"/>
                    </a:lnTo>
                    <a:lnTo>
                      <a:pt x="171" y="363"/>
                    </a:lnTo>
                    <a:lnTo>
                      <a:pt x="167" y="362"/>
                    </a:lnTo>
                    <a:lnTo>
                      <a:pt x="161" y="360"/>
                    </a:lnTo>
                    <a:lnTo>
                      <a:pt x="155" y="358"/>
                    </a:lnTo>
                    <a:lnTo>
                      <a:pt x="150" y="356"/>
                    </a:lnTo>
                    <a:lnTo>
                      <a:pt x="146" y="354"/>
                    </a:lnTo>
                    <a:lnTo>
                      <a:pt x="140" y="354"/>
                    </a:lnTo>
                    <a:lnTo>
                      <a:pt x="135" y="354"/>
                    </a:lnTo>
                    <a:lnTo>
                      <a:pt x="129" y="352"/>
                    </a:lnTo>
                    <a:lnTo>
                      <a:pt x="123" y="352"/>
                    </a:lnTo>
                    <a:lnTo>
                      <a:pt x="117" y="354"/>
                    </a:lnTo>
                    <a:lnTo>
                      <a:pt x="114" y="354"/>
                    </a:lnTo>
                    <a:lnTo>
                      <a:pt x="108" y="354"/>
                    </a:lnTo>
                    <a:lnTo>
                      <a:pt x="102" y="356"/>
                    </a:lnTo>
                    <a:lnTo>
                      <a:pt x="97" y="356"/>
                    </a:lnTo>
                    <a:lnTo>
                      <a:pt x="91" y="358"/>
                    </a:lnTo>
                    <a:lnTo>
                      <a:pt x="85" y="360"/>
                    </a:lnTo>
                    <a:lnTo>
                      <a:pt x="79" y="362"/>
                    </a:lnTo>
                    <a:lnTo>
                      <a:pt x="74" y="363"/>
                    </a:lnTo>
                    <a:lnTo>
                      <a:pt x="70" y="367"/>
                    </a:lnTo>
                    <a:lnTo>
                      <a:pt x="60" y="371"/>
                    </a:lnTo>
                    <a:lnTo>
                      <a:pt x="51" y="377"/>
                    </a:lnTo>
                    <a:lnTo>
                      <a:pt x="43" y="384"/>
                    </a:lnTo>
                    <a:lnTo>
                      <a:pt x="36" y="394"/>
                    </a:lnTo>
                    <a:lnTo>
                      <a:pt x="11" y="386"/>
                    </a:lnTo>
                    <a:lnTo>
                      <a:pt x="0" y="365"/>
                    </a:lnTo>
                    <a:lnTo>
                      <a:pt x="3" y="360"/>
                    </a:lnTo>
                    <a:lnTo>
                      <a:pt x="9" y="354"/>
                    </a:lnTo>
                    <a:lnTo>
                      <a:pt x="15" y="350"/>
                    </a:lnTo>
                    <a:lnTo>
                      <a:pt x="19" y="344"/>
                    </a:lnTo>
                    <a:lnTo>
                      <a:pt x="24" y="337"/>
                    </a:lnTo>
                    <a:lnTo>
                      <a:pt x="28" y="331"/>
                    </a:lnTo>
                    <a:lnTo>
                      <a:pt x="34" y="325"/>
                    </a:lnTo>
                    <a:lnTo>
                      <a:pt x="38" y="320"/>
                    </a:lnTo>
                    <a:lnTo>
                      <a:pt x="41" y="312"/>
                    </a:lnTo>
                    <a:lnTo>
                      <a:pt x="45" y="306"/>
                    </a:lnTo>
                    <a:lnTo>
                      <a:pt x="49" y="299"/>
                    </a:lnTo>
                    <a:lnTo>
                      <a:pt x="53" y="291"/>
                    </a:lnTo>
                    <a:lnTo>
                      <a:pt x="55" y="286"/>
                    </a:lnTo>
                    <a:lnTo>
                      <a:pt x="57" y="278"/>
                    </a:lnTo>
                    <a:lnTo>
                      <a:pt x="60" y="270"/>
                    </a:lnTo>
                    <a:lnTo>
                      <a:pt x="64" y="265"/>
                    </a:lnTo>
                    <a:lnTo>
                      <a:pt x="66" y="255"/>
                    </a:lnTo>
                    <a:lnTo>
                      <a:pt x="68" y="249"/>
                    </a:lnTo>
                    <a:lnTo>
                      <a:pt x="70" y="240"/>
                    </a:lnTo>
                    <a:lnTo>
                      <a:pt x="72" y="232"/>
                    </a:lnTo>
                    <a:lnTo>
                      <a:pt x="74" y="225"/>
                    </a:lnTo>
                    <a:lnTo>
                      <a:pt x="76" y="217"/>
                    </a:lnTo>
                    <a:lnTo>
                      <a:pt x="77" y="211"/>
                    </a:lnTo>
                    <a:lnTo>
                      <a:pt x="81" y="204"/>
                    </a:lnTo>
                    <a:lnTo>
                      <a:pt x="81" y="194"/>
                    </a:lnTo>
                    <a:lnTo>
                      <a:pt x="83" y="189"/>
                    </a:lnTo>
                    <a:lnTo>
                      <a:pt x="85" y="179"/>
                    </a:lnTo>
                    <a:lnTo>
                      <a:pt x="87" y="171"/>
                    </a:lnTo>
                    <a:lnTo>
                      <a:pt x="87" y="164"/>
                    </a:lnTo>
                    <a:lnTo>
                      <a:pt x="89" y="156"/>
                    </a:lnTo>
                    <a:lnTo>
                      <a:pt x="89" y="150"/>
                    </a:lnTo>
                    <a:lnTo>
                      <a:pt x="91" y="143"/>
                    </a:lnTo>
                    <a:lnTo>
                      <a:pt x="91" y="135"/>
                    </a:lnTo>
                    <a:lnTo>
                      <a:pt x="91" y="128"/>
                    </a:lnTo>
                    <a:lnTo>
                      <a:pt x="91" y="120"/>
                    </a:lnTo>
                    <a:lnTo>
                      <a:pt x="93" y="114"/>
                    </a:lnTo>
                    <a:lnTo>
                      <a:pt x="93" y="107"/>
                    </a:lnTo>
                    <a:lnTo>
                      <a:pt x="95" y="99"/>
                    </a:lnTo>
                    <a:lnTo>
                      <a:pt x="95" y="93"/>
                    </a:lnTo>
                    <a:lnTo>
                      <a:pt x="95" y="88"/>
                    </a:lnTo>
                    <a:lnTo>
                      <a:pt x="95" y="80"/>
                    </a:lnTo>
                    <a:lnTo>
                      <a:pt x="95" y="74"/>
                    </a:lnTo>
                    <a:lnTo>
                      <a:pt x="95" y="69"/>
                    </a:lnTo>
                    <a:lnTo>
                      <a:pt x="95" y="63"/>
                    </a:lnTo>
                    <a:lnTo>
                      <a:pt x="95" y="55"/>
                    </a:lnTo>
                    <a:lnTo>
                      <a:pt x="95" y="52"/>
                    </a:lnTo>
                    <a:lnTo>
                      <a:pt x="95" y="46"/>
                    </a:lnTo>
                    <a:lnTo>
                      <a:pt x="95" y="42"/>
                    </a:lnTo>
                    <a:lnTo>
                      <a:pt x="95" y="33"/>
                    </a:lnTo>
                    <a:lnTo>
                      <a:pt x="95" y="23"/>
                    </a:lnTo>
                    <a:lnTo>
                      <a:pt x="95" y="17"/>
                    </a:lnTo>
                    <a:lnTo>
                      <a:pt x="95" y="12"/>
                    </a:lnTo>
                    <a:lnTo>
                      <a:pt x="95" y="6"/>
                    </a:lnTo>
                    <a:lnTo>
                      <a:pt x="95" y="2"/>
                    </a:lnTo>
                    <a:lnTo>
                      <a:pt x="95" y="0"/>
                    </a:lnTo>
                    <a:lnTo>
                      <a:pt x="161" y="0"/>
                    </a:lnTo>
                    <a:lnTo>
                      <a:pt x="161" y="14"/>
                    </a:lnTo>
                    <a:lnTo>
                      <a:pt x="161" y="27"/>
                    </a:lnTo>
                    <a:lnTo>
                      <a:pt x="161" y="40"/>
                    </a:lnTo>
                    <a:lnTo>
                      <a:pt x="161" y="55"/>
                    </a:lnTo>
                    <a:lnTo>
                      <a:pt x="161" y="67"/>
                    </a:lnTo>
                    <a:lnTo>
                      <a:pt x="163" y="80"/>
                    </a:lnTo>
                    <a:lnTo>
                      <a:pt x="163" y="92"/>
                    </a:lnTo>
                    <a:lnTo>
                      <a:pt x="165" y="105"/>
                    </a:lnTo>
                    <a:lnTo>
                      <a:pt x="165" y="114"/>
                    </a:lnTo>
                    <a:lnTo>
                      <a:pt x="167" y="126"/>
                    </a:lnTo>
                    <a:lnTo>
                      <a:pt x="167" y="137"/>
                    </a:lnTo>
                    <a:lnTo>
                      <a:pt x="169" y="149"/>
                    </a:lnTo>
                    <a:lnTo>
                      <a:pt x="169" y="158"/>
                    </a:lnTo>
                    <a:lnTo>
                      <a:pt x="171" y="168"/>
                    </a:lnTo>
                    <a:lnTo>
                      <a:pt x="173" y="177"/>
                    </a:lnTo>
                    <a:lnTo>
                      <a:pt x="174" y="189"/>
                    </a:lnTo>
                    <a:lnTo>
                      <a:pt x="176" y="196"/>
                    </a:lnTo>
                    <a:lnTo>
                      <a:pt x="178" y="206"/>
                    </a:lnTo>
                    <a:lnTo>
                      <a:pt x="180" y="213"/>
                    </a:lnTo>
                    <a:lnTo>
                      <a:pt x="182" y="221"/>
                    </a:lnTo>
                    <a:lnTo>
                      <a:pt x="184" y="228"/>
                    </a:lnTo>
                    <a:lnTo>
                      <a:pt x="186" y="236"/>
                    </a:lnTo>
                    <a:lnTo>
                      <a:pt x="188" y="244"/>
                    </a:lnTo>
                    <a:lnTo>
                      <a:pt x="190" y="251"/>
                    </a:lnTo>
                    <a:lnTo>
                      <a:pt x="192" y="257"/>
                    </a:lnTo>
                    <a:lnTo>
                      <a:pt x="193" y="265"/>
                    </a:lnTo>
                    <a:lnTo>
                      <a:pt x="195" y="270"/>
                    </a:lnTo>
                    <a:lnTo>
                      <a:pt x="197" y="276"/>
                    </a:lnTo>
                    <a:lnTo>
                      <a:pt x="199" y="282"/>
                    </a:lnTo>
                    <a:lnTo>
                      <a:pt x="201" y="287"/>
                    </a:lnTo>
                    <a:lnTo>
                      <a:pt x="205" y="293"/>
                    </a:lnTo>
                    <a:lnTo>
                      <a:pt x="207" y="299"/>
                    </a:lnTo>
                    <a:lnTo>
                      <a:pt x="211" y="308"/>
                    </a:lnTo>
                    <a:lnTo>
                      <a:pt x="214" y="318"/>
                    </a:lnTo>
                    <a:lnTo>
                      <a:pt x="218" y="325"/>
                    </a:lnTo>
                    <a:lnTo>
                      <a:pt x="224" y="333"/>
                    </a:lnTo>
                    <a:lnTo>
                      <a:pt x="226" y="339"/>
                    </a:lnTo>
                    <a:lnTo>
                      <a:pt x="232" y="344"/>
                    </a:lnTo>
                    <a:lnTo>
                      <a:pt x="235" y="350"/>
                    </a:lnTo>
                    <a:lnTo>
                      <a:pt x="239" y="356"/>
                    </a:lnTo>
                    <a:lnTo>
                      <a:pt x="245" y="363"/>
                    </a:lnTo>
                    <a:lnTo>
                      <a:pt x="252" y="369"/>
                    </a:lnTo>
                    <a:lnTo>
                      <a:pt x="258" y="375"/>
                    </a:lnTo>
                    <a:lnTo>
                      <a:pt x="262" y="379"/>
                    </a:lnTo>
                    <a:lnTo>
                      <a:pt x="266" y="382"/>
                    </a:lnTo>
                    <a:lnTo>
                      <a:pt x="270" y="386"/>
                    </a:lnTo>
                    <a:lnTo>
                      <a:pt x="275" y="390"/>
                    </a:lnTo>
                    <a:lnTo>
                      <a:pt x="281" y="394"/>
                    </a:lnTo>
                    <a:lnTo>
                      <a:pt x="285" y="398"/>
                    </a:lnTo>
                    <a:lnTo>
                      <a:pt x="290" y="402"/>
                    </a:lnTo>
                    <a:lnTo>
                      <a:pt x="296" y="403"/>
                    </a:lnTo>
                    <a:lnTo>
                      <a:pt x="302" y="407"/>
                    </a:lnTo>
                    <a:lnTo>
                      <a:pt x="308" y="409"/>
                    </a:lnTo>
                    <a:lnTo>
                      <a:pt x="313" y="411"/>
                    </a:lnTo>
                    <a:lnTo>
                      <a:pt x="321" y="415"/>
                    </a:lnTo>
                    <a:lnTo>
                      <a:pt x="327" y="417"/>
                    </a:lnTo>
                    <a:lnTo>
                      <a:pt x="332" y="419"/>
                    </a:lnTo>
                    <a:lnTo>
                      <a:pt x="340" y="421"/>
                    </a:lnTo>
                    <a:lnTo>
                      <a:pt x="346" y="422"/>
                    </a:lnTo>
                    <a:lnTo>
                      <a:pt x="353" y="424"/>
                    </a:lnTo>
                    <a:lnTo>
                      <a:pt x="359" y="426"/>
                    </a:lnTo>
                    <a:lnTo>
                      <a:pt x="365" y="428"/>
                    </a:lnTo>
                    <a:lnTo>
                      <a:pt x="372" y="428"/>
                    </a:lnTo>
                    <a:lnTo>
                      <a:pt x="378" y="430"/>
                    </a:lnTo>
                    <a:lnTo>
                      <a:pt x="386" y="430"/>
                    </a:lnTo>
                    <a:lnTo>
                      <a:pt x="393" y="430"/>
                    </a:lnTo>
                    <a:lnTo>
                      <a:pt x="399" y="432"/>
                    </a:lnTo>
                    <a:lnTo>
                      <a:pt x="406" y="432"/>
                    </a:lnTo>
                    <a:lnTo>
                      <a:pt x="414" y="432"/>
                    </a:lnTo>
                    <a:lnTo>
                      <a:pt x="420" y="432"/>
                    </a:lnTo>
                    <a:lnTo>
                      <a:pt x="427" y="432"/>
                    </a:lnTo>
                    <a:lnTo>
                      <a:pt x="435" y="434"/>
                    </a:lnTo>
                    <a:lnTo>
                      <a:pt x="441" y="434"/>
                    </a:lnTo>
                    <a:lnTo>
                      <a:pt x="448" y="434"/>
                    </a:lnTo>
                    <a:lnTo>
                      <a:pt x="454" y="434"/>
                    </a:lnTo>
                    <a:lnTo>
                      <a:pt x="462" y="434"/>
                    </a:lnTo>
                    <a:lnTo>
                      <a:pt x="467" y="434"/>
                    </a:lnTo>
                    <a:lnTo>
                      <a:pt x="475" y="432"/>
                    </a:lnTo>
                    <a:lnTo>
                      <a:pt x="481" y="432"/>
                    </a:lnTo>
                    <a:lnTo>
                      <a:pt x="488" y="432"/>
                    </a:lnTo>
                    <a:lnTo>
                      <a:pt x="492" y="430"/>
                    </a:lnTo>
                    <a:lnTo>
                      <a:pt x="500" y="430"/>
                    </a:lnTo>
                    <a:lnTo>
                      <a:pt x="505" y="430"/>
                    </a:lnTo>
                    <a:lnTo>
                      <a:pt x="511" y="430"/>
                    </a:lnTo>
                    <a:lnTo>
                      <a:pt x="517" y="428"/>
                    </a:lnTo>
                    <a:lnTo>
                      <a:pt x="522" y="428"/>
                    </a:lnTo>
                    <a:lnTo>
                      <a:pt x="528" y="428"/>
                    </a:lnTo>
                    <a:lnTo>
                      <a:pt x="534" y="428"/>
                    </a:lnTo>
                    <a:lnTo>
                      <a:pt x="538" y="426"/>
                    </a:lnTo>
                    <a:lnTo>
                      <a:pt x="543" y="424"/>
                    </a:lnTo>
                    <a:lnTo>
                      <a:pt x="547" y="424"/>
                    </a:lnTo>
                    <a:lnTo>
                      <a:pt x="553" y="424"/>
                    </a:lnTo>
                    <a:lnTo>
                      <a:pt x="560" y="422"/>
                    </a:lnTo>
                    <a:lnTo>
                      <a:pt x="568" y="422"/>
                    </a:lnTo>
                    <a:lnTo>
                      <a:pt x="576" y="421"/>
                    </a:lnTo>
                    <a:lnTo>
                      <a:pt x="581" y="419"/>
                    </a:lnTo>
                    <a:lnTo>
                      <a:pt x="589" y="417"/>
                    </a:lnTo>
                    <a:lnTo>
                      <a:pt x="593" y="417"/>
                    </a:lnTo>
                    <a:lnTo>
                      <a:pt x="578" y="512"/>
                    </a:lnTo>
                    <a:lnTo>
                      <a:pt x="566" y="510"/>
                    </a:lnTo>
                    <a:lnTo>
                      <a:pt x="555" y="510"/>
                    </a:lnTo>
                    <a:lnTo>
                      <a:pt x="543" y="508"/>
                    </a:lnTo>
                    <a:lnTo>
                      <a:pt x="532" y="508"/>
                    </a:lnTo>
                    <a:lnTo>
                      <a:pt x="522" y="508"/>
                    </a:lnTo>
                    <a:lnTo>
                      <a:pt x="511" y="508"/>
                    </a:lnTo>
                    <a:lnTo>
                      <a:pt x="502" y="508"/>
                    </a:lnTo>
                    <a:lnTo>
                      <a:pt x="492" y="508"/>
                    </a:lnTo>
                    <a:lnTo>
                      <a:pt x="483" y="508"/>
                    </a:lnTo>
                    <a:lnTo>
                      <a:pt x="473" y="508"/>
                    </a:lnTo>
                    <a:lnTo>
                      <a:pt x="463" y="510"/>
                    </a:lnTo>
                    <a:lnTo>
                      <a:pt x="456" y="510"/>
                    </a:lnTo>
                    <a:lnTo>
                      <a:pt x="446" y="510"/>
                    </a:lnTo>
                    <a:lnTo>
                      <a:pt x="439" y="512"/>
                    </a:lnTo>
                    <a:lnTo>
                      <a:pt x="431" y="512"/>
                    </a:lnTo>
                    <a:lnTo>
                      <a:pt x="424" y="514"/>
                    </a:lnTo>
                    <a:lnTo>
                      <a:pt x="416" y="514"/>
                    </a:lnTo>
                    <a:lnTo>
                      <a:pt x="406" y="516"/>
                    </a:lnTo>
                    <a:lnTo>
                      <a:pt x="399" y="516"/>
                    </a:lnTo>
                    <a:lnTo>
                      <a:pt x="393" y="518"/>
                    </a:lnTo>
                    <a:lnTo>
                      <a:pt x="384" y="519"/>
                    </a:lnTo>
                    <a:lnTo>
                      <a:pt x="378" y="521"/>
                    </a:lnTo>
                    <a:lnTo>
                      <a:pt x="372" y="521"/>
                    </a:lnTo>
                    <a:lnTo>
                      <a:pt x="367" y="523"/>
                    </a:lnTo>
                    <a:lnTo>
                      <a:pt x="359" y="525"/>
                    </a:lnTo>
                    <a:lnTo>
                      <a:pt x="353" y="525"/>
                    </a:lnTo>
                    <a:lnTo>
                      <a:pt x="347" y="527"/>
                    </a:lnTo>
                    <a:lnTo>
                      <a:pt x="342" y="529"/>
                    </a:lnTo>
                    <a:lnTo>
                      <a:pt x="338" y="531"/>
                    </a:lnTo>
                    <a:lnTo>
                      <a:pt x="332" y="533"/>
                    </a:lnTo>
                    <a:lnTo>
                      <a:pt x="327" y="535"/>
                    </a:lnTo>
                    <a:lnTo>
                      <a:pt x="323" y="537"/>
                    </a:lnTo>
                    <a:lnTo>
                      <a:pt x="313" y="540"/>
                    </a:lnTo>
                    <a:lnTo>
                      <a:pt x="304" y="544"/>
                    </a:lnTo>
                    <a:lnTo>
                      <a:pt x="296" y="546"/>
                    </a:lnTo>
                    <a:lnTo>
                      <a:pt x="290" y="550"/>
                    </a:lnTo>
                    <a:lnTo>
                      <a:pt x="283" y="552"/>
                    </a:lnTo>
                    <a:lnTo>
                      <a:pt x="277" y="556"/>
                    </a:lnTo>
                    <a:lnTo>
                      <a:pt x="271" y="559"/>
                    </a:lnTo>
                    <a:lnTo>
                      <a:pt x="268" y="563"/>
                    </a:lnTo>
                    <a:lnTo>
                      <a:pt x="262" y="567"/>
                    </a:lnTo>
                    <a:lnTo>
                      <a:pt x="256" y="571"/>
                    </a:lnTo>
                    <a:lnTo>
                      <a:pt x="252" y="573"/>
                    </a:lnTo>
                    <a:lnTo>
                      <a:pt x="252" y="575"/>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34" name="Forme libre 33"/>
              <p:cNvSpPr>
                <a:spLocks/>
              </p:cNvSpPr>
              <p:nvPr/>
            </p:nvSpPr>
            <p:spPr bwMode="auto">
              <a:xfrm>
                <a:off x="2310511" y="3457523"/>
                <a:ext cx="558810" cy="1044737"/>
              </a:xfrm>
              <a:custGeom>
                <a:avLst/>
                <a:gdLst>
                  <a:gd name="T0" fmla="*/ 101600 w 704"/>
                  <a:gd name="T1" fmla="*/ 979488 h 1316"/>
                  <a:gd name="T2" fmla="*/ 332581 w 704"/>
                  <a:gd name="T3" fmla="*/ 879475 h 1316"/>
                  <a:gd name="T4" fmla="*/ 468313 w 704"/>
                  <a:gd name="T5" fmla="*/ 676275 h 1316"/>
                  <a:gd name="T6" fmla="*/ 492125 w 704"/>
                  <a:gd name="T7" fmla="*/ 457200 h 1316"/>
                  <a:gd name="T8" fmla="*/ 392906 w 704"/>
                  <a:gd name="T9" fmla="*/ 226219 h 1316"/>
                  <a:gd name="T10" fmla="*/ 205581 w 704"/>
                  <a:gd name="T11" fmla="*/ 93662 h 1316"/>
                  <a:gd name="T12" fmla="*/ 0 w 704"/>
                  <a:gd name="T13" fmla="*/ 65881 h 1316"/>
                  <a:gd name="T14" fmla="*/ 45244 w 704"/>
                  <a:gd name="T15" fmla="*/ 144462 h 1316"/>
                  <a:gd name="T16" fmla="*/ 69850 w 704"/>
                  <a:gd name="T17" fmla="*/ 146050 h 1316"/>
                  <a:gd name="T18" fmla="*/ 88106 w 704"/>
                  <a:gd name="T19" fmla="*/ 147637 h 1316"/>
                  <a:gd name="T20" fmla="*/ 106363 w 704"/>
                  <a:gd name="T21" fmla="*/ 152400 h 1316"/>
                  <a:gd name="T22" fmla="*/ 125413 w 704"/>
                  <a:gd name="T23" fmla="*/ 156369 h 1316"/>
                  <a:gd name="T24" fmla="*/ 145256 w 704"/>
                  <a:gd name="T25" fmla="*/ 161131 h 1316"/>
                  <a:gd name="T26" fmla="*/ 166687 w 704"/>
                  <a:gd name="T27" fmla="*/ 169069 h 1316"/>
                  <a:gd name="T28" fmla="*/ 188912 w 704"/>
                  <a:gd name="T29" fmla="*/ 176212 h 1316"/>
                  <a:gd name="T30" fmla="*/ 210344 w 704"/>
                  <a:gd name="T31" fmla="*/ 186531 h 1316"/>
                  <a:gd name="T32" fmla="*/ 232569 w 704"/>
                  <a:gd name="T33" fmla="*/ 199231 h 1316"/>
                  <a:gd name="T34" fmla="*/ 254000 w 704"/>
                  <a:gd name="T35" fmla="*/ 214313 h 1316"/>
                  <a:gd name="T36" fmla="*/ 274638 w 704"/>
                  <a:gd name="T37" fmla="*/ 230981 h 1316"/>
                  <a:gd name="T38" fmla="*/ 294481 w 704"/>
                  <a:gd name="T39" fmla="*/ 250031 h 1316"/>
                  <a:gd name="T40" fmla="*/ 311150 w 704"/>
                  <a:gd name="T41" fmla="*/ 266700 h 1316"/>
                  <a:gd name="T42" fmla="*/ 326231 w 704"/>
                  <a:gd name="T43" fmla="*/ 283369 h 1316"/>
                  <a:gd name="T44" fmla="*/ 339725 w 704"/>
                  <a:gd name="T45" fmla="*/ 300037 h 1316"/>
                  <a:gd name="T46" fmla="*/ 351631 w 704"/>
                  <a:gd name="T47" fmla="*/ 316706 h 1316"/>
                  <a:gd name="T48" fmla="*/ 362744 w 704"/>
                  <a:gd name="T49" fmla="*/ 334962 h 1316"/>
                  <a:gd name="T50" fmla="*/ 371475 w 704"/>
                  <a:gd name="T51" fmla="*/ 353219 h 1316"/>
                  <a:gd name="T52" fmla="*/ 381000 w 704"/>
                  <a:gd name="T53" fmla="*/ 370681 h 1316"/>
                  <a:gd name="T54" fmla="*/ 388144 w 704"/>
                  <a:gd name="T55" fmla="*/ 388937 h 1316"/>
                  <a:gd name="T56" fmla="*/ 394494 w 704"/>
                  <a:gd name="T57" fmla="*/ 407194 h 1316"/>
                  <a:gd name="T58" fmla="*/ 398462 w 704"/>
                  <a:gd name="T59" fmla="*/ 423863 h 1316"/>
                  <a:gd name="T60" fmla="*/ 401637 w 704"/>
                  <a:gd name="T61" fmla="*/ 442119 h 1316"/>
                  <a:gd name="T62" fmla="*/ 406400 w 704"/>
                  <a:gd name="T63" fmla="*/ 460375 h 1316"/>
                  <a:gd name="T64" fmla="*/ 409575 w 704"/>
                  <a:gd name="T65" fmla="*/ 475456 h 1316"/>
                  <a:gd name="T66" fmla="*/ 411163 w 704"/>
                  <a:gd name="T67" fmla="*/ 492125 h 1316"/>
                  <a:gd name="T68" fmla="*/ 413544 w 704"/>
                  <a:gd name="T69" fmla="*/ 517525 h 1316"/>
                  <a:gd name="T70" fmla="*/ 413544 w 704"/>
                  <a:gd name="T71" fmla="*/ 534194 h 1316"/>
                  <a:gd name="T72" fmla="*/ 412750 w 704"/>
                  <a:gd name="T73" fmla="*/ 556419 h 1316"/>
                  <a:gd name="T74" fmla="*/ 406400 w 704"/>
                  <a:gd name="T75" fmla="*/ 582612 h 1316"/>
                  <a:gd name="T76" fmla="*/ 403225 w 704"/>
                  <a:gd name="T77" fmla="*/ 599281 h 1316"/>
                  <a:gd name="T78" fmla="*/ 398462 w 704"/>
                  <a:gd name="T79" fmla="*/ 616744 h 1316"/>
                  <a:gd name="T80" fmla="*/ 394494 w 704"/>
                  <a:gd name="T81" fmla="*/ 636587 h 1316"/>
                  <a:gd name="T82" fmla="*/ 386556 w 704"/>
                  <a:gd name="T83" fmla="*/ 654844 h 1316"/>
                  <a:gd name="T84" fmla="*/ 379412 w 704"/>
                  <a:gd name="T85" fmla="*/ 676275 h 1316"/>
                  <a:gd name="T86" fmla="*/ 369887 w 704"/>
                  <a:gd name="T87" fmla="*/ 696912 h 1316"/>
                  <a:gd name="T88" fmla="*/ 359569 w 704"/>
                  <a:gd name="T89" fmla="*/ 716756 h 1316"/>
                  <a:gd name="T90" fmla="*/ 347662 w 704"/>
                  <a:gd name="T91" fmla="*/ 736600 h 1316"/>
                  <a:gd name="T92" fmla="*/ 332581 w 704"/>
                  <a:gd name="T93" fmla="*/ 755650 h 1316"/>
                  <a:gd name="T94" fmla="*/ 317500 w 704"/>
                  <a:gd name="T95" fmla="*/ 775494 h 1316"/>
                  <a:gd name="T96" fmla="*/ 302419 w 704"/>
                  <a:gd name="T97" fmla="*/ 788987 h 1316"/>
                  <a:gd name="T98" fmla="*/ 290512 w 704"/>
                  <a:gd name="T99" fmla="*/ 800100 h 1316"/>
                  <a:gd name="T100" fmla="*/ 270669 w 704"/>
                  <a:gd name="T101" fmla="*/ 815975 h 1316"/>
                  <a:gd name="T102" fmla="*/ 243681 w 704"/>
                  <a:gd name="T103" fmla="*/ 835819 h 1316"/>
                  <a:gd name="T104" fmla="*/ 222250 w 704"/>
                  <a:gd name="T105" fmla="*/ 849313 h 1316"/>
                  <a:gd name="T106" fmla="*/ 203994 w 704"/>
                  <a:gd name="T107" fmla="*/ 858838 h 1316"/>
                  <a:gd name="T108" fmla="*/ 181769 w 704"/>
                  <a:gd name="T109" fmla="*/ 869156 h 1316"/>
                  <a:gd name="T110" fmla="*/ 158750 w 704"/>
                  <a:gd name="T111" fmla="*/ 877094 h 1316"/>
                  <a:gd name="T112" fmla="*/ 131763 w 704"/>
                  <a:gd name="T113" fmla="*/ 884238 h 1316"/>
                  <a:gd name="T114" fmla="*/ 104775 w 704"/>
                  <a:gd name="T115" fmla="*/ 892175 h 1316"/>
                  <a:gd name="T116" fmla="*/ 73025 w 704"/>
                  <a:gd name="T117" fmla="*/ 896144 h 1316"/>
                  <a:gd name="T118" fmla="*/ 41275 w 704"/>
                  <a:gd name="T119" fmla="*/ 899319 h 13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4"/>
                  <a:gd name="T181" fmla="*/ 0 h 1316"/>
                  <a:gd name="T182" fmla="*/ 704 w 704"/>
                  <a:gd name="T183" fmla="*/ 1316 h 13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4" h="1316">
                    <a:moveTo>
                      <a:pt x="42" y="1135"/>
                    </a:moveTo>
                    <a:lnTo>
                      <a:pt x="46" y="1316"/>
                    </a:lnTo>
                    <a:lnTo>
                      <a:pt x="94" y="1312"/>
                    </a:lnTo>
                    <a:lnTo>
                      <a:pt x="128" y="1234"/>
                    </a:lnTo>
                    <a:lnTo>
                      <a:pt x="251" y="1200"/>
                    </a:lnTo>
                    <a:lnTo>
                      <a:pt x="356" y="1241"/>
                    </a:lnTo>
                    <a:lnTo>
                      <a:pt x="407" y="1209"/>
                    </a:lnTo>
                    <a:lnTo>
                      <a:pt x="419" y="1108"/>
                    </a:lnTo>
                    <a:lnTo>
                      <a:pt x="495" y="1032"/>
                    </a:lnTo>
                    <a:lnTo>
                      <a:pt x="592" y="1028"/>
                    </a:lnTo>
                    <a:lnTo>
                      <a:pt x="636" y="962"/>
                    </a:lnTo>
                    <a:lnTo>
                      <a:pt x="590" y="852"/>
                    </a:lnTo>
                    <a:lnTo>
                      <a:pt x="624" y="745"/>
                    </a:lnTo>
                    <a:lnTo>
                      <a:pt x="700" y="692"/>
                    </a:lnTo>
                    <a:lnTo>
                      <a:pt x="704" y="618"/>
                    </a:lnTo>
                    <a:lnTo>
                      <a:pt x="620" y="576"/>
                    </a:lnTo>
                    <a:lnTo>
                      <a:pt x="586" y="454"/>
                    </a:lnTo>
                    <a:lnTo>
                      <a:pt x="628" y="344"/>
                    </a:lnTo>
                    <a:lnTo>
                      <a:pt x="601" y="300"/>
                    </a:lnTo>
                    <a:lnTo>
                      <a:pt x="495" y="285"/>
                    </a:lnTo>
                    <a:lnTo>
                      <a:pt x="424" y="218"/>
                    </a:lnTo>
                    <a:lnTo>
                      <a:pt x="419" y="110"/>
                    </a:lnTo>
                    <a:lnTo>
                      <a:pt x="360" y="74"/>
                    </a:lnTo>
                    <a:lnTo>
                      <a:pt x="259" y="118"/>
                    </a:lnTo>
                    <a:lnTo>
                      <a:pt x="132" y="81"/>
                    </a:lnTo>
                    <a:lnTo>
                      <a:pt x="118" y="2"/>
                    </a:lnTo>
                    <a:lnTo>
                      <a:pt x="40" y="0"/>
                    </a:lnTo>
                    <a:lnTo>
                      <a:pt x="0" y="83"/>
                    </a:lnTo>
                    <a:lnTo>
                      <a:pt x="46" y="182"/>
                    </a:lnTo>
                    <a:lnTo>
                      <a:pt x="48" y="182"/>
                    </a:lnTo>
                    <a:lnTo>
                      <a:pt x="54" y="182"/>
                    </a:lnTo>
                    <a:lnTo>
                      <a:pt x="57" y="182"/>
                    </a:lnTo>
                    <a:lnTo>
                      <a:pt x="65" y="182"/>
                    </a:lnTo>
                    <a:lnTo>
                      <a:pt x="71" y="182"/>
                    </a:lnTo>
                    <a:lnTo>
                      <a:pt x="78" y="184"/>
                    </a:lnTo>
                    <a:lnTo>
                      <a:pt x="88" y="184"/>
                    </a:lnTo>
                    <a:lnTo>
                      <a:pt x="95" y="184"/>
                    </a:lnTo>
                    <a:lnTo>
                      <a:pt x="101" y="184"/>
                    </a:lnTo>
                    <a:lnTo>
                      <a:pt x="107" y="186"/>
                    </a:lnTo>
                    <a:lnTo>
                      <a:pt x="111" y="186"/>
                    </a:lnTo>
                    <a:lnTo>
                      <a:pt x="116" y="188"/>
                    </a:lnTo>
                    <a:lnTo>
                      <a:pt x="122" y="188"/>
                    </a:lnTo>
                    <a:lnTo>
                      <a:pt x="128" y="190"/>
                    </a:lnTo>
                    <a:lnTo>
                      <a:pt x="134" y="192"/>
                    </a:lnTo>
                    <a:lnTo>
                      <a:pt x="139" y="194"/>
                    </a:lnTo>
                    <a:lnTo>
                      <a:pt x="145" y="194"/>
                    </a:lnTo>
                    <a:lnTo>
                      <a:pt x="151" y="196"/>
                    </a:lnTo>
                    <a:lnTo>
                      <a:pt x="158" y="197"/>
                    </a:lnTo>
                    <a:lnTo>
                      <a:pt x="164" y="199"/>
                    </a:lnTo>
                    <a:lnTo>
                      <a:pt x="170" y="199"/>
                    </a:lnTo>
                    <a:lnTo>
                      <a:pt x="177" y="201"/>
                    </a:lnTo>
                    <a:lnTo>
                      <a:pt x="183" y="203"/>
                    </a:lnTo>
                    <a:lnTo>
                      <a:pt x="191" y="205"/>
                    </a:lnTo>
                    <a:lnTo>
                      <a:pt x="196" y="207"/>
                    </a:lnTo>
                    <a:lnTo>
                      <a:pt x="204" y="211"/>
                    </a:lnTo>
                    <a:lnTo>
                      <a:pt x="210" y="213"/>
                    </a:lnTo>
                    <a:lnTo>
                      <a:pt x="217" y="216"/>
                    </a:lnTo>
                    <a:lnTo>
                      <a:pt x="223" y="218"/>
                    </a:lnTo>
                    <a:lnTo>
                      <a:pt x="231" y="220"/>
                    </a:lnTo>
                    <a:lnTo>
                      <a:pt x="238" y="222"/>
                    </a:lnTo>
                    <a:lnTo>
                      <a:pt x="244" y="226"/>
                    </a:lnTo>
                    <a:lnTo>
                      <a:pt x="251" y="230"/>
                    </a:lnTo>
                    <a:lnTo>
                      <a:pt x="259" y="232"/>
                    </a:lnTo>
                    <a:lnTo>
                      <a:pt x="265" y="235"/>
                    </a:lnTo>
                    <a:lnTo>
                      <a:pt x="274" y="241"/>
                    </a:lnTo>
                    <a:lnTo>
                      <a:pt x="280" y="243"/>
                    </a:lnTo>
                    <a:lnTo>
                      <a:pt x="288" y="247"/>
                    </a:lnTo>
                    <a:lnTo>
                      <a:pt x="293" y="251"/>
                    </a:lnTo>
                    <a:lnTo>
                      <a:pt x="301" y="256"/>
                    </a:lnTo>
                    <a:lnTo>
                      <a:pt x="307" y="258"/>
                    </a:lnTo>
                    <a:lnTo>
                      <a:pt x="314" y="264"/>
                    </a:lnTo>
                    <a:lnTo>
                      <a:pt x="320" y="270"/>
                    </a:lnTo>
                    <a:lnTo>
                      <a:pt x="327" y="275"/>
                    </a:lnTo>
                    <a:lnTo>
                      <a:pt x="333" y="279"/>
                    </a:lnTo>
                    <a:lnTo>
                      <a:pt x="341" y="285"/>
                    </a:lnTo>
                    <a:lnTo>
                      <a:pt x="346" y="291"/>
                    </a:lnTo>
                    <a:lnTo>
                      <a:pt x="352" y="296"/>
                    </a:lnTo>
                    <a:lnTo>
                      <a:pt x="358" y="302"/>
                    </a:lnTo>
                    <a:lnTo>
                      <a:pt x="366" y="308"/>
                    </a:lnTo>
                    <a:lnTo>
                      <a:pt x="371" y="315"/>
                    </a:lnTo>
                    <a:lnTo>
                      <a:pt x="379" y="321"/>
                    </a:lnTo>
                    <a:lnTo>
                      <a:pt x="383" y="327"/>
                    </a:lnTo>
                    <a:lnTo>
                      <a:pt x="388" y="331"/>
                    </a:lnTo>
                    <a:lnTo>
                      <a:pt x="392" y="336"/>
                    </a:lnTo>
                    <a:lnTo>
                      <a:pt x="398" y="340"/>
                    </a:lnTo>
                    <a:lnTo>
                      <a:pt x="404" y="346"/>
                    </a:lnTo>
                    <a:lnTo>
                      <a:pt x="407" y="351"/>
                    </a:lnTo>
                    <a:lnTo>
                      <a:pt x="411" y="357"/>
                    </a:lnTo>
                    <a:lnTo>
                      <a:pt x="417" y="361"/>
                    </a:lnTo>
                    <a:lnTo>
                      <a:pt x="421" y="367"/>
                    </a:lnTo>
                    <a:lnTo>
                      <a:pt x="424" y="372"/>
                    </a:lnTo>
                    <a:lnTo>
                      <a:pt x="428" y="378"/>
                    </a:lnTo>
                    <a:lnTo>
                      <a:pt x="432" y="384"/>
                    </a:lnTo>
                    <a:lnTo>
                      <a:pt x="436" y="390"/>
                    </a:lnTo>
                    <a:lnTo>
                      <a:pt x="440" y="393"/>
                    </a:lnTo>
                    <a:lnTo>
                      <a:pt x="443" y="399"/>
                    </a:lnTo>
                    <a:lnTo>
                      <a:pt x="447" y="405"/>
                    </a:lnTo>
                    <a:lnTo>
                      <a:pt x="451" y="410"/>
                    </a:lnTo>
                    <a:lnTo>
                      <a:pt x="455" y="416"/>
                    </a:lnTo>
                    <a:lnTo>
                      <a:pt x="457" y="422"/>
                    </a:lnTo>
                    <a:lnTo>
                      <a:pt x="461" y="428"/>
                    </a:lnTo>
                    <a:lnTo>
                      <a:pt x="464" y="433"/>
                    </a:lnTo>
                    <a:lnTo>
                      <a:pt x="466" y="439"/>
                    </a:lnTo>
                    <a:lnTo>
                      <a:pt x="468" y="445"/>
                    </a:lnTo>
                    <a:lnTo>
                      <a:pt x="472" y="450"/>
                    </a:lnTo>
                    <a:lnTo>
                      <a:pt x="474" y="456"/>
                    </a:lnTo>
                    <a:lnTo>
                      <a:pt x="478" y="462"/>
                    </a:lnTo>
                    <a:lnTo>
                      <a:pt x="480" y="467"/>
                    </a:lnTo>
                    <a:lnTo>
                      <a:pt x="483" y="473"/>
                    </a:lnTo>
                    <a:lnTo>
                      <a:pt x="483" y="479"/>
                    </a:lnTo>
                    <a:lnTo>
                      <a:pt x="487" y="485"/>
                    </a:lnTo>
                    <a:lnTo>
                      <a:pt x="489" y="490"/>
                    </a:lnTo>
                    <a:lnTo>
                      <a:pt x="491" y="496"/>
                    </a:lnTo>
                    <a:lnTo>
                      <a:pt x="493" y="502"/>
                    </a:lnTo>
                    <a:lnTo>
                      <a:pt x="495" y="507"/>
                    </a:lnTo>
                    <a:lnTo>
                      <a:pt x="497" y="513"/>
                    </a:lnTo>
                    <a:lnTo>
                      <a:pt x="499" y="519"/>
                    </a:lnTo>
                    <a:lnTo>
                      <a:pt x="499" y="525"/>
                    </a:lnTo>
                    <a:lnTo>
                      <a:pt x="501" y="530"/>
                    </a:lnTo>
                    <a:lnTo>
                      <a:pt x="502" y="534"/>
                    </a:lnTo>
                    <a:lnTo>
                      <a:pt x="504" y="542"/>
                    </a:lnTo>
                    <a:lnTo>
                      <a:pt x="506" y="547"/>
                    </a:lnTo>
                    <a:lnTo>
                      <a:pt x="506" y="551"/>
                    </a:lnTo>
                    <a:lnTo>
                      <a:pt x="506" y="557"/>
                    </a:lnTo>
                    <a:lnTo>
                      <a:pt x="508" y="563"/>
                    </a:lnTo>
                    <a:lnTo>
                      <a:pt x="510" y="568"/>
                    </a:lnTo>
                    <a:lnTo>
                      <a:pt x="510" y="574"/>
                    </a:lnTo>
                    <a:lnTo>
                      <a:pt x="512" y="580"/>
                    </a:lnTo>
                    <a:lnTo>
                      <a:pt x="514" y="585"/>
                    </a:lnTo>
                    <a:lnTo>
                      <a:pt x="514" y="589"/>
                    </a:lnTo>
                    <a:lnTo>
                      <a:pt x="514" y="595"/>
                    </a:lnTo>
                    <a:lnTo>
                      <a:pt x="516" y="599"/>
                    </a:lnTo>
                    <a:lnTo>
                      <a:pt x="516" y="604"/>
                    </a:lnTo>
                    <a:lnTo>
                      <a:pt x="516" y="610"/>
                    </a:lnTo>
                    <a:lnTo>
                      <a:pt x="518" y="614"/>
                    </a:lnTo>
                    <a:lnTo>
                      <a:pt x="518" y="620"/>
                    </a:lnTo>
                    <a:lnTo>
                      <a:pt x="520" y="625"/>
                    </a:lnTo>
                    <a:lnTo>
                      <a:pt x="520" y="633"/>
                    </a:lnTo>
                    <a:lnTo>
                      <a:pt x="521" y="644"/>
                    </a:lnTo>
                    <a:lnTo>
                      <a:pt x="521" y="652"/>
                    </a:lnTo>
                    <a:lnTo>
                      <a:pt x="521" y="661"/>
                    </a:lnTo>
                    <a:lnTo>
                      <a:pt x="521" y="665"/>
                    </a:lnTo>
                    <a:lnTo>
                      <a:pt x="521" y="669"/>
                    </a:lnTo>
                    <a:lnTo>
                      <a:pt x="521" y="673"/>
                    </a:lnTo>
                    <a:lnTo>
                      <a:pt x="521" y="680"/>
                    </a:lnTo>
                    <a:lnTo>
                      <a:pt x="521" y="686"/>
                    </a:lnTo>
                    <a:lnTo>
                      <a:pt x="520" y="694"/>
                    </a:lnTo>
                    <a:lnTo>
                      <a:pt x="520" y="701"/>
                    </a:lnTo>
                    <a:lnTo>
                      <a:pt x="518" y="711"/>
                    </a:lnTo>
                    <a:lnTo>
                      <a:pt x="516" y="719"/>
                    </a:lnTo>
                    <a:lnTo>
                      <a:pt x="514" y="728"/>
                    </a:lnTo>
                    <a:lnTo>
                      <a:pt x="512" y="734"/>
                    </a:lnTo>
                    <a:lnTo>
                      <a:pt x="512" y="739"/>
                    </a:lnTo>
                    <a:lnTo>
                      <a:pt x="510" y="745"/>
                    </a:lnTo>
                    <a:lnTo>
                      <a:pt x="510" y="749"/>
                    </a:lnTo>
                    <a:lnTo>
                      <a:pt x="508" y="755"/>
                    </a:lnTo>
                    <a:lnTo>
                      <a:pt x="508" y="760"/>
                    </a:lnTo>
                    <a:lnTo>
                      <a:pt x="506" y="766"/>
                    </a:lnTo>
                    <a:lnTo>
                      <a:pt x="506" y="772"/>
                    </a:lnTo>
                    <a:lnTo>
                      <a:pt x="502" y="777"/>
                    </a:lnTo>
                    <a:lnTo>
                      <a:pt x="502" y="785"/>
                    </a:lnTo>
                    <a:lnTo>
                      <a:pt x="501" y="791"/>
                    </a:lnTo>
                    <a:lnTo>
                      <a:pt x="501" y="796"/>
                    </a:lnTo>
                    <a:lnTo>
                      <a:pt x="497" y="802"/>
                    </a:lnTo>
                    <a:lnTo>
                      <a:pt x="495" y="808"/>
                    </a:lnTo>
                    <a:lnTo>
                      <a:pt x="493" y="814"/>
                    </a:lnTo>
                    <a:lnTo>
                      <a:pt x="491" y="821"/>
                    </a:lnTo>
                    <a:lnTo>
                      <a:pt x="487" y="825"/>
                    </a:lnTo>
                    <a:lnTo>
                      <a:pt x="487" y="833"/>
                    </a:lnTo>
                    <a:lnTo>
                      <a:pt x="483" y="838"/>
                    </a:lnTo>
                    <a:lnTo>
                      <a:pt x="481" y="846"/>
                    </a:lnTo>
                    <a:lnTo>
                      <a:pt x="478" y="852"/>
                    </a:lnTo>
                    <a:lnTo>
                      <a:pt x="476" y="859"/>
                    </a:lnTo>
                    <a:lnTo>
                      <a:pt x="472" y="863"/>
                    </a:lnTo>
                    <a:lnTo>
                      <a:pt x="470" y="871"/>
                    </a:lnTo>
                    <a:lnTo>
                      <a:pt x="466" y="878"/>
                    </a:lnTo>
                    <a:lnTo>
                      <a:pt x="464" y="884"/>
                    </a:lnTo>
                    <a:lnTo>
                      <a:pt x="461" y="890"/>
                    </a:lnTo>
                    <a:lnTo>
                      <a:pt x="457" y="897"/>
                    </a:lnTo>
                    <a:lnTo>
                      <a:pt x="453" y="903"/>
                    </a:lnTo>
                    <a:lnTo>
                      <a:pt x="449" y="909"/>
                    </a:lnTo>
                    <a:lnTo>
                      <a:pt x="445" y="916"/>
                    </a:lnTo>
                    <a:lnTo>
                      <a:pt x="442" y="922"/>
                    </a:lnTo>
                    <a:lnTo>
                      <a:pt x="438" y="928"/>
                    </a:lnTo>
                    <a:lnTo>
                      <a:pt x="432" y="935"/>
                    </a:lnTo>
                    <a:lnTo>
                      <a:pt x="428" y="941"/>
                    </a:lnTo>
                    <a:lnTo>
                      <a:pt x="424" y="947"/>
                    </a:lnTo>
                    <a:lnTo>
                      <a:pt x="419" y="952"/>
                    </a:lnTo>
                    <a:lnTo>
                      <a:pt x="415" y="960"/>
                    </a:lnTo>
                    <a:lnTo>
                      <a:pt x="409" y="964"/>
                    </a:lnTo>
                    <a:lnTo>
                      <a:pt x="405" y="971"/>
                    </a:lnTo>
                    <a:lnTo>
                      <a:pt x="400" y="977"/>
                    </a:lnTo>
                    <a:lnTo>
                      <a:pt x="394" y="981"/>
                    </a:lnTo>
                    <a:lnTo>
                      <a:pt x="388" y="987"/>
                    </a:lnTo>
                    <a:lnTo>
                      <a:pt x="383" y="994"/>
                    </a:lnTo>
                    <a:lnTo>
                      <a:pt x="381" y="994"/>
                    </a:lnTo>
                    <a:lnTo>
                      <a:pt x="377" y="998"/>
                    </a:lnTo>
                    <a:lnTo>
                      <a:pt x="373" y="1002"/>
                    </a:lnTo>
                    <a:lnTo>
                      <a:pt x="371" y="1004"/>
                    </a:lnTo>
                    <a:lnTo>
                      <a:pt x="366" y="1008"/>
                    </a:lnTo>
                    <a:lnTo>
                      <a:pt x="362" y="1013"/>
                    </a:lnTo>
                    <a:lnTo>
                      <a:pt x="354" y="1017"/>
                    </a:lnTo>
                    <a:lnTo>
                      <a:pt x="348" y="1023"/>
                    </a:lnTo>
                    <a:lnTo>
                      <a:pt x="341" y="1028"/>
                    </a:lnTo>
                    <a:lnTo>
                      <a:pt x="335" y="1036"/>
                    </a:lnTo>
                    <a:lnTo>
                      <a:pt x="326" y="1040"/>
                    </a:lnTo>
                    <a:lnTo>
                      <a:pt x="316" y="1048"/>
                    </a:lnTo>
                    <a:lnTo>
                      <a:pt x="307" y="1053"/>
                    </a:lnTo>
                    <a:lnTo>
                      <a:pt x="297" y="1061"/>
                    </a:lnTo>
                    <a:lnTo>
                      <a:pt x="291" y="1063"/>
                    </a:lnTo>
                    <a:lnTo>
                      <a:pt x="286" y="1067"/>
                    </a:lnTo>
                    <a:lnTo>
                      <a:pt x="280" y="1070"/>
                    </a:lnTo>
                    <a:lnTo>
                      <a:pt x="276" y="1074"/>
                    </a:lnTo>
                    <a:lnTo>
                      <a:pt x="269" y="1076"/>
                    </a:lnTo>
                    <a:lnTo>
                      <a:pt x="263" y="1078"/>
                    </a:lnTo>
                    <a:lnTo>
                      <a:pt x="257" y="1082"/>
                    </a:lnTo>
                    <a:lnTo>
                      <a:pt x="250" y="1086"/>
                    </a:lnTo>
                    <a:lnTo>
                      <a:pt x="242" y="1089"/>
                    </a:lnTo>
                    <a:lnTo>
                      <a:pt x="236" y="1091"/>
                    </a:lnTo>
                    <a:lnTo>
                      <a:pt x="229" y="1095"/>
                    </a:lnTo>
                    <a:lnTo>
                      <a:pt x="221" y="1097"/>
                    </a:lnTo>
                    <a:lnTo>
                      <a:pt x="213" y="1099"/>
                    </a:lnTo>
                    <a:lnTo>
                      <a:pt x="206" y="1103"/>
                    </a:lnTo>
                    <a:lnTo>
                      <a:pt x="200" y="1105"/>
                    </a:lnTo>
                    <a:lnTo>
                      <a:pt x="192" y="1108"/>
                    </a:lnTo>
                    <a:lnTo>
                      <a:pt x="183" y="1110"/>
                    </a:lnTo>
                    <a:lnTo>
                      <a:pt x="175" y="1114"/>
                    </a:lnTo>
                    <a:lnTo>
                      <a:pt x="166" y="1114"/>
                    </a:lnTo>
                    <a:lnTo>
                      <a:pt x="158" y="1118"/>
                    </a:lnTo>
                    <a:lnTo>
                      <a:pt x="149" y="1120"/>
                    </a:lnTo>
                    <a:lnTo>
                      <a:pt x="141" y="1122"/>
                    </a:lnTo>
                    <a:lnTo>
                      <a:pt x="132" y="1124"/>
                    </a:lnTo>
                    <a:lnTo>
                      <a:pt x="122" y="1125"/>
                    </a:lnTo>
                    <a:lnTo>
                      <a:pt x="113" y="1125"/>
                    </a:lnTo>
                    <a:lnTo>
                      <a:pt x="103" y="1127"/>
                    </a:lnTo>
                    <a:lnTo>
                      <a:pt x="92" y="1129"/>
                    </a:lnTo>
                    <a:lnTo>
                      <a:pt x="84" y="1131"/>
                    </a:lnTo>
                    <a:lnTo>
                      <a:pt x="73" y="1131"/>
                    </a:lnTo>
                    <a:lnTo>
                      <a:pt x="63" y="1133"/>
                    </a:lnTo>
                    <a:lnTo>
                      <a:pt x="52" y="1133"/>
                    </a:lnTo>
                    <a:lnTo>
                      <a:pt x="42" y="1135"/>
                    </a:lnTo>
                    <a:close/>
                  </a:path>
                </a:pathLst>
              </a:custGeom>
              <a:solidFill>
                <a:srgbClr val="CC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35" name="Forme libre 34"/>
              <p:cNvSpPr>
                <a:spLocks/>
              </p:cNvSpPr>
              <p:nvPr/>
            </p:nvSpPr>
            <p:spPr bwMode="auto">
              <a:xfrm>
                <a:off x="1829489" y="3457523"/>
                <a:ext cx="558810" cy="1047912"/>
              </a:xfrm>
              <a:custGeom>
                <a:avLst/>
                <a:gdLst>
                  <a:gd name="T0" fmla="*/ 358490 w 703"/>
                  <a:gd name="T1" fmla="*/ 92145 h 1319"/>
                  <a:gd name="T2" fmla="*/ 97770 w 703"/>
                  <a:gd name="T3" fmla="*/ 209709 h 1319"/>
                  <a:gd name="T4" fmla="*/ 1590 w 703"/>
                  <a:gd name="T5" fmla="*/ 469462 h 1319"/>
                  <a:gd name="T6" fmla="*/ 0 w 703"/>
                  <a:gd name="T7" fmla="*/ 502825 h 1319"/>
                  <a:gd name="T8" fmla="*/ 0 w 703"/>
                  <a:gd name="T9" fmla="*/ 536187 h 1319"/>
                  <a:gd name="T10" fmla="*/ 0 w 703"/>
                  <a:gd name="T11" fmla="*/ 569550 h 1319"/>
                  <a:gd name="T12" fmla="*/ 166130 w 703"/>
                  <a:gd name="T13" fmla="*/ 818182 h 1319"/>
                  <a:gd name="T14" fmla="*/ 454671 w 703"/>
                  <a:gd name="T15" fmla="*/ 980230 h 1319"/>
                  <a:gd name="T16" fmla="*/ 521441 w 703"/>
                  <a:gd name="T17" fmla="*/ 901589 h 1319"/>
                  <a:gd name="T18" fmla="*/ 494415 w 703"/>
                  <a:gd name="T19" fmla="*/ 900001 h 1319"/>
                  <a:gd name="T20" fmla="*/ 466594 w 703"/>
                  <a:gd name="T21" fmla="*/ 895235 h 1319"/>
                  <a:gd name="T22" fmla="*/ 445927 w 703"/>
                  <a:gd name="T23" fmla="*/ 891263 h 1319"/>
                  <a:gd name="T24" fmla="*/ 419696 w 703"/>
                  <a:gd name="T25" fmla="*/ 884908 h 1319"/>
                  <a:gd name="T26" fmla="*/ 394260 w 703"/>
                  <a:gd name="T27" fmla="*/ 877759 h 1319"/>
                  <a:gd name="T28" fmla="*/ 365644 w 703"/>
                  <a:gd name="T29" fmla="*/ 866638 h 1319"/>
                  <a:gd name="T30" fmla="*/ 338618 w 703"/>
                  <a:gd name="T31" fmla="*/ 853134 h 1319"/>
                  <a:gd name="T32" fmla="*/ 310003 w 703"/>
                  <a:gd name="T33" fmla="*/ 836453 h 1319"/>
                  <a:gd name="T34" fmla="*/ 283772 w 703"/>
                  <a:gd name="T35" fmla="*/ 816594 h 1319"/>
                  <a:gd name="T36" fmla="*/ 259925 w 703"/>
                  <a:gd name="T37" fmla="*/ 792763 h 1319"/>
                  <a:gd name="T38" fmla="*/ 238464 w 703"/>
                  <a:gd name="T39" fmla="*/ 772904 h 1319"/>
                  <a:gd name="T40" fmla="*/ 220182 w 703"/>
                  <a:gd name="T41" fmla="*/ 752251 h 1319"/>
                  <a:gd name="T42" fmla="*/ 205079 w 703"/>
                  <a:gd name="T43" fmla="*/ 730804 h 1319"/>
                  <a:gd name="T44" fmla="*/ 189976 w 703"/>
                  <a:gd name="T45" fmla="*/ 708562 h 1319"/>
                  <a:gd name="T46" fmla="*/ 179643 w 703"/>
                  <a:gd name="T47" fmla="*/ 685526 h 1319"/>
                  <a:gd name="T48" fmla="*/ 170899 w 703"/>
                  <a:gd name="T49" fmla="*/ 663284 h 1319"/>
                  <a:gd name="T50" fmla="*/ 162950 w 703"/>
                  <a:gd name="T51" fmla="*/ 640247 h 1319"/>
                  <a:gd name="T52" fmla="*/ 157386 w 703"/>
                  <a:gd name="T53" fmla="*/ 617211 h 1319"/>
                  <a:gd name="T54" fmla="*/ 151027 w 703"/>
                  <a:gd name="T55" fmla="*/ 596558 h 1319"/>
                  <a:gd name="T56" fmla="*/ 147848 w 703"/>
                  <a:gd name="T57" fmla="*/ 575111 h 1319"/>
                  <a:gd name="T58" fmla="*/ 144668 w 703"/>
                  <a:gd name="T59" fmla="*/ 546514 h 1319"/>
                  <a:gd name="T60" fmla="*/ 143078 w 703"/>
                  <a:gd name="T61" fmla="*/ 514740 h 1319"/>
                  <a:gd name="T62" fmla="*/ 143078 w 703"/>
                  <a:gd name="T63" fmla="*/ 492498 h 1319"/>
                  <a:gd name="T64" fmla="*/ 147848 w 703"/>
                  <a:gd name="T65" fmla="*/ 460724 h 1319"/>
                  <a:gd name="T66" fmla="*/ 152617 w 703"/>
                  <a:gd name="T67" fmla="*/ 437688 h 1319"/>
                  <a:gd name="T68" fmla="*/ 158976 w 703"/>
                  <a:gd name="T69" fmla="*/ 417035 h 1319"/>
                  <a:gd name="T70" fmla="*/ 166130 w 703"/>
                  <a:gd name="T71" fmla="*/ 392410 h 1319"/>
                  <a:gd name="T72" fmla="*/ 174873 w 703"/>
                  <a:gd name="T73" fmla="*/ 365402 h 1319"/>
                  <a:gd name="T74" fmla="*/ 187591 w 703"/>
                  <a:gd name="T75" fmla="*/ 340777 h 1319"/>
                  <a:gd name="T76" fmla="*/ 202694 w 703"/>
                  <a:gd name="T77" fmla="*/ 315358 h 1319"/>
                  <a:gd name="T78" fmla="*/ 219387 w 703"/>
                  <a:gd name="T79" fmla="*/ 293116 h 1319"/>
                  <a:gd name="T80" fmla="*/ 240053 w 703"/>
                  <a:gd name="T81" fmla="*/ 270080 h 1319"/>
                  <a:gd name="T82" fmla="*/ 258336 w 703"/>
                  <a:gd name="T83" fmla="*/ 253398 h 1319"/>
                  <a:gd name="T84" fmla="*/ 275028 w 703"/>
                  <a:gd name="T85" fmla="*/ 235128 h 1319"/>
                  <a:gd name="T86" fmla="*/ 305234 w 703"/>
                  <a:gd name="T87" fmla="*/ 212886 h 1319"/>
                  <a:gd name="T88" fmla="*/ 325106 w 703"/>
                  <a:gd name="T89" fmla="*/ 200971 h 1319"/>
                  <a:gd name="T90" fmla="*/ 347362 w 703"/>
                  <a:gd name="T91" fmla="*/ 186673 h 1319"/>
                  <a:gd name="T92" fmla="*/ 374388 w 703"/>
                  <a:gd name="T93" fmla="*/ 173169 h 1319"/>
                  <a:gd name="T94" fmla="*/ 404593 w 703"/>
                  <a:gd name="T95" fmla="*/ 164431 h 1319"/>
                  <a:gd name="T96" fmla="*/ 437978 w 703"/>
                  <a:gd name="T97" fmla="*/ 154104 h 1319"/>
                  <a:gd name="T98" fmla="*/ 476133 w 703"/>
                  <a:gd name="T99" fmla="*/ 147749 h 1319"/>
                  <a:gd name="T100" fmla="*/ 515082 w 703"/>
                  <a:gd name="T101" fmla="*/ 144572 h 13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3"/>
                  <a:gd name="T154" fmla="*/ 0 h 1319"/>
                  <a:gd name="T155" fmla="*/ 703 w 703"/>
                  <a:gd name="T156" fmla="*/ 1319 h 13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3" h="1319">
                    <a:moveTo>
                      <a:pt x="660" y="182"/>
                    </a:moveTo>
                    <a:lnTo>
                      <a:pt x="658" y="0"/>
                    </a:lnTo>
                    <a:lnTo>
                      <a:pt x="597" y="0"/>
                    </a:lnTo>
                    <a:lnTo>
                      <a:pt x="574" y="81"/>
                    </a:lnTo>
                    <a:lnTo>
                      <a:pt x="451" y="116"/>
                    </a:lnTo>
                    <a:lnTo>
                      <a:pt x="369" y="59"/>
                    </a:lnTo>
                    <a:lnTo>
                      <a:pt x="279" y="114"/>
                    </a:lnTo>
                    <a:lnTo>
                      <a:pt x="283" y="207"/>
                    </a:lnTo>
                    <a:lnTo>
                      <a:pt x="217" y="279"/>
                    </a:lnTo>
                    <a:lnTo>
                      <a:pt x="123" y="264"/>
                    </a:lnTo>
                    <a:lnTo>
                      <a:pt x="63" y="367"/>
                    </a:lnTo>
                    <a:lnTo>
                      <a:pt x="116" y="443"/>
                    </a:lnTo>
                    <a:lnTo>
                      <a:pt x="80" y="572"/>
                    </a:lnTo>
                    <a:lnTo>
                      <a:pt x="2" y="585"/>
                    </a:lnTo>
                    <a:lnTo>
                      <a:pt x="2" y="591"/>
                    </a:lnTo>
                    <a:lnTo>
                      <a:pt x="0" y="601"/>
                    </a:lnTo>
                    <a:lnTo>
                      <a:pt x="0" y="608"/>
                    </a:lnTo>
                    <a:lnTo>
                      <a:pt x="0" y="616"/>
                    </a:lnTo>
                    <a:lnTo>
                      <a:pt x="0" y="625"/>
                    </a:lnTo>
                    <a:lnTo>
                      <a:pt x="0" y="633"/>
                    </a:lnTo>
                    <a:lnTo>
                      <a:pt x="0" y="641"/>
                    </a:lnTo>
                    <a:lnTo>
                      <a:pt x="0" y="650"/>
                    </a:lnTo>
                    <a:lnTo>
                      <a:pt x="0" y="658"/>
                    </a:lnTo>
                    <a:lnTo>
                      <a:pt x="0" y="667"/>
                    </a:lnTo>
                    <a:lnTo>
                      <a:pt x="0" y="675"/>
                    </a:lnTo>
                    <a:lnTo>
                      <a:pt x="0" y="682"/>
                    </a:lnTo>
                    <a:lnTo>
                      <a:pt x="0" y="690"/>
                    </a:lnTo>
                    <a:lnTo>
                      <a:pt x="0" y="699"/>
                    </a:lnTo>
                    <a:lnTo>
                      <a:pt x="0" y="707"/>
                    </a:lnTo>
                    <a:lnTo>
                      <a:pt x="0" y="717"/>
                    </a:lnTo>
                    <a:lnTo>
                      <a:pt x="82" y="739"/>
                    </a:lnTo>
                    <a:lnTo>
                      <a:pt x="116" y="863"/>
                    </a:lnTo>
                    <a:lnTo>
                      <a:pt x="68" y="958"/>
                    </a:lnTo>
                    <a:lnTo>
                      <a:pt x="95" y="1009"/>
                    </a:lnTo>
                    <a:lnTo>
                      <a:pt x="209" y="1030"/>
                    </a:lnTo>
                    <a:lnTo>
                      <a:pt x="277" y="1097"/>
                    </a:lnTo>
                    <a:lnTo>
                      <a:pt x="287" y="1207"/>
                    </a:lnTo>
                    <a:lnTo>
                      <a:pt x="342" y="1241"/>
                    </a:lnTo>
                    <a:lnTo>
                      <a:pt x="443" y="1198"/>
                    </a:lnTo>
                    <a:lnTo>
                      <a:pt x="572" y="1234"/>
                    </a:lnTo>
                    <a:lnTo>
                      <a:pt x="624" y="1319"/>
                    </a:lnTo>
                    <a:lnTo>
                      <a:pt x="662" y="1316"/>
                    </a:lnTo>
                    <a:lnTo>
                      <a:pt x="703" y="1232"/>
                    </a:lnTo>
                    <a:lnTo>
                      <a:pt x="658" y="1135"/>
                    </a:lnTo>
                    <a:lnTo>
                      <a:pt x="656" y="1135"/>
                    </a:lnTo>
                    <a:lnTo>
                      <a:pt x="648" y="1135"/>
                    </a:lnTo>
                    <a:lnTo>
                      <a:pt x="641" y="1135"/>
                    </a:lnTo>
                    <a:lnTo>
                      <a:pt x="637" y="1135"/>
                    </a:lnTo>
                    <a:lnTo>
                      <a:pt x="629" y="1133"/>
                    </a:lnTo>
                    <a:lnTo>
                      <a:pt x="622" y="1133"/>
                    </a:lnTo>
                    <a:lnTo>
                      <a:pt x="614" y="1131"/>
                    </a:lnTo>
                    <a:lnTo>
                      <a:pt x="605" y="1129"/>
                    </a:lnTo>
                    <a:lnTo>
                      <a:pt x="599" y="1129"/>
                    </a:lnTo>
                    <a:lnTo>
                      <a:pt x="593" y="1127"/>
                    </a:lnTo>
                    <a:lnTo>
                      <a:pt x="587" y="1127"/>
                    </a:lnTo>
                    <a:lnTo>
                      <a:pt x="584" y="1127"/>
                    </a:lnTo>
                    <a:lnTo>
                      <a:pt x="578" y="1125"/>
                    </a:lnTo>
                    <a:lnTo>
                      <a:pt x="572" y="1124"/>
                    </a:lnTo>
                    <a:lnTo>
                      <a:pt x="565" y="1124"/>
                    </a:lnTo>
                    <a:lnTo>
                      <a:pt x="561" y="1122"/>
                    </a:lnTo>
                    <a:lnTo>
                      <a:pt x="553" y="1120"/>
                    </a:lnTo>
                    <a:lnTo>
                      <a:pt x="547" y="1120"/>
                    </a:lnTo>
                    <a:lnTo>
                      <a:pt x="542" y="1118"/>
                    </a:lnTo>
                    <a:lnTo>
                      <a:pt x="536" y="1116"/>
                    </a:lnTo>
                    <a:lnTo>
                      <a:pt x="528" y="1114"/>
                    </a:lnTo>
                    <a:lnTo>
                      <a:pt x="523" y="1112"/>
                    </a:lnTo>
                    <a:lnTo>
                      <a:pt x="515" y="1110"/>
                    </a:lnTo>
                    <a:lnTo>
                      <a:pt x="509" y="1108"/>
                    </a:lnTo>
                    <a:lnTo>
                      <a:pt x="502" y="1106"/>
                    </a:lnTo>
                    <a:lnTo>
                      <a:pt x="496" y="1105"/>
                    </a:lnTo>
                    <a:lnTo>
                      <a:pt x="489" y="1101"/>
                    </a:lnTo>
                    <a:lnTo>
                      <a:pt x="483" y="1099"/>
                    </a:lnTo>
                    <a:lnTo>
                      <a:pt x="475" y="1095"/>
                    </a:lnTo>
                    <a:lnTo>
                      <a:pt x="468" y="1093"/>
                    </a:lnTo>
                    <a:lnTo>
                      <a:pt x="460" y="1091"/>
                    </a:lnTo>
                    <a:lnTo>
                      <a:pt x="454" y="1087"/>
                    </a:lnTo>
                    <a:lnTo>
                      <a:pt x="447" y="1084"/>
                    </a:lnTo>
                    <a:lnTo>
                      <a:pt x="439" y="1080"/>
                    </a:lnTo>
                    <a:lnTo>
                      <a:pt x="431" y="1076"/>
                    </a:lnTo>
                    <a:lnTo>
                      <a:pt x="426" y="1074"/>
                    </a:lnTo>
                    <a:lnTo>
                      <a:pt x="418" y="1070"/>
                    </a:lnTo>
                    <a:lnTo>
                      <a:pt x="411" y="1067"/>
                    </a:lnTo>
                    <a:lnTo>
                      <a:pt x="405" y="1061"/>
                    </a:lnTo>
                    <a:lnTo>
                      <a:pt x="397" y="1057"/>
                    </a:lnTo>
                    <a:lnTo>
                      <a:pt x="390" y="1053"/>
                    </a:lnTo>
                    <a:lnTo>
                      <a:pt x="384" y="1048"/>
                    </a:lnTo>
                    <a:lnTo>
                      <a:pt x="376" y="1044"/>
                    </a:lnTo>
                    <a:lnTo>
                      <a:pt x="371" y="1038"/>
                    </a:lnTo>
                    <a:lnTo>
                      <a:pt x="363" y="1034"/>
                    </a:lnTo>
                    <a:lnTo>
                      <a:pt x="357" y="1028"/>
                    </a:lnTo>
                    <a:lnTo>
                      <a:pt x="350" y="1023"/>
                    </a:lnTo>
                    <a:lnTo>
                      <a:pt x="346" y="1017"/>
                    </a:lnTo>
                    <a:lnTo>
                      <a:pt x="338" y="1011"/>
                    </a:lnTo>
                    <a:lnTo>
                      <a:pt x="333" y="1006"/>
                    </a:lnTo>
                    <a:lnTo>
                      <a:pt x="327" y="998"/>
                    </a:lnTo>
                    <a:lnTo>
                      <a:pt x="321" y="994"/>
                    </a:lnTo>
                    <a:lnTo>
                      <a:pt x="315" y="989"/>
                    </a:lnTo>
                    <a:lnTo>
                      <a:pt x="312" y="983"/>
                    </a:lnTo>
                    <a:lnTo>
                      <a:pt x="306" y="977"/>
                    </a:lnTo>
                    <a:lnTo>
                      <a:pt x="300" y="973"/>
                    </a:lnTo>
                    <a:lnTo>
                      <a:pt x="295" y="968"/>
                    </a:lnTo>
                    <a:lnTo>
                      <a:pt x="291" y="962"/>
                    </a:lnTo>
                    <a:lnTo>
                      <a:pt x="287" y="958"/>
                    </a:lnTo>
                    <a:lnTo>
                      <a:pt x="283" y="952"/>
                    </a:lnTo>
                    <a:lnTo>
                      <a:pt x="277" y="947"/>
                    </a:lnTo>
                    <a:lnTo>
                      <a:pt x="274" y="941"/>
                    </a:lnTo>
                    <a:lnTo>
                      <a:pt x="270" y="937"/>
                    </a:lnTo>
                    <a:lnTo>
                      <a:pt x="266" y="932"/>
                    </a:lnTo>
                    <a:lnTo>
                      <a:pt x="262" y="926"/>
                    </a:lnTo>
                    <a:lnTo>
                      <a:pt x="258" y="920"/>
                    </a:lnTo>
                    <a:lnTo>
                      <a:pt x="255" y="914"/>
                    </a:lnTo>
                    <a:lnTo>
                      <a:pt x="253" y="909"/>
                    </a:lnTo>
                    <a:lnTo>
                      <a:pt x="247" y="903"/>
                    </a:lnTo>
                    <a:lnTo>
                      <a:pt x="243" y="897"/>
                    </a:lnTo>
                    <a:lnTo>
                      <a:pt x="239" y="892"/>
                    </a:lnTo>
                    <a:lnTo>
                      <a:pt x="238" y="886"/>
                    </a:lnTo>
                    <a:lnTo>
                      <a:pt x="236" y="880"/>
                    </a:lnTo>
                    <a:lnTo>
                      <a:pt x="232" y="874"/>
                    </a:lnTo>
                    <a:lnTo>
                      <a:pt x="230" y="869"/>
                    </a:lnTo>
                    <a:lnTo>
                      <a:pt x="226" y="863"/>
                    </a:lnTo>
                    <a:lnTo>
                      <a:pt x="224" y="857"/>
                    </a:lnTo>
                    <a:lnTo>
                      <a:pt x="220" y="852"/>
                    </a:lnTo>
                    <a:lnTo>
                      <a:pt x="219" y="846"/>
                    </a:lnTo>
                    <a:lnTo>
                      <a:pt x="217" y="840"/>
                    </a:lnTo>
                    <a:lnTo>
                      <a:pt x="215" y="835"/>
                    </a:lnTo>
                    <a:lnTo>
                      <a:pt x="213" y="829"/>
                    </a:lnTo>
                    <a:lnTo>
                      <a:pt x="211" y="823"/>
                    </a:lnTo>
                    <a:lnTo>
                      <a:pt x="209" y="819"/>
                    </a:lnTo>
                    <a:lnTo>
                      <a:pt x="207" y="812"/>
                    </a:lnTo>
                    <a:lnTo>
                      <a:pt x="205" y="806"/>
                    </a:lnTo>
                    <a:lnTo>
                      <a:pt x="203" y="800"/>
                    </a:lnTo>
                    <a:lnTo>
                      <a:pt x="201" y="795"/>
                    </a:lnTo>
                    <a:lnTo>
                      <a:pt x="200" y="789"/>
                    </a:lnTo>
                    <a:lnTo>
                      <a:pt x="200" y="783"/>
                    </a:lnTo>
                    <a:lnTo>
                      <a:pt x="198" y="777"/>
                    </a:lnTo>
                    <a:lnTo>
                      <a:pt x="196" y="772"/>
                    </a:lnTo>
                    <a:lnTo>
                      <a:pt x="194" y="766"/>
                    </a:lnTo>
                    <a:lnTo>
                      <a:pt x="194" y="762"/>
                    </a:lnTo>
                    <a:lnTo>
                      <a:pt x="192" y="757"/>
                    </a:lnTo>
                    <a:lnTo>
                      <a:pt x="190" y="751"/>
                    </a:lnTo>
                    <a:lnTo>
                      <a:pt x="190" y="745"/>
                    </a:lnTo>
                    <a:lnTo>
                      <a:pt x="188" y="739"/>
                    </a:lnTo>
                    <a:lnTo>
                      <a:pt x="188" y="734"/>
                    </a:lnTo>
                    <a:lnTo>
                      <a:pt x="188" y="730"/>
                    </a:lnTo>
                    <a:lnTo>
                      <a:pt x="186" y="724"/>
                    </a:lnTo>
                    <a:lnTo>
                      <a:pt x="184" y="719"/>
                    </a:lnTo>
                    <a:lnTo>
                      <a:pt x="184" y="713"/>
                    </a:lnTo>
                    <a:lnTo>
                      <a:pt x="184" y="707"/>
                    </a:lnTo>
                    <a:lnTo>
                      <a:pt x="182" y="698"/>
                    </a:lnTo>
                    <a:lnTo>
                      <a:pt x="182" y="688"/>
                    </a:lnTo>
                    <a:lnTo>
                      <a:pt x="180" y="679"/>
                    </a:lnTo>
                    <a:lnTo>
                      <a:pt x="180" y="669"/>
                    </a:lnTo>
                    <a:lnTo>
                      <a:pt x="180" y="661"/>
                    </a:lnTo>
                    <a:lnTo>
                      <a:pt x="180" y="654"/>
                    </a:lnTo>
                    <a:lnTo>
                      <a:pt x="180" y="648"/>
                    </a:lnTo>
                    <a:lnTo>
                      <a:pt x="180" y="644"/>
                    </a:lnTo>
                    <a:lnTo>
                      <a:pt x="180" y="639"/>
                    </a:lnTo>
                    <a:lnTo>
                      <a:pt x="180" y="633"/>
                    </a:lnTo>
                    <a:lnTo>
                      <a:pt x="180" y="627"/>
                    </a:lnTo>
                    <a:lnTo>
                      <a:pt x="180" y="620"/>
                    </a:lnTo>
                    <a:lnTo>
                      <a:pt x="182" y="612"/>
                    </a:lnTo>
                    <a:lnTo>
                      <a:pt x="184" y="604"/>
                    </a:lnTo>
                    <a:lnTo>
                      <a:pt x="184" y="593"/>
                    </a:lnTo>
                    <a:lnTo>
                      <a:pt x="186" y="585"/>
                    </a:lnTo>
                    <a:lnTo>
                      <a:pt x="186" y="580"/>
                    </a:lnTo>
                    <a:lnTo>
                      <a:pt x="188" y="574"/>
                    </a:lnTo>
                    <a:lnTo>
                      <a:pt x="188" y="568"/>
                    </a:lnTo>
                    <a:lnTo>
                      <a:pt x="190" y="564"/>
                    </a:lnTo>
                    <a:lnTo>
                      <a:pt x="190" y="557"/>
                    </a:lnTo>
                    <a:lnTo>
                      <a:pt x="192" y="551"/>
                    </a:lnTo>
                    <a:lnTo>
                      <a:pt x="194" y="547"/>
                    </a:lnTo>
                    <a:lnTo>
                      <a:pt x="196" y="542"/>
                    </a:lnTo>
                    <a:lnTo>
                      <a:pt x="196" y="534"/>
                    </a:lnTo>
                    <a:lnTo>
                      <a:pt x="198" y="530"/>
                    </a:lnTo>
                    <a:lnTo>
                      <a:pt x="200" y="525"/>
                    </a:lnTo>
                    <a:lnTo>
                      <a:pt x="201" y="519"/>
                    </a:lnTo>
                    <a:lnTo>
                      <a:pt x="203" y="511"/>
                    </a:lnTo>
                    <a:lnTo>
                      <a:pt x="205" y="506"/>
                    </a:lnTo>
                    <a:lnTo>
                      <a:pt x="207" y="498"/>
                    </a:lnTo>
                    <a:lnTo>
                      <a:pt x="209" y="494"/>
                    </a:lnTo>
                    <a:lnTo>
                      <a:pt x="211" y="487"/>
                    </a:lnTo>
                    <a:lnTo>
                      <a:pt x="213" y="481"/>
                    </a:lnTo>
                    <a:lnTo>
                      <a:pt x="217" y="473"/>
                    </a:lnTo>
                    <a:lnTo>
                      <a:pt x="219" y="467"/>
                    </a:lnTo>
                    <a:lnTo>
                      <a:pt x="220" y="460"/>
                    </a:lnTo>
                    <a:lnTo>
                      <a:pt x="224" y="454"/>
                    </a:lnTo>
                    <a:lnTo>
                      <a:pt x="226" y="448"/>
                    </a:lnTo>
                    <a:lnTo>
                      <a:pt x="230" y="443"/>
                    </a:lnTo>
                    <a:lnTo>
                      <a:pt x="232" y="435"/>
                    </a:lnTo>
                    <a:lnTo>
                      <a:pt x="236" y="429"/>
                    </a:lnTo>
                    <a:lnTo>
                      <a:pt x="239" y="424"/>
                    </a:lnTo>
                    <a:lnTo>
                      <a:pt x="243" y="418"/>
                    </a:lnTo>
                    <a:lnTo>
                      <a:pt x="247" y="410"/>
                    </a:lnTo>
                    <a:lnTo>
                      <a:pt x="251" y="405"/>
                    </a:lnTo>
                    <a:lnTo>
                      <a:pt x="255" y="397"/>
                    </a:lnTo>
                    <a:lnTo>
                      <a:pt x="258" y="393"/>
                    </a:lnTo>
                    <a:lnTo>
                      <a:pt x="262" y="386"/>
                    </a:lnTo>
                    <a:lnTo>
                      <a:pt x="266" y="380"/>
                    </a:lnTo>
                    <a:lnTo>
                      <a:pt x="272" y="374"/>
                    </a:lnTo>
                    <a:lnTo>
                      <a:pt x="276" y="369"/>
                    </a:lnTo>
                    <a:lnTo>
                      <a:pt x="281" y="361"/>
                    </a:lnTo>
                    <a:lnTo>
                      <a:pt x="285" y="357"/>
                    </a:lnTo>
                    <a:lnTo>
                      <a:pt x="291" y="351"/>
                    </a:lnTo>
                    <a:lnTo>
                      <a:pt x="296" y="346"/>
                    </a:lnTo>
                    <a:lnTo>
                      <a:pt x="302" y="340"/>
                    </a:lnTo>
                    <a:lnTo>
                      <a:pt x="308" y="334"/>
                    </a:lnTo>
                    <a:lnTo>
                      <a:pt x="314" y="329"/>
                    </a:lnTo>
                    <a:lnTo>
                      <a:pt x="319" y="325"/>
                    </a:lnTo>
                    <a:lnTo>
                      <a:pt x="321" y="323"/>
                    </a:lnTo>
                    <a:lnTo>
                      <a:pt x="325" y="319"/>
                    </a:lnTo>
                    <a:lnTo>
                      <a:pt x="327" y="315"/>
                    </a:lnTo>
                    <a:lnTo>
                      <a:pt x="331" y="312"/>
                    </a:lnTo>
                    <a:lnTo>
                      <a:pt x="335" y="306"/>
                    </a:lnTo>
                    <a:lnTo>
                      <a:pt x="340" y="302"/>
                    </a:lnTo>
                    <a:lnTo>
                      <a:pt x="346" y="296"/>
                    </a:lnTo>
                    <a:lnTo>
                      <a:pt x="352" y="293"/>
                    </a:lnTo>
                    <a:lnTo>
                      <a:pt x="359" y="285"/>
                    </a:lnTo>
                    <a:lnTo>
                      <a:pt x="367" y="279"/>
                    </a:lnTo>
                    <a:lnTo>
                      <a:pt x="374" y="274"/>
                    </a:lnTo>
                    <a:lnTo>
                      <a:pt x="384" y="268"/>
                    </a:lnTo>
                    <a:lnTo>
                      <a:pt x="388" y="264"/>
                    </a:lnTo>
                    <a:lnTo>
                      <a:pt x="393" y="260"/>
                    </a:lnTo>
                    <a:lnTo>
                      <a:pt x="399" y="258"/>
                    </a:lnTo>
                    <a:lnTo>
                      <a:pt x="405" y="256"/>
                    </a:lnTo>
                    <a:lnTo>
                      <a:pt x="409" y="253"/>
                    </a:lnTo>
                    <a:lnTo>
                      <a:pt x="414" y="249"/>
                    </a:lnTo>
                    <a:lnTo>
                      <a:pt x="420" y="245"/>
                    </a:lnTo>
                    <a:lnTo>
                      <a:pt x="426" y="241"/>
                    </a:lnTo>
                    <a:lnTo>
                      <a:pt x="431" y="239"/>
                    </a:lnTo>
                    <a:lnTo>
                      <a:pt x="437" y="235"/>
                    </a:lnTo>
                    <a:lnTo>
                      <a:pt x="445" y="232"/>
                    </a:lnTo>
                    <a:lnTo>
                      <a:pt x="451" y="230"/>
                    </a:lnTo>
                    <a:lnTo>
                      <a:pt x="458" y="226"/>
                    </a:lnTo>
                    <a:lnTo>
                      <a:pt x="464" y="222"/>
                    </a:lnTo>
                    <a:lnTo>
                      <a:pt x="471" y="218"/>
                    </a:lnTo>
                    <a:lnTo>
                      <a:pt x="479" y="216"/>
                    </a:lnTo>
                    <a:lnTo>
                      <a:pt x="485" y="215"/>
                    </a:lnTo>
                    <a:lnTo>
                      <a:pt x="494" y="211"/>
                    </a:lnTo>
                    <a:lnTo>
                      <a:pt x="502" y="209"/>
                    </a:lnTo>
                    <a:lnTo>
                      <a:pt x="509" y="207"/>
                    </a:lnTo>
                    <a:lnTo>
                      <a:pt x="517" y="203"/>
                    </a:lnTo>
                    <a:lnTo>
                      <a:pt x="525" y="201"/>
                    </a:lnTo>
                    <a:lnTo>
                      <a:pt x="534" y="199"/>
                    </a:lnTo>
                    <a:lnTo>
                      <a:pt x="542" y="197"/>
                    </a:lnTo>
                    <a:lnTo>
                      <a:pt x="551" y="194"/>
                    </a:lnTo>
                    <a:lnTo>
                      <a:pt x="561" y="192"/>
                    </a:lnTo>
                    <a:lnTo>
                      <a:pt x="568" y="190"/>
                    </a:lnTo>
                    <a:lnTo>
                      <a:pt x="580" y="190"/>
                    </a:lnTo>
                    <a:lnTo>
                      <a:pt x="587" y="186"/>
                    </a:lnTo>
                    <a:lnTo>
                      <a:pt x="599" y="186"/>
                    </a:lnTo>
                    <a:lnTo>
                      <a:pt x="606" y="184"/>
                    </a:lnTo>
                    <a:lnTo>
                      <a:pt x="618" y="184"/>
                    </a:lnTo>
                    <a:lnTo>
                      <a:pt x="627" y="182"/>
                    </a:lnTo>
                    <a:lnTo>
                      <a:pt x="637" y="182"/>
                    </a:lnTo>
                    <a:lnTo>
                      <a:pt x="648" y="182"/>
                    </a:lnTo>
                    <a:lnTo>
                      <a:pt x="660" y="182"/>
                    </a:lnTo>
                    <a:close/>
                  </a:path>
                </a:pathLst>
              </a:custGeom>
              <a:solidFill>
                <a:srgbClr val="CC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36" name="Forme libre 35"/>
              <p:cNvSpPr>
                <a:spLocks/>
              </p:cNvSpPr>
              <p:nvPr/>
            </p:nvSpPr>
            <p:spPr bwMode="auto">
              <a:xfrm>
                <a:off x="1892991" y="2931980"/>
                <a:ext cx="665174" cy="1249556"/>
              </a:xfrm>
              <a:custGeom>
                <a:avLst/>
                <a:gdLst>
                  <a:gd name="T0" fmla="*/ 238125 w 838"/>
                  <a:gd name="T1" fmla="*/ 1138238 h 1574"/>
                  <a:gd name="T2" fmla="*/ 546100 w 838"/>
                  <a:gd name="T3" fmla="*/ 996157 h 1574"/>
                  <a:gd name="T4" fmla="*/ 665162 w 838"/>
                  <a:gd name="T5" fmla="*/ 689769 h 1574"/>
                  <a:gd name="T6" fmla="*/ 665162 w 838"/>
                  <a:gd name="T7" fmla="*/ 668338 h 1574"/>
                  <a:gd name="T8" fmla="*/ 665162 w 838"/>
                  <a:gd name="T9" fmla="*/ 650875 h 1574"/>
                  <a:gd name="T10" fmla="*/ 665162 w 838"/>
                  <a:gd name="T11" fmla="*/ 621506 h 1574"/>
                  <a:gd name="T12" fmla="*/ 665162 w 838"/>
                  <a:gd name="T13" fmla="*/ 604044 h 1574"/>
                  <a:gd name="T14" fmla="*/ 665162 w 838"/>
                  <a:gd name="T15" fmla="*/ 569119 h 1574"/>
                  <a:gd name="T16" fmla="*/ 469106 w 838"/>
                  <a:gd name="T17" fmla="*/ 271463 h 1574"/>
                  <a:gd name="T18" fmla="*/ 123825 w 838"/>
                  <a:gd name="T19" fmla="*/ 78581 h 1574"/>
                  <a:gd name="T20" fmla="*/ 43656 w 838"/>
                  <a:gd name="T21" fmla="*/ 173831 h 1574"/>
                  <a:gd name="T22" fmla="*/ 65881 w 838"/>
                  <a:gd name="T23" fmla="*/ 173831 h 1574"/>
                  <a:gd name="T24" fmla="*/ 90487 w 838"/>
                  <a:gd name="T25" fmla="*/ 176213 h 1574"/>
                  <a:gd name="T26" fmla="*/ 114300 w 838"/>
                  <a:gd name="T27" fmla="*/ 179388 h 1574"/>
                  <a:gd name="T28" fmla="*/ 142875 w 838"/>
                  <a:gd name="T29" fmla="*/ 187325 h 1574"/>
                  <a:gd name="T30" fmla="*/ 173037 w 838"/>
                  <a:gd name="T31" fmla="*/ 194469 h 1574"/>
                  <a:gd name="T32" fmla="*/ 206375 w 838"/>
                  <a:gd name="T33" fmla="*/ 205581 h 1574"/>
                  <a:gd name="T34" fmla="*/ 238125 w 838"/>
                  <a:gd name="T35" fmla="*/ 219075 h 1574"/>
                  <a:gd name="T36" fmla="*/ 273050 w 838"/>
                  <a:gd name="T37" fmla="*/ 236538 h 1574"/>
                  <a:gd name="T38" fmla="*/ 304800 w 838"/>
                  <a:gd name="T39" fmla="*/ 257969 h 1574"/>
                  <a:gd name="T40" fmla="*/ 334962 w 838"/>
                  <a:gd name="T41" fmla="*/ 283369 h 1574"/>
                  <a:gd name="T42" fmla="*/ 363537 w 838"/>
                  <a:gd name="T43" fmla="*/ 312738 h 1574"/>
                  <a:gd name="T44" fmla="*/ 387350 w 838"/>
                  <a:gd name="T45" fmla="*/ 334963 h 1574"/>
                  <a:gd name="T46" fmla="*/ 407194 w 838"/>
                  <a:gd name="T47" fmla="*/ 359569 h 1574"/>
                  <a:gd name="T48" fmla="*/ 425450 w 838"/>
                  <a:gd name="T49" fmla="*/ 384969 h 1574"/>
                  <a:gd name="T50" fmla="*/ 438943 w 838"/>
                  <a:gd name="T51" fmla="*/ 410369 h 1574"/>
                  <a:gd name="T52" fmla="*/ 452437 w 838"/>
                  <a:gd name="T53" fmla="*/ 437356 h 1574"/>
                  <a:gd name="T54" fmla="*/ 464343 w 838"/>
                  <a:gd name="T55" fmla="*/ 466725 h 1574"/>
                  <a:gd name="T56" fmla="*/ 472281 w 838"/>
                  <a:gd name="T57" fmla="*/ 492125 h 1574"/>
                  <a:gd name="T58" fmla="*/ 479425 w 838"/>
                  <a:gd name="T59" fmla="*/ 519113 h 1574"/>
                  <a:gd name="T60" fmla="*/ 485775 w 838"/>
                  <a:gd name="T61" fmla="*/ 544513 h 1574"/>
                  <a:gd name="T62" fmla="*/ 488950 w 838"/>
                  <a:gd name="T63" fmla="*/ 569119 h 1574"/>
                  <a:gd name="T64" fmla="*/ 492125 w 838"/>
                  <a:gd name="T65" fmla="*/ 592931 h 1574"/>
                  <a:gd name="T66" fmla="*/ 492918 w 838"/>
                  <a:gd name="T67" fmla="*/ 615950 h 1574"/>
                  <a:gd name="T68" fmla="*/ 494506 w 838"/>
                  <a:gd name="T69" fmla="*/ 635794 h 1574"/>
                  <a:gd name="T70" fmla="*/ 492125 w 838"/>
                  <a:gd name="T71" fmla="*/ 662782 h 1574"/>
                  <a:gd name="T72" fmla="*/ 488950 w 838"/>
                  <a:gd name="T73" fmla="*/ 683419 h 1574"/>
                  <a:gd name="T74" fmla="*/ 484187 w 838"/>
                  <a:gd name="T75" fmla="*/ 706438 h 1574"/>
                  <a:gd name="T76" fmla="*/ 477837 w 838"/>
                  <a:gd name="T77" fmla="*/ 733425 h 1574"/>
                  <a:gd name="T78" fmla="*/ 470693 w 838"/>
                  <a:gd name="T79" fmla="*/ 760413 h 1574"/>
                  <a:gd name="T80" fmla="*/ 460375 w 838"/>
                  <a:gd name="T81" fmla="*/ 790575 h 1574"/>
                  <a:gd name="T82" fmla="*/ 446881 w 838"/>
                  <a:gd name="T83" fmla="*/ 819944 h 1574"/>
                  <a:gd name="T84" fmla="*/ 432593 w 838"/>
                  <a:gd name="T85" fmla="*/ 850900 h 1574"/>
                  <a:gd name="T86" fmla="*/ 413544 w 838"/>
                  <a:gd name="T87" fmla="*/ 880269 h 1574"/>
                  <a:gd name="T88" fmla="*/ 392112 w 838"/>
                  <a:gd name="T89" fmla="*/ 908844 h 1574"/>
                  <a:gd name="T90" fmla="*/ 366712 w 838"/>
                  <a:gd name="T91" fmla="*/ 935832 h 1574"/>
                  <a:gd name="T92" fmla="*/ 350043 w 838"/>
                  <a:gd name="T93" fmla="*/ 952500 h 1574"/>
                  <a:gd name="T94" fmla="*/ 321469 w 838"/>
                  <a:gd name="T95" fmla="*/ 974725 h 1574"/>
                  <a:gd name="T96" fmla="*/ 298450 w 838"/>
                  <a:gd name="T97" fmla="*/ 992982 h 1574"/>
                  <a:gd name="T98" fmla="*/ 274637 w 838"/>
                  <a:gd name="T99" fmla="*/ 1008063 h 1574"/>
                  <a:gd name="T100" fmla="*/ 247650 w 838"/>
                  <a:gd name="T101" fmla="*/ 1023144 h 1574"/>
                  <a:gd name="T102" fmla="*/ 215900 w 838"/>
                  <a:gd name="T103" fmla="*/ 1038225 h 1574"/>
                  <a:gd name="T104" fmla="*/ 180975 w 838"/>
                  <a:gd name="T105" fmla="*/ 1051719 h 1574"/>
                  <a:gd name="T106" fmla="*/ 140494 w 838"/>
                  <a:gd name="T107" fmla="*/ 1061244 h 1574"/>
                  <a:gd name="T108" fmla="*/ 96044 w 838"/>
                  <a:gd name="T109" fmla="*/ 1069975 h 1574"/>
                  <a:gd name="T110" fmla="*/ 49212 w 838"/>
                  <a:gd name="T111" fmla="*/ 1074738 h 15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1574"/>
                  <a:gd name="T170" fmla="*/ 838 w 838"/>
                  <a:gd name="T171" fmla="*/ 1574 h 15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1574">
                    <a:moveTo>
                      <a:pt x="51" y="1354"/>
                    </a:moveTo>
                    <a:lnTo>
                      <a:pt x="55" y="1574"/>
                    </a:lnTo>
                    <a:lnTo>
                      <a:pt x="125" y="1573"/>
                    </a:lnTo>
                    <a:lnTo>
                      <a:pt x="154" y="1476"/>
                    </a:lnTo>
                    <a:lnTo>
                      <a:pt x="300" y="1434"/>
                    </a:lnTo>
                    <a:lnTo>
                      <a:pt x="397" y="1500"/>
                    </a:lnTo>
                    <a:lnTo>
                      <a:pt x="504" y="1436"/>
                    </a:lnTo>
                    <a:lnTo>
                      <a:pt x="500" y="1323"/>
                    </a:lnTo>
                    <a:lnTo>
                      <a:pt x="580" y="1240"/>
                    </a:lnTo>
                    <a:lnTo>
                      <a:pt x="688" y="1255"/>
                    </a:lnTo>
                    <a:lnTo>
                      <a:pt x="764" y="1135"/>
                    </a:lnTo>
                    <a:lnTo>
                      <a:pt x="699" y="1042"/>
                    </a:lnTo>
                    <a:lnTo>
                      <a:pt x="743" y="890"/>
                    </a:lnTo>
                    <a:lnTo>
                      <a:pt x="838" y="875"/>
                    </a:lnTo>
                    <a:lnTo>
                      <a:pt x="838" y="869"/>
                    </a:lnTo>
                    <a:lnTo>
                      <a:pt x="838" y="863"/>
                    </a:lnTo>
                    <a:lnTo>
                      <a:pt x="838" y="859"/>
                    </a:lnTo>
                    <a:lnTo>
                      <a:pt x="838" y="854"/>
                    </a:lnTo>
                    <a:lnTo>
                      <a:pt x="838" y="848"/>
                    </a:lnTo>
                    <a:lnTo>
                      <a:pt x="838" y="842"/>
                    </a:lnTo>
                    <a:lnTo>
                      <a:pt x="838" y="839"/>
                    </a:lnTo>
                    <a:lnTo>
                      <a:pt x="838" y="835"/>
                    </a:lnTo>
                    <a:lnTo>
                      <a:pt x="838" y="829"/>
                    </a:lnTo>
                    <a:lnTo>
                      <a:pt x="838" y="823"/>
                    </a:lnTo>
                    <a:lnTo>
                      <a:pt x="838" y="820"/>
                    </a:lnTo>
                    <a:lnTo>
                      <a:pt x="838" y="814"/>
                    </a:lnTo>
                    <a:lnTo>
                      <a:pt x="838" y="804"/>
                    </a:lnTo>
                    <a:lnTo>
                      <a:pt x="838" y="795"/>
                    </a:lnTo>
                    <a:lnTo>
                      <a:pt x="838" y="789"/>
                    </a:lnTo>
                    <a:lnTo>
                      <a:pt x="838" y="783"/>
                    </a:lnTo>
                    <a:lnTo>
                      <a:pt x="838" y="780"/>
                    </a:lnTo>
                    <a:lnTo>
                      <a:pt x="838" y="776"/>
                    </a:lnTo>
                    <a:lnTo>
                      <a:pt x="838" y="770"/>
                    </a:lnTo>
                    <a:lnTo>
                      <a:pt x="838" y="764"/>
                    </a:lnTo>
                    <a:lnTo>
                      <a:pt x="838" y="761"/>
                    </a:lnTo>
                    <a:lnTo>
                      <a:pt x="838" y="755"/>
                    </a:lnTo>
                    <a:lnTo>
                      <a:pt x="838" y="745"/>
                    </a:lnTo>
                    <a:lnTo>
                      <a:pt x="838" y="736"/>
                    </a:lnTo>
                    <a:lnTo>
                      <a:pt x="838" y="726"/>
                    </a:lnTo>
                    <a:lnTo>
                      <a:pt x="838" y="717"/>
                    </a:lnTo>
                    <a:lnTo>
                      <a:pt x="741" y="688"/>
                    </a:lnTo>
                    <a:lnTo>
                      <a:pt x="699" y="542"/>
                    </a:lnTo>
                    <a:lnTo>
                      <a:pt x="766" y="445"/>
                    </a:lnTo>
                    <a:lnTo>
                      <a:pt x="703" y="337"/>
                    </a:lnTo>
                    <a:lnTo>
                      <a:pt x="591" y="342"/>
                    </a:lnTo>
                    <a:lnTo>
                      <a:pt x="507" y="262"/>
                    </a:lnTo>
                    <a:lnTo>
                      <a:pt x="521" y="152"/>
                    </a:lnTo>
                    <a:lnTo>
                      <a:pt x="401" y="76"/>
                    </a:lnTo>
                    <a:lnTo>
                      <a:pt x="310" y="143"/>
                    </a:lnTo>
                    <a:lnTo>
                      <a:pt x="156" y="99"/>
                    </a:lnTo>
                    <a:lnTo>
                      <a:pt x="140" y="4"/>
                    </a:lnTo>
                    <a:lnTo>
                      <a:pt x="49" y="0"/>
                    </a:lnTo>
                    <a:lnTo>
                      <a:pt x="0" y="101"/>
                    </a:lnTo>
                    <a:lnTo>
                      <a:pt x="53" y="219"/>
                    </a:lnTo>
                    <a:lnTo>
                      <a:pt x="55" y="219"/>
                    </a:lnTo>
                    <a:lnTo>
                      <a:pt x="59" y="219"/>
                    </a:lnTo>
                    <a:lnTo>
                      <a:pt x="62" y="219"/>
                    </a:lnTo>
                    <a:lnTo>
                      <a:pt x="68" y="219"/>
                    </a:lnTo>
                    <a:lnTo>
                      <a:pt x="76" y="219"/>
                    </a:lnTo>
                    <a:lnTo>
                      <a:pt x="83" y="219"/>
                    </a:lnTo>
                    <a:lnTo>
                      <a:pt x="93" y="221"/>
                    </a:lnTo>
                    <a:lnTo>
                      <a:pt x="99" y="221"/>
                    </a:lnTo>
                    <a:lnTo>
                      <a:pt x="102" y="221"/>
                    </a:lnTo>
                    <a:lnTo>
                      <a:pt x="108" y="221"/>
                    </a:lnTo>
                    <a:lnTo>
                      <a:pt x="114" y="222"/>
                    </a:lnTo>
                    <a:lnTo>
                      <a:pt x="120" y="222"/>
                    </a:lnTo>
                    <a:lnTo>
                      <a:pt x="125" y="224"/>
                    </a:lnTo>
                    <a:lnTo>
                      <a:pt x="133" y="224"/>
                    </a:lnTo>
                    <a:lnTo>
                      <a:pt x="139" y="226"/>
                    </a:lnTo>
                    <a:lnTo>
                      <a:pt x="144" y="226"/>
                    </a:lnTo>
                    <a:lnTo>
                      <a:pt x="152" y="228"/>
                    </a:lnTo>
                    <a:lnTo>
                      <a:pt x="158" y="230"/>
                    </a:lnTo>
                    <a:lnTo>
                      <a:pt x="167" y="232"/>
                    </a:lnTo>
                    <a:lnTo>
                      <a:pt x="173" y="234"/>
                    </a:lnTo>
                    <a:lnTo>
                      <a:pt x="180" y="236"/>
                    </a:lnTo>
                    <a:lnTo>
                      <a:pt x="188" y="238"/>
                    </a:lnTo>
                    <a:lnTo>
                      <a:pt x="196" y="240"/>
                    </a:lnTo>
                    <a:lnTo>
                      <a:pt x="203" y="240"/>
                    </a:lnTo>
                    <a:lnTo>
                      <a:pt x="211" y="241"/>
                    </a:lnTo>
                    <a:lnTo>
                      <a:pt x="218" y="245"/>
                    </a:lnTo>
                    <a:lnTo>
                      <a:pt x="228" y="247"/>
                    </a:lnTo>
                    <a:lnTo>
                      <a:pt x="235" y="249"/>
                    </a:lnTo>
                    <a:lnTo>
                      <a:pt x="243" y="253"/>
                    </a:lnTo>
                    <a:lnTo>
                      <a:pt x="251" y="255"/>
                    </a:lnTo>
                    <a:lnTo>
                      <a:pt x="260" y="259"/>
                    </a:lnTo>
                    <a:lnTo>
                      <a:pt x="268" y="260"/>
                    </a:lnTo>
                    <a:lnTo>
                      <a:pt x="275" y="264"/>
                    </a:lnTo>
                    <a:lnTo>
                      <a:pt x="285" y="268"/>
                    </a:lnTo>
                    <a:lnTo>
                      <a:pt x="293" y="272"/>
                    </a:lnTo>
                    <a:lnTo>
                      <a:pt x="300" y="276"/>
                    </a:lnTo>
                    <a:lnTo>
                      <a:pt x="310" y="279"/>
                    </a:lnTo>
                    <a:lnTo>
                      <a:pt x="317" y="283"/>
                    </a:lnTo>
                    <a:lnTo>
                      <a:pt x="327" y="289"/>
                    </a:lnTo>
                    <a:lnTo>
                      <a:pt x="334" y="293"/>
                    </a:lnTo>
                    <a:lnTo>
                      <a:pt x="344" y="298"/>
                    </a:lnTo>
                    <a:lnTo>
                      <a:pt x="351" y="302"/>
                    </a:lnTo>
                    <a:lnTo>
                      <a:pt x="359" y="308"/>
                    </a:lnTo>
                    <a:lnTo>
                      <a:pt x="367" y="314"/>
                    </a:lnTo>
                    <a:lnTo>
                      <a:pt x="376" y="317"/>
                    </a:lnTo>
                    <a:lnTo>
                      <a:pt x="384" y="325"/>
                    </a:lnTo>
                    <a:lnTo>
                      <a:pt x="391" y="331"/>
                    </a:lnTo>
                    <a:lnTo>
                      <a:pt x="399" y="337"/>
                    </a:lnTo>
                    <a:lnTo>
                      <a:pt x="407" y="342"/>
                    </a:lnTo>
                    <a:lnTo>
                      <a:pt x="414" y="350"/>
                    </a:lnTo>
                    <a:lnTo>
                      <a:pt x="422" y="357"/>
                    </a:lnTo>
                    <a:lnTo>
                      <a:pt x="429" y="363"/>
                    </a:lnTo>
                    <a:lnTo>
                      <a:pt x="437" y="371"/>
                    </a:lnTo>
                    <a:lnTo>
                      <a:pt x="445" y="378"/>
                    </a:lnTo>
                    <a:lnTo>
                      <a:pt x="452" y="388"/>
                    </a:lnTo>
                    <a:lnTo>
                      <a:pt x="458" y="394"/>
                    </a:lnTo>
                    <a:lnTo>
                      <a:pt x="464" y="397"/>
                    </a:lnTo>
                    <a:lnTo>
                      <a:pt x="471" y="403"/>
                    </a:lnTo>
                    <a:lnTo>
                      <a:pt x="477" y="411"/>
                    </a:lnTo>
                    <a:lnTo>
                      <a:pt x="483" y="414"/>
                    </a:lnTo>
                    <a:lnTo>
                      <a:pt x="488" y="422"/>
                    </a:lnTo>
                    <a:lnTo>
                      <a:pt x="494" y="428"/>
                    </a:lnTo>
                    <a:lnTo>
                      <a:pt x="500" y="433"/>
                    </a:lnTo>
                    <a:lnTo>
                      <a:pt x="504" y="439"/>
                    </a:lnTo>
                    <a:lnTo>
                      <a:pt x="507" y="447"/>
                    </a:lnTo>
                    <a:lnTo>
                      <a:pt x="513" y="453"/>
                    </a:lnTo>
                    <a:lnTo>
                      <a:pt x="519" y="458"/>
                    </a:lnTo>
                    <a:lnTo>
                      <a:pt x="523" y="466"/>
                    </a:lnTo>
                    <a:lnTo>
                      <a:pt x="526" y="472"/>
                    </a:lnTo>
                    <a:lnTo>
                      <a:pt x="532" y="477"/>
                    </a:lnTo>
                    <a:lnTo>
                      <a:pt x="536" y="485"/>
                    </a:lnTo>
                    <a:lnTo>
                      <a:pt x="540" y="491"/>
                    </a:lnTo>
                    <a:lnTo>
                      <a:pt x="544" y="498"/>
                    </a:lnTo>
                    <a:lnTo>
                      <a:pt x="547" y="504"/>
                    </a:lnTo>
                    <a:lnTo>
                      <a:pt x="551" y="511"/>
                    </a:lnTo>
                    <a:lnTo>
                      <a:pt x="553" y="517"/>
                    </a:lnTo>
                    <a:lnTo>
                      <a:pt x="557" y="525"/>
                    </a:lnTo>
                    <a:lnTo>
                      <a:pt x="561" y="530"/>
                    </a:lnTo>
                    <a:lnTo>
                      <a:pt x="564" y="538"/>
                    </a:lnTo>
                    <a:lnTo>
                      <a:pt x="568" y="546"/>
                    </a:lnTo>
                    <a:lnTo>
                      <a:pt x="570" y="551"/>
                    </a:lnTo>
                    <a:lnTo>
                      <a:pt x="574" y="559"/>
                    </a:lnTo>
                    <a:lnTo>
                      <a:pt x="576" y="567"/>
                    </a:lnTo>
                    <a:lnTo>
                      <a:pt x="580" y="572"/>
                    </a:lnTo>
                    <a:lnTo>
                      <a:pt x="582" y="580"/>
                    </a:lnTo>
                    <a:lnTo>
                      <a:pt x="585" y="588"/>
                    </a:lnTo>
                    <a:lnTo>
                      <a:pt x="587" y="593"/>
                    </a:lnTo>
                    <a:lnTo>
                      <a:pt x="589" y="601"/>
                    </a:lnTo>
                    <a:lnTo>
                      <a:pt x="591" y="607"/>
                    </a:lnTo>
                    <a:lnTo>
                      <a:pt x="593" y="612"/>
                    </a:lnTo>
                    <a:lnTo>
                      <a:pt x="595" y="620"/>
                    </a:lnTo>
                    <a:lnTo>
                      <a:pt x="597" y="627"/>
                    </a:lnTo>
                    <a:lnTo>
                      <a:pt x="599" y="633"/>
                    </a:lnTo>
                    <a:lnTo>
                      <a:pt x="601" y="641"/>
                    </a:lnTo>
                    <a:lnTo>
                      <a:pt x="602" y="648"/>
                    </a:lnTo>
                    <a:lnTo>
                      <a:pt x="604" y="654"/>
                    </a:lnTo>
                    <a:lnTo>
                      <a:pt x="606" y="660"/>
                    </a:lnTo>
                    <a:lnTo>
                      <a:pt x="606" y="667"/>
                    </a:lnTo>
                    <a:lnTo>
                      <a:pt x="608" y="673"/>
                    </a:lnTo>
                    <a:lnTo>
                      <a:pt x="610" y="681"/>
                    </a:lnTo>
                    <a:lnTo>
                      <a:pt x="612" y="686"/>
                    </a:lnTo>
                    <a:lnTo>
                      <a:pt x="612" y="692"/>
                    </a:lnTo>
                    <a:lnTo>
                      <a:pt x="614" y="700"/>
                    </a:lnTo>
                    <a:lnTo>
                      <a:pt x="614" y="705"/>
                    </a:lnTo>
                    <a:lnTo>
                      <a:pt x="614" y="711"/>
                    </a:lnTo>
                    <a:lnTo>
                      <a:pt x="616" y="717"/>
                    </a:lnTo>
                    <a:lnTo>
                      <a:pt x="616" y="724"/>
                    </a:lnTo>
                    <a:lnTo>
                      <a:pt x="618" y="728"/>
                    </a:lnTo>
                    <a:lnTo>
                      <a:pt x="618" y="736"/>
                    </a:lnTo>
                    <a:lnTo>
                      <a:pt x="620" y="742"/>
                    </a:lnTo>
                    <a:lnTo>
                      <a:pt x="620" y="747"/>
                    </a:lnTo>
                    <a:lnTo>
                      <a:pt x="620" y="753"/>
                    </a:lnTo>
                    <a:lnTo>
                      <a:pt x="621" y="759"/>
                    </a:lnTo>
                    <a:lnTo>
                      <a:pt x="621" y="764"/>
                    </a:lnTo>
                    <a:lnTo>
                      <a:pt x="621" y="770"/>
                    </a:lnTo>
                    <a:lnTo>
                      <a:pt x="621" y="776"/>
                    </a:lnTo>
                    <a:lnTo>
                      <a:pt x="623" y="781"/>
                    </a:lnTo>
                    <a:lnTo>
                      <a:pt x="623" y="787"/>
                    </a:lnTo>
                    <a:lnTo>
                      <a:pt x="625" y="793"/>
                    </a:lnTo>
                    <a:lnTo>
                      <a:pt x="623" y="795"/>
                    </a:lnTo>
                    <a:lnTo>
                      <a:pt x="623" y="801"/>
                    </a:lnTo>
                    <a:lnTo>
                      <a:pt x="623" y="806"/>
                    </a:lnTo>
                    <a:lnTo>
                      <a:pt x="623" y="814"/>
                    </a:lnTo>
                    <a:lnTo>
                      <a:pt x="621" y="821"/>
                    </a:lnTo>
                    <a:lnTo>
                      <a:pt x="620" y="831"/>
                    </a:lnTo>
                    <a:lnTo>
                      <a:pt x="620" y="835"/>
                    </a:lnTo>
                    <a:lnTo>
                      <a:pt x="620" y="840"/>
                    </a:lnTo>
                    <a:lnTo>
                      <a:pt x="618" y="844"/>
                    </a:lnTo>
                    <a:lnTo>
                      <a:pt x="618" y="850"/>
                    </a:lnTo>
                    <a:lnTo>
                      <a:pt x="616" y="856"/>
                    </a:lnTo>
                    <a:lnTo>
                      <a:pt x="616" y="861"/>
                    </a:lnTo>
                    <a:lnTo>
                      <a:pt x="614" y="865"/>
                    </a:lnTo>
                    <a:lnTo>
                      <a:pt x="614" y="873"/>
                    </a:lnTo>
                    <a:lnTo>
                      <a:pt x="612" y="878"/>
                    </a:lnTo>
                    <a:lnTo>
                      <a:pt x="612" y="884"/>
                    </a:lnTo>
                    <a:lnTo>
                      <a:pt x="610" y="890"/>
                    </a:lnTo>
                    <a:lnTo>
                      <a:pt x="610" y="897"/>
                    </a:lnTo>
                    <a:lnTo>
                      <a:pt x="608" y="903"/>
                    </a:lnTo>
                    <a:lnTo>
                      <a:pt x="606" y="911"/>
                    </a:lnTo>
                    <a:lnTo>
                      <a:pt x="604" y="917"/>
                    </a:lnTo>
                    <a:lnTo>
                      <a:pt x="602" y="924"/>
                    </a:lnTo>
                    <a:lnTo>
                      <a:pt x="601" y="930"/>
                    </a:lnTo>
                    <a:lnTo>
                      <a:pt x="599" y="937"/>
                    </a:lnTo>
                    <a:lnTo>
                      <a:pt x="597" y="945"/>
                    </a:lnTo>
                    <a:lnTo>
                      <a:pt x="595" y="953"/>
                    </a:lnTo>
                    <a:lnTo>
                      <a:pt x="593" y="958"/>
                    </a:lnTo>
                    <a:lnTo>
                      <a:pt x="591" y="966"/>
                    </a:lnTo>
                    <a:lnTo>
                      <a:pt x="587" y="974"/>
                    </a:lnTo>
                    <a:lnTo>
                      <a:pt x="585" y="981"/>
                    </a:lnTo>
                    <a:lnTo>
                      <a:pt x="582" y="989"/>
                    </a:lnTo>
                    <a:lnTo>
                      <a:pt x="580" y="996"/>
                    </a:lnTo>
                    <a:lnTo>
                      <a:pt x="576" y="1002"/>
                    </a:lnTo>
                    <a:lnTo>
                      <a:pt x="574" y="1012"/>
                    </a:lnTo>
                    <a:lnTo>
                      <a:pt x="570" y="1019"/>
                    </a:lnTo>
                    <a:lnTo>
                      <a:pt x="566" y="1025"/>
                    </a:lnTo>
                    <a:lnTo>
                      <a:pt x="563" y="1033"/>
                    </a:lnTo>
                    <a:lnTo>
                      <a:pt x="561" y="1040"/>
                    </a:lnTo>
                    <a:lnTo>
                      <a:pt x="557" y="1048"/>
                    </a:lnTo>
                    <a:lnTo>
                      <a:pt x="553" y="1055"/>
                    </a:lnTo>
                    <a:lnTo>
                      <a:pt x="549" y="1063"/>
                    </a:lnTo>
                    <a:lnTo>
                      <a:pt x="545" y="1072"/>
                    </a:lnTo>
                    <a:lnTo>
                      <a:pt x="540" y="1078"/>
                    </a:lnTo>
                    <a:lnTo>
                      <a:pt x="536" y="1086"/>
                    </a:lnTo>
                    <a:lnTo>
                      <a:pt x="530" y="1093"/>
                    </a:lnTo>
                    <a:lnTo>
                      <a:pt x="526" y="1101"/>
                    </a:lnTo>
                    <a:lnTo>
                      <a:pt x="521" y="1109"/>
                    </a:lnTo>
                    <a:lnTo>
                      <a:pt x="515" y="1116"/>
                    </a:lnTo>
                    <a:lnTo>
                      <a:pt x="509" y="1122"/>
                    </a:lnTo>
                    <a:lnTo>
                      <a:pt x="506" y="1131"/>
                    </a:lnTo>
                    <a:lnTo>
                      <a:pt x="500" y="1137"/>
                    </a:lnTo>
                    <a:lnTo>
                      <a:pt x="494" y="1145"/>
                    </a:lnTo>
                    <a:lnTo>
                      <a:pt x="486" y="1152"/>
                    </a:lnTo>
                    <a:lnTo>
                      <a:pt x="481" y="1158"/>
                    </a:lnTo>
                    <a:lnTo>
                      <a:pt x="475" y="1166"/>
                    </a:lnTo>
                    <a:lnTo>
                      <a:pt x="467" y="1173"/>
                    </a:lnTo>
                    <a:lnTo>
                      <a:pt x="462" y="1179"/>
                    </a:lnTo>
                    <a:lnTo>
                      <a:pt x="456" y="1187"/>
                    </a:lnTo>
                    <a:lnTo>
                      <a:pt x="452" y="1187"/>
                    </a:lnTo>
                    <a:lnTo>
                      <a:pt x="448" y="1192"/>
                    </a:lnTo>
                    <a:lnTo>
                      <a:pt x="445" y="1194"/>
                    </a:lnTo>
                    <a:lnTo>
                      <a:pt x="441" y="1200"/>
                    </a:lnTo>
                    <a:lnTo>
                      <a:pt x="435" y="1206"/>
                    </a:lnTo>
                    <a:lnTo>
                      <a:pt x="429" y="1211"/>
                    </a:lnTo>
                    <a:lnTo>
                      <a:pt x="422" y="1215"/>
                    </a:lnTo>
                    <a:lnTo>
                      <a:pt x="414" y="1223"/>
                    </a:lnTo>
                    <a:lnTo>
                      <a:pt x="405" y="1228"/>
                    </a:lnTo>
                    <a:lnTo>
                      <a:pt x="397" y="1236"/>
                    </a:lnTo>
                    <a:lnTo>
                      <a:pt x="391" y="1240"/>
                    </a:lnTo>
                    <a:lnTo>
                      <a:pt x="386" y="1244"/>
                    </a:lnTo>
                    <a:lnTo>
                      <a:pt x="382" y="1247"/>
                    </a:lnTo>
                    <a:lnTo>
                      <a:pt x="376" y="1251"/>
                    </a:lnTo>
                    <a:lnTo>
                      <a:pt x="371" y="1255"/>
                    </a:lnTo>
                    <a:lnTo>
                      <a:pt x="365" y="1259"/>
                    </a:lnTo>
                    <a:lnTo>
                      <a:pt x="359" y="1263"/>
                    </a:lnTo>
                    <a:lnTo>
                      <a:pt x="353" y="1268"/>
                    </a:lnTo>
                    <a:lnTo>
                      <a:pt x="346" y="1270"/>
                    </a:lnTo>
                    <a:lnTo>
                      <a:pt x="340" y="1274"/>
                    </a:lnTo>
                    <a:lnTo>
                      <a:pt x="332" y="1278"/>
                    </a:lnTo>
                    <a:lnTo>
                      <a:pt x="327" y="1282"/>
                    </a:lnTo>
                    <a:lnTo>
                      <a:pt x="319" y="1285"/>
                    </a:lnTo>
                    <a:lnTo>
                      <a:pt x="312" y="1289"/>
                    </a:lnTo>
                    <a:lnTo>
                      <a:pt x="304" y="1293"/>
                    </a:lnTo>
                    <a:lnTo>
                      <a:pt x="296" y="1297"/>
                    </a:lnTo>
                    <a:lnTo>
                      <a:pt x="289" y="1301"/>
                    </a:lnTo>
                    <a:lnTo>
                      <a:pt x="279" y="1304"/>
                    </a:lnTo>
                    <a:lnTo>
                      <a:pt x="272" y="1308"/>
                    </a:lnTo>
                    <a:lnTo>
                      <a:pt x="264" y="1310"/>
                    </a:lnTo>
                    <a:lnTo>
                      <a:pt x="255" y="1314"/>
                    </a:lnTo>
                    <a:lnTo>
                      <a:pt x="245" y="1318"/>
                    </a:lnTo>
                    <a:lnTo>
                      <a:pt x="235" y="1322"/>
                    </a:lnTo>
                    <a:lnTo>
                      <a:pt x="228" y="1325"/>
                    </a:lnTo>
                    <a:lnTo>
                      <a:pt x="216" y="1327"/>
                    </a:lnTo>
                    <a:lnTo>
                      <a:pt x="207" y="1331"/>
                    </a:lnTo>
                    <a:lnTo>
                      <a:pt x="197" y="1333"/>
                    </a:lnTo>
                    <a:lnTo>
                      <a:pt x="188" y="1335"/>
                    </a:lnTo>
                    <a:lnTo>
                      <a:pt x="177" y="1337"/>
                    </a:lnTo>
                    <a:lnTo>
                      <a:pt x="165" y="1341"/>
                    </a:lnTo>
                    <a:lnTo>
                      <a:pt x="156" y="1342"/>
                    </a:lnTo>
                    <a:lnTo>
                      <a:pt x="144" y="1344"/>
                    </a:lnTo>
                    <a:lnTo>
                      <a:pt x="133" y="1346"/>
                    </a:lnTo>
                    <a:lnTo>
                      <a:pt x="121" y="1348"/>
                    </a:lnTo>
                    <a:lnTo>
                      <a:pt x="110" y="1350"/>
                    </a:lnTo>
                    <a:lnTo>
                      <a:pt x="99" y="1350"/>
                    </a:lnTo>
                    <a:lnTo>
                      <a:pt x="85" y="1352"/>
                    </a:lnTo>
                    <a:lnTo>
                      <a:pt x="74" y="1352"/>
                    </a:lnTo>
                    <a:lnTo>
                      <a:pt x="62" y="1354"/>
                    </a:lnTo>
                    <a:lnTo>
                      <a:pt x="51" y="1354"/>
                    </a:lnTo>
                    <a:close/>
                  </a:path>
                </a:pathLst>
              </a:custGeom>
              <a:solidFill>
                <a:srgbClr val="A8B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sp>
            <p:nvSpPr>
              <p:cNvPr id="37" name="Forme libre 36"/>
              <p:cNvSpPr>
                <a:spLocks/>
              </p:cNvSpPr>
              <p:nvPr/>
            </p:nvSpPr>
            <p:spPr bwMode="auto">
              <a:xfrm>
                <a:off x="1310368" y="2930392"/>
                <a:ext cx="658824" cy="1251144"/>
              </a:xfrm>
              <a:custGeom>
                <a:avLst/>
                <a:gdLst>
                  <a:gd name="T0" fmla="*/ 429695 w 831"/>
                  <a:gd name="T1" fmla="*/ 111919 h 1576"/>
                  <a:gd name="T2" fmla="*/ 120505 w 831"/>
                  <a:gd name="T3" fmla="*/ 253206 h 1576"/>
                  <a:gd name="T4" fmla="*/ 1586 w 831"/>
                  <a:gd name="T5" fmla="*/ 561181 h 1576"/>
                  <a:gd name="T6" fmla="*/ 0 w 831"/>
                  <a:gd name="T7" fmla="*/ 597694 h 1576"/>
                  <a:gd name="T8" fmla="*/ 0 w 831"/>
                  <a:gd name="T9" fmla="*/ 619125 h 1576"/>
                  <a:gd name="T10" fmla="*/ 0 w 831"/>
                  <a:gd name="T11" fmla="*/ 639762 h 1576"/>
                  <a:gd name="T12" fmla="*/ 0 w 831"/>
                  <a:gd name="T13" fmla="*/ 661194 h 1576"/>
                  <a:gd name="T14" fmla="*/ 3171 w 831"/>
                  <a:gd name="T15" fmla="*/ 683419 h 1576"/>
                  <a:gd name="T16" fmla="*/ 198991 w 831"/>
                  <a:gd name="T17" fmla="*/ 979488 h 1576"/>
                  <a:gd name="T18" fmla="*/ 542271 w 831"/>
                  <a:gd name="T19" fmla="*/ 1173956 h 1576"/>
                  <a:gd name="T20" fmla="*/ 622343 w 831"/>
                  <a:gd name="T21" fmla="*/ 1076325 h 1576"/>
                  <a:gd name="T22" fmla="*/ 602524 w 831"/>
                  <a:gd name="T23" fmla="*/ 1074738 h 1576"/>
                  <a:gd name="T24" fmla="*/ 577154 w 831"/>
                  <a:gd name="T25" fmla="*/ 1073150 h 1576"/>
                  <a:gd name="T26" fmla="*/ 554163 w 831"/>
                  <a:gd name="T27" fmla="*/ 1069975 h 1576"/>
                  <a:gd name="T28" fmla="*/ 527208 w 831"/>
                  <a:gd name="T29" fmla="*/ 1062831 h 1576"/>
                  <a:gd name="T30" fmla="*/ 497082 w 831"/>
                  <a:gd name="T31" fmla="*/ 1056481 h 1576"/>
                  <a:gd name="T32" fmla="*/ 463785 w 831"/>
                  <a:gd name="T33" fmla="*/ 1046163 h 1576"/>
                  <a:gd name="T34" fmla="*/ 432073 w 831"/>
                  <a:gd name="T35" fmla="*/ 1034256 h 1576"/>
                  <a:gd name="T36" fmla="*/ 399568 w 831"/>
                  <a:gd name="T37" fmla="*/ 1017588 h 1576"/>
                  <a:gd name="T38" fmla="*/ 367857 w 831"/>
                  <a:gd name="T39" fmla="*/ 996156 h 1576"/>
                  <a:gd name="T40" fmla="*/ 336145 w 831"/>
                  <a:gd name="T41" fmla="*/ 973931 h 1576"/>
                  <a:gd name="T42" fmla="*/ 309190 w 831"/>
                  <a:gd name="T43" fmla="*/ 944563 h 1576"/>
                  <a:gd name="T44" fmla="*/ 290955 w 831"/>
                  <a:gd name="T45" fmla="*/ 928688 h 1576"/>
                  <a:gd name="T46" fmla="*/ 266379 w 831"/>
                  <a:gd name="T47" fmla="*/ 899319 h 1576"/>
                  <a:gd name="T48" fmla="*/ 251316 w 831"/>
                  <a:gd name="T49" fmla="*/ 878681 h 1576"/>
                  <a:gd name="T50" fmla="*/ 236253 w 831"/>
                  <a:gd name="T51" fmla="*/ 854075 h 1576"/>
                  <a:gd name="T52" fmla="*/ 221190 w 831"/>
                  <a:gd name="T53" fmla="*/ 823913 h 1576"/>
                  <a:gd name="T54" fmla="*/ 207712 w 831"/>
                  <a:gd name="T55" fmla="*/ 792162 h 1576"/>
                  <a:gd name="T56" fmla="*/ 194235 w 831"/>
                  <a:gd name="T57" fmla="*/ 756444 h 1576"/>
                  <a:gd name="T58" fmla="*/ 183928 w 831"/>
                  <a:gd name="T59" fmla="*/ 715169 h 1576"/>
                  <a:gd name="T60" fmla="*/ 176000 w 831"/>
                  <a:gd name="T61" fmla="*/ 669925 h 1576"/>
                  <a:gd name="T62" fmla="*/ 172829 w 831"/>
                  <a:gd name="T63" fmla="*/ 623094 h 1576"/>
                  <a:gd name="T64" fmla="*/ 172829 w 831"/>
                  <a:gd name="T65" fmla="*/ 600869 h 1576"/>
                  <a:gd name="T66" fmla="*/ 177586 w 831"/>
                  <a:gd name="T67" fmla="*/ 570706 h 1576"/>
                  <a:gd name="T68" fmla="*/ 180757 w 831"/>
                  <a:gd name="T69" fmla="*/ 546100 h 1576"/>
                  <a:gd name="T70" fmla="*/ 187099 w 831"/>
                  <a:gd name="T71" fmla="*/ 520700 h 1576"/>
                  <a:gd name="T72" fmla="*/ 194235 w 831"/>
                  <a:gd name="T73" fmla="*/ 492125 h 1576"/>
                  <a:gd name="T74" fmla="*/ 202955 w 831"/>
                  <a:gd name="T75" fmla="*/ 461963 h 1576"/>
                  <a:gd name="T76" fmla="*/ 217226 w 831"/>
                  <a:gd name="T77" fmla="*/ 430213 h 1576"/>
                  <a:gd name="T78" fmla="*/ 233082 w 831"/>
                  <a:gd name="T79" fmla="*/ 400050 h 1576"/>
                  <a:gd name="T80" fmla="*/ 251316 w 831"/>
                  <a:gd name="T81" fmla="*/ 368300 h 1576"/>
                  <a:gd name="T82" fmla="*/ 272721 w 831"/>
                  <a:gd name="T83" fmla="*/ 339725 h 1576"/>
                  <a:gd name="T84" fmla="*/ 299676 w 831"/>
                  <a:gd name="T85" fmla="*/ 312738 h 1576"/>
                  <a:gd name="T86" fmla="*/ 317910 w 831"/>
                  <a:gd name="T87" fmla="*/ 296069 h 1576"/>
                  <a:gd name="T88" fmla="*/ 343280 w 831"/>
                  <a:gd name="T89" fmla="*/ 271463 h 1576"/>
                  <a:gd name="T90" fmla="*/ 367857 w 831"/>
                  <a:gd name="T91" fmla="*/ 253206 h 1576"/>
                  <a:gd name="T92" fmla="*/ 390055 w 831"/>
                  <a:gd name="T93" fmla="*/ 238125 h 1576"/>
                  <a:gd name="T94" fmla="*/ 418595 w 831"/>
                  <a:gd name="T95" fmla="*/ 223044 h 1576"/>
                  <a:gd name="T96" fmla="*/ 450307 w 831"/>
                  <a:gd name="T97" fmla="*/ 207963 h 1576"/>
                  <a:gd name="T98" fmla="*/ 486776 w 831"/>
                  <a:gd name="T99" fmla="*/ 197644 h 1576"/>
                  <a:gd name="T100" fmla="*/ 525623 w 831"/>
                  <a:gd name="T101" fmla="*/ 185737 h 1576"/>
                  <a:gd name="T102" fmla="*/ 570019 w 831"/>
                  <a:gd name="T103" fmla="*/ 177800 h 1576"/>
                  <a:gd name="T104" fmla="*/ 617587 w 831"/>
                  <a:gd name="T105" fmla="*/ 175419 h 15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1"/>
                  <a:gd name="T160" fmla="*/ 0 h 1576"/>
                  <a:gd name="T161" fmla="*/ 831 w 831"/>
                  <a:gd name="T162" fmla="*/ 1576 h 15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1" h="1576">
                    <a:moveTo>
                      <a:pt x="795" y="221"/>
                    </a:moveTo>
                    <a:lnTo>
                      <a:pt x="789" y="0"/>
                    </a:lnTo>
                    <a:lnTo>
                      <a:pt x="719" y="2"/>
                    </a:lnTo>
                    <a:lnTo>
                      <a:pt x="690" y="101"/>
                    </a:lnTo>
                    <a:lnTo>
                      <a:pt x="542" y="141"/>
                    </a:lnTo>
                    <a:lnTo>
                      <a:pt x="447" y="76"/>
                    </a:lnTo>
                    <a:lnTo>
                      <a:pt x="338" y="137"/>
                    </a:lnTo>
                    <a:lnTo>
                      <a:pt x="344" y="251"/>
                    </a:lnTo>
                    <a:lnTo>
                      <a:pt x="264" y="337"/>
                    </a:lnTo>
                    <a:lnTo>
                      <a:pt x="152" y="319"/>
                    </a:lnTo>
                    <a:lnTo>
                      <a:pt x="78" y="439"/>
                    </a:lnTo>
                    <a:lnTo>
                      <a:pt x="144" y="532"/>
                    </a:lnTo>
                    <a:lnTo>
                      <a:pt x="101" y="673"/>
                    </a:lnTo>
                    <a:lnTo>
                      <a:pt x="4" y="700"/>
                    </a:lnTo>
                    <a:lnTo>
                      <a:pt x="2" y="707"/>
                    </a:lnTo>
                    <a:lnTo>
                      <a:pt x="2" y="715"/>
                    </a:lnTo>
                    <a:lnTo>
                      <a:pt x="0" y="725"/>
                    </a:lnTo>
                    <a:lnTo>
                      <a:pt x="0" y="734"/>
                    </a:lnTo>
                    <a:lnTo>
                      <a:pt x="0" y="744"/>
                    </a:lnTo>
                    <a:lnTo>
                      <a:pt x="0" y="753"/>
                    </a:lnTo>
                    <a:lnTo>
                      <a:pt x="0" y="759"/>
                    </a:lnTo>
                    <a:lnTo>
                      <a:pt x="0" y="764"/>
                    </a:lnTo>
                    <a:lnTo>
                      <a:pt x="0" y="768"/>
                    </a:lnTo>
                    <a:lnTo>
                      <a:pt x="0" y="774"/>
                    </a:lnTo>
                    <a:lnTo>
                      <a:pt x="0" y="780"/>
                    </a:lnTo>
                    <a:lnTo>
                      <a:pt x="0" y="785"/>
                    </a:lnTo>
                    <a:lnTo>
                      <a:pt x="0" y="789"/>
                    </a:lnTo>
                    <a:lnTo>
                      <a:pt x="0" y="795"/>
                    </a:lnTo>
                    <a:lnTo>
                      <a:pt x="0" y="801"/>
                    </a:lnTo>
                    <a:lnTo>
                      <a:pt x="0" y="806"/>
                    </a:lnTo>
                    <a:lnTo>
                      <a:pt x="0" y="812"/>
                    </a:lnTo>
                    <a:lnTo>
                      <a:pt x="0" y="818"/>
                    </a:lnTo>
                    <a:lnTo>
                      <a:pt x="0" y="823"/>
                    </a:lnTo>
                    <a:lnTo>
                      <a:pt x="0" y="827"/>
                    </a:lnTo>
                    <a:lnTo>
                      <a:pt x="0" y="833"/>
                    </a:lnTo>
                    <a:lnTo>
                      <a:pt x="2" y="839"/>
                    </a:lnTo>
                    <a:lnTo>
                      <a:pt x="2" y="844"/>
                    </a:lnTo>
                    <a:lnTo>
                      <a:pt x="2" y="850"/>
                    </a:lnTo>
                    <a:lnTo>
                      <a:pt x="4" y="856"/>
                    </a:lnTo>
                    <a:lnTo>
                      <a:pt x="4" y="861"/>
                    </a:lnTo>
                    <a:lnTo>
                      <a:pt x="101" y="888"/>
                    </a:lnTo>
                    <a:lnTo>
                      <a:pt x="140" y="1036"/>
                    </a:lnTo>
                    <a:lnTo>
                      <a:pt x="76" y="1130"/>
                    </a:lnTo>
                    <a:lnTo>
                      <a:pt x="137" y="1240"/>
                    </a:lnTo>
                    <a:lnTo>
                      <a:pt x="251" y="1234"/>
                    </a:lnTo>
                    <a:lnTo>
                      <a:pt x="336" y="1312"/>
                    </a:lnTo>
                    <a:lnTo>
                      <a:pt x="319" y="1426"/>
                    </a:lnTo>
                    <a:lnTo>
                      <a:pt x="441" y="1500"/>
                    </a:lnTo>
                    <a:lnTo>
                      <a:pt x="530" y="1436"/>
                    </a:lnTo>
                    <a:lnTo>
                      <a:pt x="684" y="1479"/>
                    </a:lnTo>
                    <a:lnTo>
                      <a:pt x="701" y="1571"/>
                    </a:lnTo>
                    <a:lnTo>
                      <a:pt x="789" y="1576"/>
                    </a:lnTo>
                    <a:lnTo>
                      <a:pt x="831" y="1485"/>
                    </a:lnTo>
                    <a:lnTo>
                      <a:pt x="787" y="1356"/>
                    </a:lnTo>
                    <a:lnTo>
                      <a:pt x="785" y="1356"/>
                    </a:lnTo>
                    <a:lnTo>
                      <a:pt x="783" y="1356"/>
                    </a:lnTo>
                    <a:lnTo>
                      <a:pt x="779" y="1356"/>
                    </a:lnTo>
                    <a:lnTo>
                      <a:pt x="776" y="1356"/>
                    </a:lnTo>
                    <a:lnTo>
                      <a:pt x="768" y="1354"/>
                    </a:lnTo>
                    <a:lnTo>
                      <a:pt x="760" y="1354"/>
                    </a:lnTo>
                    <a:lnTo>
                      <a:pt x="753" y="1354"/>
                    </a:lnTo>
                    <a:lnTo>
                      <a:pt x="745" y="1354"/>
                    </a:lnTo>
                    <a:lnTo>
                      <a:pt x="739" y="1352"/>
                    </a:lnTo>
                    <a:lnTo>
                      <a:pt x="734" y="1352"/>
                    </a:lnTo>
                    <a:lnTo>
                      <a:pt x="728" y="1352"/>
                    </a:lnTo>
                    <a:lnTo>
                      <a:pt x="722" y="1350"/>
                    </a:lnTo>
                    <a:lnTo>
                      <a:pt x="717" y="1350"/>
                    </a:lnTo>
                    <a:lnTo>
                      <a:pt x="711" y="1348"/>
                    </a:lnTo>
                    <a:lnTo>
                      <a:pt x="705" y="1348"/>
                    </a:lnTo>
                    <a:lnTo>
                      <a:pt x="699" y="1348"/>
                    </a:lnTo>
                    <a:lnTo>
                      <a:pt x="692" y="1346"/>
                    </a:lnTo>
                    <a:lnTo>
                      <a:pt x="686" y="1344"/>
                    </a:lnTo>
                    <a:lnTo>
                      <a:pt x="679" y="1343"/>
                    </a:lnTo>
                    <a:lnTo>
                      <a:pt x="673" y="1341"/>
                    </a:lnTo>
                    <a:lnTo>
                      <a:pt x="665" y="1339"/>
                    </a:lnTo>
                    <a:lnTo>
                      <a:pt x="658" y="1339"/>
                    </a:lnTo>
                    <a:lnTo>
                      <a:pt x="650" y="1337"/>
                    </a:lnTo>
                    <a:lnTo>
                      <a:pt x="642" y="1335"/>
                    </a:lnTo>
                    <a:lnTo>
                      <a:pt x="635" y="1333"/>
                    </a:lnTo>
                    <a:lnTo>
                      <a:pt x="627" y="1331"/>
                    </a:lnTo>
                    <a:lnTo>
                      <a:pt x="620" y="1329"/>
                    </a:lnTo>
                    <a:lnTo>
                      <a:pt x="610" y="1327"/>
                    </a:lnTo>
                    <a:lnTo>
                      <a:pt x="603" y="1324"/>
                    </a:lnTo>
                    <a:lnTo>
                      <a:pt x="595" y="1322"/>
                    </a:lnTo>
                    <a:lnTo>
                      <a:pt x="585" y="1318"/>
                    </a:lnTo>
                    <a:lnTo>
                      <a:pt x="580" y="1316"/>
                    </a:lnTo>
                    <a:lnTo>
                      <a:pt x="570" y="1312"/>
                    </a:lnTo>
                    <a:lnTo>
                      <a:pt x="563" y="1308"/>
                    </a:lnTo>
                    <a:lnTo>
                      <a:pt x="553" y="1305"/>
                    </a:lnTo>
                    <a:lnTo>
                      <a:pt x="545" y="1303"/>
                    </a:lnTo>
                    <a:lnTo>
                      <a:pt x="538" y="1297"/>
                    </a:lnTo>
                    <a:lnTo>
                      <a:pt x="530" y="1293"/>
                    </a:lnTo>
                    <a:lnTo>
                      <a:pt x="521" y="1291"/>
                    </a:lnTo>
                    <a:lnTo>
                      <a:pt x="513" y="1287"/>
                    </a:lnTo>
                    <a:lnTo>
                      <a:pt x="504" y="1282"/>
                    </a:lnTo>
                    <a:lnTo>
                      <a:pt x="496" y="1276"/>
                    </a:lnTo>
                    <a:lnTo>
                      <a:pt x="488" y="1272"/>
                    </a:lnTo>
                    <a:lnTo>
                      <a:pt x="479" y="1267"/>
                    </a:lnTo>
                    <a:lnTo>
                      <a:pt x="471" y="1261"/>
                    </a:lnTo>
                    <a:lnTo>
                      <a:pt x="464" y="1255"/>
                    </a:lnTo>
                    <a:lnTo>
                      <a:pt x="454" y="1251"/>
                    </a:lnTo>
                    <a:lnTo>
                      <a:pt x="448" y="1246"/>
                    </a:lnTo>
                    <a:lnTo>
                      <a:pt x="439" y="1238"/>
                    </a:lnTo>
                    <a:lnTo>
                      <a:pt x="431" y="1232"/>
                    </a:lnTo>
                    <a:lnTo>
                      <a:pt x="424" y="1227"/>
                    </a:lnTo>
                    <a:lnTo>
                      <a:pt x="416" y="1219"/>
                    </a:lnTo>
                    <a:lnTo>
                      <a:pt x="409" y="1213"/>
                    </a:lnTo>
                    <a:lnTo>
                      <a:pt x="403" y="1206"/>
                    </a:lnTo>
                    <a:lnTo>
                      <a:pt x="395" y="1198"/>
                    </a:lnTo>
                    <a:lnTo>
                      <a:pt x="390" y="1190"/>
                    </a:lnTo>
                    <a:lnTo>
                      <a:pt x="386" y="1189"/>
                    </a:lnTo>
                    <a:lnTo>
                      <a:pt x="380" y="1183"/>
                    </a:lnTo>
                    <a:lnTo>
                      <a:pt x="376" y="1179"/>
                    </a:lnTo>
                    <a:lnTo>
                      <a:pt x="372" y="1175"/>
                    </a:lnTo>
                    <a:lnTo>
                      <a:pt x="367" y="1170"/>
                    </a:lnTo>
                    <a:lnTo>
                      <a:pt x="363" y="1166"/>
                    </a:lnTo>
                    <a:lnTo>
                      <a:pt x="355" y="1158"/>
                    </a:lnTo>
                    <a:lnTo>
                      <a:pt x="350" y="1151"/>
                    </a:lnTo>
                    <a:lnTo>
                      <a:pt x="342" y="1141"/>
                    </a:lnTo>
                    <a:lnTo>
                      <a:pt x="336" y="1133"/>
                    </a:lnTo>
                    <a:lnTo>
                      <a:pt x="333" y="1128"/>
                    </a:lnTo>
                    <a:lnTo>
                      <a:pt x="329" y="1122"/>
                    </a:lnTo>
                    <a:lnTo>
                      <a:pt x="325" y="1118"/>
                    </a:lnTo>
                    <a:lnTo>
                      <a:pt x="321" y="1112"/>
                    </a:lnTo>
                    <a:lnTo>
                      <a:pt x="317" y="1107"/>
                    </a:lnTo>
                    <a:lnTo>
                      <a:pt x="313" y="1101"/>
                    </a:lnTo>
                    <a:lnTo>
                      <a:pt x="310" y="1095"/>
                    </a:lnTo>
                    <a:lnTo>
                      <a:pt x="306" y="1090"/>
                    </a:lnTo>
                    <a:lnTo>
                      <a:pt x="302" y="1082"/>
                    </a:lnTo>
                    <a:lnTo>
                      <a:pt x="298" y="1076"/>
                    </a:lnTo>
                    <a:lnTo>
                      <a:pt x="294" y="1069"/>
                    </a:lnTo>
                    <a:lnTo>
                      <a:pt x="291" y="1061"/>
                    </a:lnTo>
                    <a:lnTo>
                      <a:pt x="285" y="1055"/>
                    </a:lnTo>
                    <a:lnTo>
                      <a:pt x="283" y="1048"/>
                    </a:lnTo>
                    <a:lnTo>
                      <a:pt x="279" y="1038"/>
                    </a:lnTo>
                    <a:lnTo>
                      <a:pt x="275" y="1033"/>
                    </a:lnTo>
                    <a:lnTo>
                      <a:pt x="272" y="1023"/>
                    </a:lnTo>
                    <a:lnTo>
                      <a:pt x="268" y="1015"/>
                    </a:lnTo>
                    <a:lnTo>
                      <a:pt x="264" y="1006"/>
                    </a:lnTo>
                    <a:lnTo>
                      <a:pt x="262" y="998"/>
                    </a:lnTo>
                    <a:lnTo>
                      <a:pt x="258" y="989"/>
                    </a:lnTo>
                    <a:lnTo>
                      <a:pt x="255" y="981"/>
                    </a:lnTo>
                    <a:lnTo>
                      <a:pt x="251" y="972"/>
                    </a:lnTo>
                    <a:lnTo>
                      <a:pt x="249" y="962"/>
                    </a:lnTo>
                    <a:lnTo>
                      <a:pt x="245" y="953"/>
                    </a:lnTo>
                    <a:lnTo>
                      <a:pt x="243" y="943"/>
                    </a:lnTo>
                    <a:lnTo>
                      <a:pt x="239" y="934"/>
                    </a:lnTo>
                    <a:lnTo>
                      <a:pt x="237" y="922"/>
                    </a:lnTo>
                    <a:lnTo>
                      <a:pt x="234" y="913"/>
                    </a:lnTo>
                    <a:lnTo>
                      <a:pt x="232" y="901"/>
                    </a:lnTo>
                    <a:lnTo>
                      <a:pt x="230" y="890"/>
                    </a:lnTo>
                    <a:lnTo>
                      <a:pt x="228" y="880"/>
                    </a:lnTo>
                    <a:lnTo>
                      <a:pt x="226" y="869"/>
                    </a:lnTo>
                    <a:lnTo>
                      <a:pt x="224" y="858"/>
                    </a:lnTo>
                    <a:lnTo>
                      <a:pt x="222" y="844"/>
                    </a:lnTo>
                    <a:lnTo>
                      <a:pt x="222" y="835"/>
                    </a:lnTo>
                    <a:lnTo>
                      <a:pt x="220" y="822"/>
                    </a:lnTo>
                    <a:lnTo>
                      <a:pt x="218" y="810"/>
                    </a:lnTo>
                    <a:lnTo>
                      <a:pt x="218" y="797"/>
                    </a:lnTo>
                    <a:lnTo>
                      <a:pt x="218" y="785"/>
                    </a:lnTo>
                    <a:lnTo>
                      <a:pt x="218" y="782"/>
                    </a:lnTo>
                    <a:lnTo>
                      <a:pt x="218" y="778"/>
                    </a:lnTo>
                    <a:lnTo>
                      <a:pt x="218" y="770"/>
                    </a:lnTo>
                    <a:lnTo>
                      <a:pt x="218" y="766"/>
                    </a:lnTo>
                    <a:lnTo>
                      <a:pt x="218" y="757"/>
                    </a:lnTo>
                    <a:lnTo>
                      <a:pt x="220" y="749"/>
                    </a:lnTo>
                    <a:lnTo>
                      <a:pt x="220" y="740"/>
                    </a:lnTo>
                    <a:lnTo>
                      <a:pt x="222" y="730"/>
                    </a:lnTo>
                    <a:lnTo>
                      <a:pt x="222" y="725"/>
                    </a:lnTo>
                    <a:lnTo>
                      <a:pt x="224" y="719"/>
                    </a:lnTo>
                    <a:lnTo>
                      <a:pt x="224" y="713"/>
                    </a:lnTo>
                    <a:lnTo>
                      <a:pt x="226" y="707"/>
                    </a:lnTo>
                    <a:lnTo>
                      <a:pt x="226" y="702"/>
                    </a:lnTo>
                    <a:lnTo>
                      <a:pt x="228" y="694"/>
                    </a:lnTo>
                    <a:lnTo>
                      <a:pt x="228" y="688"/>
                    </a:lnTo>
                    <a:lnTo>
                      <a:pt x="230" y="683"/>
                    </a:lnTo>
                    <a:lnTo>
                      <a:pt x="230" y="675"/>
                    </a:lnTo>
                    <a:lnTo>
                      <a:pt x="232" y="669"/>
                    </a:lnTo>
                    <a:lnTo>
                      <a:pt x="234" y="662"/>
                    </a:lnTo>
                    <a:lnTo>
                      <a:pt x="236" y="656"/>
                    </a:lnTo>
                    <a:lnTo>
                      <a:pt x="237" y="648"/>
                    </a:lnTo>
                    <a:lnTo>
                      <a:pt x="239" y="641"/>
                    </a:lnTo>
                    <a:lnTo>
                      <a:pt x="241" y="633"/>
                    </a:lnTo>
                    <a:lnTo>
                      <a:pt x="243" y="628"/>
                    </a:lnTo>
                    <a:lnTo>
                      <a:pt x="245" y="620"/>
                    </a:lnTo>
                    <a:lnTo>
                      <a:pt x="247" y="612"/>
                    </a:lnTo>
                    <a:lnTo>
                      <a:pt x="249" y="605"/>
                    </a:lnTo>
                    <a:lnTo>
                      <a:pt x="251" y="597"/>
                    </a:lnTo>
                    <a:lnTo>
                      <a:pt x="255" y="590"/>
                    </a:lnTo>
                    <a:lnTo>
                      <a:pt x="256" y="582"/>
                    </a:lnTo>
                    <a:lnTo>
                      <a:pt x="260" y="574"/>
                    </a:lnTo>
                    <a:lnTo>
                      <a:pt x="264" y="567"/>
                    </a:lnTo>
                    <a:lnTo>
                      <a:pt x="266" y="559"/>
                    </a:lnTo>
                    <a:lnTo>
                      <a:pt x="270" y="551"/>
                    </a:lnTo>
                    <a:lnTo>
                      <a:pt x="274" y="542"/>
                    </a:lnTo>
                    <a:lnTo>
                      <a:pt x="277" y="534"/>
                    </a:lnTo>
                    <a:lnTo>
                      <a:pt x="281" y="527"/>
                    </a:lnTo>
                    <a:lnTo>
                      <a:pt x="285" y="519"/>
                    </a:lnTo>
                    <a:lnTo>
                      <a:pt x="289" y="512"/>
                    </a:lnTo>
                    <a:lnTo>
                      <a:pt x="294" y="504"/>
                    </a:lnTo>
                    <a:lnTo>
                      <a:pt x="298" y="496"/>
                    </a:lnTo>
                    <a:lnTo>
                      <a:pt x="302" y="489"/>
                    </a:lnTo>
                    <a:lnTo>
                      <a:pt x="306" y="479"/>
                    </a:lnTo>
                    <a:lnTo>
                      <a:pt x="312" y="474"/>
                    </a:lnTo>
                    <a:lnTo>
                      <a:pt x="317" y="464"/>
                    </a:lnTo>
                    <a:lnTo>
                      <a:pt x="321" y="456"/>
                    </a:lnTo>
                    <a:lnTo>
                      <a:pt x="327" y="451"/>
                    </a:lnTo>
                    <a:lnTo>
                      <a:pt x="334" y="443"/>
                    </a:lnTo>
                    <a:lnTo>
                      <a:pt x="340" y="435"/>
                    </a:lnTo>
                    <a:lnTo>
                      <a:pt x="344" y="428"/>
                    </a:lnTo>
                    <a:lnTo>
                      <a:pt x="352" y="420"/>
                    </a:lnTo>
                    <a:lnTo>
                      <a:pt x="359" y="415"/>
                    </a:lnTo>
                    <a:lnTo>
                      <a:pt x="365" y="407"/>
                    </a:lnTo>
                    <a:lnTo>
                      <a:pt x="372" y="399"/>
                    </a:lnTo>
                    <a:lnTo>
                      <a:pt x="378" y="394"/>
                    </a:lnTo>
                    <a:lnTo>
                      <a:pt x="388" y="388"/>
                    </a:lnTo>
                    <a:lnTo>
                      <a:pt x="388" y="384"/>
                    </a:lnTo>
                    <a:lnTo>
                      <a:pt x="393" y="380"/>
                    </a:lnTo>
                    <a:lnTo>
                      <a:pt x="395" y="377"/>
                    </a:lnTo>
                    <a:lnTo>
                      <a:pt x="401" y="373"/>
                    </a:lnTo>
                    <a:lnTo>
                      <a:pt x="405" y="367"/>
                    </a:lnTo>
                    <a:lnTo>
                      <a:pt x="412" y="361"/>
                    </a:lnTo>
                    <a:lnTo>
                      <a:pt x="416" y="356"/>
                    </a:lnTo>
                    <a:lnTo>
                      <a:pt x="426" y="348"/>
                    </a:lnTo>
                    <a:lnTo>
                      <a:pt x="433" y="342"/>
                    </a:lnTo>
                    <a:lnTo>
                      <a:pt x="443" y="337"/>
                    </a:lnTo>
                    <a:lnTo>
                      <a:pt x="447" y="331"/>
                    </a:lnTo>
                    <a:lnTo>
                      <a:pt x="452" y="327"/>
                    </a:lnTo>
                    <a:lnTo>
                      <a:pt x="456" y="323"/>
                    </a:lnTo>
                    <a:lnTo>
                      <a:pt x="464" y="319"/>
                    </a:lnTo>
                    <a:lnTo>
                      <a:pt x="469" y="316"/>
                    </a:lnTo>
                    <a:lnTo>
                      <a:pt x="473" y="314"/>
                    </a:lnTo>
                    <a:lnTo>
                      <a:pt x="481" y="308"/>
                    </a:lnTo>
                    <a:lnTo>
                      <a:pt x="488" y="306"/>
                    </a:lnTo>
                    <a:lnTo>
                      <a:pt x="492" y="300"/>
                    </a:lnTo>
                    <a:lnTo>
                      <a:pt x="500" y="299"/>
                    </a:lnTo>
                    <a:lnTo>
                      <a:pt x="506" y="293"/>
                    </a:lnTo>
                    <a:lnTo>
                      <a:pt x="513" y="289"/>
                    </a:lnTo>
                    <a:lnTo>
                      <a:pt x="521" y="285"/>
                    </a:lnTo>
                    <a:lnTo>
                      <a:pt x="528" y="281"/>
                    </a:lnTo>
                    <a:lnTo>
                      <a:pt x="536" y="278"/>
                    </a:lnTo>
                    <a:lnTo>
                      <a:pt x="544" y="276"/>
                    </a:lnTo>
                    <a:lnTo>
                      <a:pt x="551" y="270"/>
                    </a:lnTo>
                    <a:lnTo>
                      <a:pt x="559" y="266"/>
                    </a:lnTo>
                    <a:lnTo>
                      <a:pt x="568" y="262"/>
                    </a:lnTo>
                    <a:lnTo>
                      <a:pt x="576" y="261"/>
                    </a:lnTo>
                    <a:lnTo>
                      <a:pt x="585" y="257"/>
                    </a:lnTo>
                    <a:lnTo>
                      <a:pt x="595" y="255"/>
                    </a:lnTo>
                    <a:lnTo>
                      <a:pt x="604" y="251"/>
                    </a:lnTo>
                    <a:lnTo>
                      <a:pt x="614" y="249"/>
                    </a:lnTo>
                    <a:lnTo>
                      <a:pt x="623" y="245"/>
                    </a:lnTo>
                    <a:lnTo>
                      <a:pt x="633" y="242"/>
                    </a:lnTo>
                    <a:lnTo>
                      <a:pt x="642" y="240"/>
                    </a:lnTo>
                    <a:lnTo>
                      <a:pt x="654" y="238"/>
                    </a:lnTo>
                    <a:lnTo>
                      <a:pt x="663" y="234"/>
                    </a:lnTo>
                    <a:lnTo>
                      <a:pt x="675" y="232"/>
                    </a:lnTo>
                    <a:lnTo>
                      <a:pt x="684" y="230"/>
                    </a:lnTo>
                    <a:lnTo>
                      <a:pt x="698" y="228"/>
                    </a:lnTo>
                    <a:lnTo>
                      <a:pt x="707" y="226"/>
                    </a:lnTo>
                    <a:lnTo>
                      <a:pt x="719" y="224"/>
                    </a:lnTo>
                    <a:lnTo>
                      <a:pt x="730" y="223"/>
                    </a:lnTo>
                    <a:lnTo>
                      <a:pt x="743" y="223"/>
                    </a:lnTo>
                    <a:lnTo>
                      <a:pt x="755" y="221"/>
                    </a:lnTo>
                    <a:lnTo>
                      <a:pt x="768" y="221"/>
                    </a:lnTo>
                    <a:lnTo>
                      <a:pt x="779" y="221"/>
                    </a:lnTo>
                    <a:lnTo>
                      <a:pt x="795" y="221"/>
                    </a:lnTo>
                    <a:close/>
                  </a:path>
                </a:pathLst>
              </a:custGeom>
              <a:solidFill>
                <a:srgbClr val="A8B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kern="1200"/>
              </a:p>
            </p:txBody>
          </p:sp>
        </p:grpSp>
        <p:sp>
          <p:nvSpPr>
            <p:cNvPr id="42" name="ZoneTexte 41"/>
            <p:cNvSpPr txBox="1"/>
            <p:nvPr/>
          </p:nvSpPr>
          <p:spPr>
            <a:xfrm>
              <a:off x="5024986" y="5353050"/>
              <a:ext cx="1475810" cy="646331"/>
            </a:xfrm>
            <a:prstGeom prst="rect">
              <a:avLst/>
            </a:prstGeom>
            <a:noFill/>
          </p:spPr>
          <p:txBody>
            <a:bodyPr wrap="none" rtlCol="0">
              <a:spAutoFit/>
            </a:bodyPr>
            <a:lstStyle/>
            <a:p>
              <a:r>
                <a:rPr lang="fr-FR" sz="1200" dirty="0" err="1" smtClean="0">
                  <a:solidFill>
                    <a:schemeClr val="accent5">
                      <a:lumMod val="75000"/>
                    </a:schemeClr>
                  </a:solidFill>
                </a:rPr>
                <a:t>Search</a:t>
              </a:r>
              <a:endParaRPr lang="fr-FR" sz="1200" dirty="0" smtClean="0">
                <a:solidFill>
                  <a:schemeClr val="accent5">
                    <a:lumMod val="75000"/>
                  </a:schemeClr>
                </a:solidFill>
              </a:endParaRPr>
            </a:p>
            <a:p>
              <a:r>
                <a:rPr lang="fr-FR" sz="1200" dirty="0" err="1" smtClean="0">
                  <a:solidFill>
                    <a:schemeClr val="accent5">
                      <a:lumMod val="75000"/>
                    </a:schemeClr>
                  </a:solidFill>
                </a:rPr>
                <a:t>Recommendation</a:t>
              </a:r>
              <a:endParaRPr lang="fr-FR" sz="1200" dirty="0" smtClean="0">
                <a:solidFill>
                  <a:schemeClr val="accent5">
                    <a:lumMod val="75000"/>
                  </a:schemeClr>
                </a:solidFill>
              </a:endParaRPr>
            </a:p>
            <a:p>
              <a:r>
                <a:rPr lang="fr-FR" sz="1200" dirty="0" err="1" smtClean="0">
                  <a:solidFill>
                    <a:schemeClr val="accent5">
                      <a:lumMod val="75000"/>
                    </a:schemeClr>
                  </a:solidFill>
                </a:rPr>
                <a:t>Filtering</a:t>
              </a:r>
              <a:endParaRPr lang="fr-FR" sz="1200" dirty="0" smtClean="0">
                <a:solidFill>
                  <a:schemeClr val="accent5">
                    <a:lumMod val="75000"/>
                  </a:schemeClr>
                </a:solidFill>
              </a:endParaRPr>
            </a:p>
          </p:txBody>
        </p:sp>
      </p:grpSp>
      <p:sp>
        <p:nvSpPr>
          <p:cNvPr id="40" name="ZoneTexte 39"/>
          <p:cNvSpPr txBox="1"/>
          <p:nvPr/>
        </p:nvSpPr>
        <p:spPr>
          <a:xfrm>
            <a:off x="202151" y="4610100"/>
            <a:ext cx="2452149" cy="830997"/>
          </a:xfrm>
          <a:prstGeom prst="rect">
            <a:avLst/>
          </a:prstGeom>
          <a:noFill/>
        </p:spPr>
        <p:txBody>
          <a:bodyPr wrap="square" rtlCol="0">
            <a:spAutoFit/>
          </a:bodyPr>
          <a:lstStyle/>
          <a:p>
            <a:r>
              <a:rPr lang="fr-FR" sz="1600" dirty="0" smtClean="0">
                <a:solidFill>
                  <a:schemeClr val="accent1"/>
                </a:solidFill>
              </a:rPr>
              <a:t>New Business Model</a:t>
            </a:r>
          </a:p>
          <a:p>
            <a:r>
              <a:rPr lang="fr-FR" sz="1600" dirty="0" smtClean="0">
                <a:solidFill>
                  <a:schemeClr val="accent1"/>
                </a:solidFill>
              </a:rPr>
              <a:t>« </a:t>
            </a:r>
            <a:r>
              <a:rPr lang="fr-FR" sz="1600" dirty="0" err="1" smtClean="0">
                <a:solidFill>
                  <a:schemeClr val="accent1"/>
                </a:solidFill>
              </a:rPr>
              <a:t>Pay</a:t>
            </a:r>
            <a:r>
              <a:rPr lang="fr-FR" sz="1600" dirty="0" smtClean="0">
                <a:solidFill>
                  <a:schemeClr val="accent1"/>
                </a:solidFill>
              </a:rPr>
              <a:t> as </a:t>
            </a:r>
            <a:r>
              <a:rPr lang="fr-FR" sz="1600" dirty="0" err="1" smtClean="0">
                <a:solidFill>
                  <a:schemeClr val="accent1"/>
                </a:solidFill>
              </a:rPr>
              <a:t>you</a:t>
            </a:r>
            <a:r>
              <a:rPr lang="fr-FR" sz="1600" dirty="0" smtClean="0">
                <a:solidFill>
                  <a:schemeClr val="accent1"/>
                </a:solidFill>
              </a:rPr>
              <a:t> go for </a:t>
            </a:r>
            <a:r>
              <a:rPr lang="fr-FR" sz="1600" dirty="0" err="1" smtClean="0">
                <a:solidFill>
                  <a:schemeClr val="accent1"/>
                </a:solidFill>
              </a:rPr>
              <a:t>what</a:t>
            </a:r>
            <a:r>
              <a:rPr lang="fr-FR" sz="1600" dirty="0" smtClean="0">
                <a:solidFill>
                  <a:schemeClr val="accent1"/>
                </a:solidFill>
              </a:rPr>
              <a:t> </a:t>
            </a:r>
            <a:r>
              <a:rPr lang="fr-FR" sz="1600" dirty="0" err="1" smtClean="0">
                <a:solidFill>
                  <a:schemeClr val="accent1"/>
                </a:solidFill>
              </a:rPr>
              <a:t>you</a:t>
            </a:r>
            <a:r>
              <a:rPr lang="fr-FR" sz="1600" dirty="0" smtClean="0">
                <a:solidFill>
                  <a:schemeClr val="accent1"/>
                </a:solidFill>
              </a:rPr>
              <a:t> use »</a:t>
            </a:r>
            <a:endParaRPr lang="fr-FR" sz="1600" dirty="0">
              <a:solidFill>
                <a:schemeClr val="accent1"/>
              </a:solidFill>
            </a:endParaRPr>
          </a:p>
        </p:txBody>
      </p:sp>
      <p:grpSp>
        <p:nvGrpSpPr>
          <p:cNvPr id="12" name="Grouper 11"/>
          <p:cNvGrpSpPr/>
          <p:nvPr/>
        </p:nvGrpSpPr>
        <p:grpSpPr>
          <a:xfrm>
            <a:off x="3606800" y="2798474"/>
            <a:ext cx="3117849" cy="2321598"/>
            <a:chOff x="3606800" y="2798474"/>
            <a:chExt cx="3117849" cy="2321598"/>
          </a:xfrm>
        </p:grpSpPr>
        <p:pic>
          <p:nvPicPr>
            <p:cNvPr id="7" name="Image 6"/>
            <p:cNvPicPr>
              <a:picLocks noChangeAspect="1"/>
            </p:cNvPicPr>
            <p:nvPr/>
          </p:nvPicPr>
          <p:blipFill>
            <a:blip r:embed="rId6">
              <a:extLst>
                <a:ext uri="{BEBA8EAE-BF5A-486C-A8C5-ECC9F3942E4B}">
                  <a14:imgProps xmlns:a14="http://schemas.microsoft.com/office/drawing/2010/main">
                    <a14:imgLayer r:embed="rId7">
                      <a14:imgEffect>
                        <a14:artisticGlowDiffused/>
                      </a14:imgEffect>
                    </a14:imgLayer>
                  </a14:imgProps>
                </a:ext>
              </a:extLst>
            </a:blip>
            <a:stretch>
              <a:fillRect/>
            </a:stretch>
          </p:blipFill>
          <p:spPr>
            <a:xfrm>
              <a:off x="3606800" y="2798474"/>
              <a:ext cx="3117849" cy="2321598"/>
            </a:xfrm>
            <a:prstGeom prst="rect">
              <a:avLst/>
            </a:prstGeom>
          </p:spPr>
        </p:pic>
        <p:sp>
          <p:nvSpPr>
            <p:cNvPr id="41" name="ZoneTexte 40"/>
            <p:cNvSpPr txBox="1"/>
            <p:nvPr/>
          </p:nvSpPr>
          <p:spPr>
            <a:xfrm>
              <a:off x="3710151" y="3644900"/>
              <a:ext cx="2840016" cy="400110"/>
            </a:xfrm>
            <a:prstGeom prst="rect">
              <a:avLst/>
            </a:prstGeom>
            <a:noFill/>
          </p:spPr>
          <p:txBody>
            <a:bodyPr wrap="none" rtlCol="0">
              <a:spAutoFit/>
            </a:bodyPr>
            <a:lstStyle/>
            <a:p>
              <a:r>
                <a:rPr lang="fr-FR" sz="2000" i="1" dirty="0" smtClean="0">
                  <a:solidFill>
                    <a:srgbClr val="000090"/>
                  </a:solidFill>
                </a:rPr>
                <a:t>« TV </a:t>
              </a:r>
              <a:r>
                <a:rPr lang="fr-FR" sz="2000" i="1" dirty="0" err="1" smtClean="0">
                  <a:solidFill>
                    <a:srgbClr val="000090"/>
                  </a:solidFill>
                </a:rPr>
                <a:t>from</a:t>
              </a:r>
              <a:r>
                <a:rPr lang="fr-FR" sz="2000" i="1" dirty="0" smtClean="0">
                  <a:solidFill>
                    <a:srgbClr val="000090"/>
                  </a:solidFill>
                </a:rPr>
                <a:t> the Cloud </a:t>
              </a:r>
              <a:r>
                <a:rPr lang="fr-FR" sz="1800" dirty="0" smtClean="0">
                  <a:solidFill>
                    <a:srgbClr val="000090"/>
                  </a:solidFill>
                </a:rPr>
                <a:t>»</a:t>
              </a:r>
              <a:endParaRPr lang="fr-FR" sz="1800" dirty="0">
                <a:solidFill>
                  <a:srgbClr val="000090"/>
                </a:solidFill>
              </a:endParaRPr>
            </a:p>
          </p:txBody>
        </p:sp>
      </p:grpSp>
      <p:grpSp>
        <p:nvGrpSpPr>
          <p:cNvPr id="44" name="Grouper 43"/>
          <p:cNvGrpSpPr/>
          <p:nvPr/>
        </p:nvGrpSpPr>
        <p:grpSpPr>
          <a:xfrm>
            <a:off x="54895" y="1638300"/>
            <a:ext cx="3609597" cy="5198135"/>
            <a:chOff x="54895" y="1638300"/>
            <a:chExt cx="3609597" cy="5198135"/>
          </a:xfrm>
        </p:grpSpPr>
        <p:grpSp>
          <p:nvGrpSpPr>
            <p:cNvPr id="10" name="Grouper 9"/>
            <p:cNvGrpSpPr/>
            <p:nvPr/>
          </p:nvGrpSpPr>
          <p:grpSpPr>
            <a:xfrm>
              <a:off x="93420" y="1638300"/>
              <a:ext cx="3571072" cy="2762250"/>
              <a:chOff x="31815" y="1963127"/>
              <a:chExt cx="4265808" cy="2507273"/>
            </a:xfrm>
          </p:grpSpPr>
          <p:pic>
            <p:nvPicPr>
              <p:cNvPr id="6" name="Image 5"/>
              <p:cNvPicPr>
                <a:picLocks noChangeAspect="1"/>
              </p:cNvPicPr>
              <p:nvPr/>
            </p:nvPicPr>
            <p:blipFill>
              <a:blip r:embed="rId8"/>
              <a:stretch>
                <a:fillRect/>
              </a:stretch>
            </p:blipFill>
            <p:spPr>
              <a:xfrm>
                <a:off x="965200" y="2743098"/>
                <a:ext cx="3067050" cy="1531870"/>
              </a:xfrm>
              <a:prstGeom prst="rect">
                <a:avLst/>
              </a:prstGeom>
            </p:spPr>
          </p:pic>
          <p:sp>
            <p:nvSpPr>
              <p:cNvPr id="8" name="ZoneTexte 7"/>
              <p:cNvSpPr txBox="1"/>
              <p:nvPr/>
            </p:nvSpPr>
            <p:spPr>
              <a:xfrm rot="16200000">
                <a:off x="132416" y="3188149"/>
                <a:ext cx="1367647" cy="514714"/>
              </a:xfrm>
              <a:prstGeom prst="rect">
                <a:avLst/>
              </a:prstGeom>
              <a:noFill/>
            </p:spPr>
            <p:txBody>
              <a:bodyPr wrap="none" rtlCol="0">
                <a:spAutoFit/>
              </a:bodyPr>
              <a:lstStyle/>
              <a:p>
                <a:r>
                  <a:rPr lang="fr-FR" dirty="0" smtClean="0">
                    <a:solidFill>
                      <a:schemeClr val="accent1"/>
                    </a:solidFill>
                  </a:rPr>
                  <a:t>IP </a:t>
                </a:r>
                <a:r>
                  <a:rPr lang="fr-FR" dirty="0" err="1" smtClean="0">
                    <a:solidFill>
                      <a:schemeClr val="accent1"/>
                    </a:solidFill>
                  </a:rPr>
                  <a:t>Traffic</a:t>
                </a:r>
                <a:r>
                  <a:rPr lang="fr-FR" dirty="0" smtClean="0">
                    <a:solidFill>
                      <a:schemeClr val="accent1"/>
                    </a:solidFill>
                  </a:rPr>
                  <a:t> per </a:t>
                </a:r>
                <a:r>
                  <a:rPr lang="fr-FR" dirty="0" err="1" smtClean="0">
                    <a:solidFill>
                      <a:schemeClr val="accent1"/>
                    </a:solidFill>
                  </a:rPr>
                  <a:t>month</a:t>
                </a:r>
                <a:endParaRPr lang="fr-FR" dirty="0" smtClean="0">
                  <a:solidFill>
                    <a:schemeClr val="accent1"/>
                  </a:solidFill>
                </a:endParaRPr>
              </a:p>
              <a:p>
                <a:r>
                  <a:rPr lang="fr-FR" dirty="0" smtClean="0">
                    <a:solidFill>
                      <a:schemeClr val="accent1"/>
                    </a:solidFill>
                  </a:rPr>
                  <a:t> (in </a:t>
                </a:r>
                <a:r>
                  <a:rPr lang="fr-FR" dirty="0" err="1" smtClean="0">
                    <a:solidFill>
                      <a:schemeClr val="accent1"/>
                    </a:solidFill>
                  </a:rPr>
                  <a:t>Exabyte</a:t>
                </a:r>
                <a:r>
                  <a:rPr lang="fr-FR" dirty="0" smtClean="0">
                    <a:solidFill>
                      <a:schemeClr val="accent1"/>
                    </a:solidFill>
                  </a:rPr>
                  <a:t>)</a:t>
                </a:r>
                <a:endParaRPr lang="fr-FR" dirty="0">
                  <a:solidFill>
                    <a:schemeClr val="accent1"/>
                  </a:solidFill>
                </a:endParaRPr>
              </a:p>
            </p:txBody>
          </p:sp>
          <p:sp>
            <p:nvSpPr>
              <p:cNvPr id="9" name="ZoneTexte 8"/>
              <p:cNvSpPr txBox="1"/>
              <p:nvPr/>
            </p:nvSpPr>
            <p:spPr>
              <a:xfrm>
                <a:off x="31815" y="1963127"/>
                <a:ext cx="4265808" cy="586670"/>
              </a:xfrm>
              <a:prstGeom prst="rect">
                <a:avLst/>
              </a:prstGeom>
              <a:noFill/>
            </p:spPr>
            <p:txBody>
              <a:bodyPr wrap="none" rtlCol="0">
                <a:spAutoFit/>
              </a:bodyPr>
              <a:lstStyle/>
              <a:p>
                <a:r>
                  <a:rPr lang="fr-FR" sz="1800" dirty="0" err="1" smtClean="0">
                    <a:solidFill>
                      <a:schemeClr val="accent1"/>
                    </a:solidFill>
                  </a:rPr>
                  <a:t>Video</a:t>
                </a:r>
                <a:r>
                  <a:rPr lang="fr-FR" sz="1800" dirty="0" smtClean="0">
                    <a:solidFill>
                      <a:schemeClr val="accent1"/>
                    </a:solidFill>
                  </a:rPr>
                  <a:t> </a:t>
                </a:r>
                <a:r>
                  <a:rPr lang="fr-FR" sz="1800" dirty="0" err="1" smtClean="0">
                    <a:solidFill>
                      <a:schemeClr val="accent1"/>
                    </a:solidFill>
                  </a:rPr>
                  <a:t>will</a:t>
                </a:r>
                <a:r>
                  <a:rPr lang="fr-FR" sz="1800" dirty="0" smtClean="0">
                    <a:solidFill>
                      <a:schemeClr val="accent1"/>
                    </a:solidFill>
                  </a:rPr>
                  <a:t> </a:t>
                </a:r>
                <a:r>
                  <a:rPr lang="fr-FR" sz="1800" dirty="0" err="1" smtClean="0">
                    <a:solidFill>
                      <a:schemeClr val="accent1"/>
                    </a:solidFill>
                  </a:rPr>
                  <a:t>represent</a:t>
                </a:r>
                <a:endParaRPr lang="fr-FR" sz="1800" dirty="0" smtClean="0">
                  <a:solidFill>
                    <a:schemeClr val="accent1"/>
                  </a:solidFill>
                </a:endParaRPr>
              </a:p>
              <a:p>
                <a:r>
                  <a:rPr lang="fr-FR" sz="1800" dirty="0" err="1" smtClean="0">
                    <a:solidFill>
                      <a:schemeClr val="accent1"/>
                    </a:solidFill>
                  </a:rPr>
                  <a:t>Half</a:t>
                </a:r>
                <a:r>
                  <a:rPr lang="fr-FR" sz="1800" dirty="0" smtClean="0">
                    <a:solidFill>
                      <a:schemeClr val="accent1"/>
                    </a:solidFill>
                  </a:rPr>
                  <a:t> of Internet </a:t>
                </a:r>
                <a:r>
                  <a:rPr lang="fr-FR" sz="1800" dirty="0" err="1" smtClean="0">
                    <a:solidFill>
                      <a:schemeClr val="accent1"/>
                    </a:solidFill>
                  </a:rPr>
                  <a:t>Traffic</a:t>
                </a:r>
                <a:r>
                  <a:rPr lang="fr-FR" sz="1800" dirty="0" smtClean="0">
                    <a:solidFill>
                      <a:schemeClr val="accent1"/>
                    </a:solidFill>
                  </a:rPr>
                  <a:t> in 2015 *</a:t>
                </a:r>
                <a:endParaRPr lang="fr-FR" sz="1800" dirty="0">
                  <a:solidFill>
                    <a:schemeClr val="accent1"/>
                  </a:solidFill>
                </a:endParaRPr>
              </a:p>
            </p:txBody>
          </p:sp>
          <p:sp>
            <p:nvSpPr>
              <p:cNvPr id="5" name="Rectangle 4"/>
              <p:cNvSpPr/>
              <p:nvPr/>
            </p:nvSpPr>
            <p:spPr bwMode="auto">
              <a:xfrm>
                <a:off x="527050" y="2578100"/>
                <a:ext cx="3556000" cy="1892300"/>
              </a:xfrm>
              <a:prstGeom prst="rect">
                <a:avLst/>
              </a:prstGeom>
              <a:no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chemeClr val="bg1"/>
                  </a:solidFill>
                  <a:effectLst/>
                  <a:latin typeface="Arial" charset="0"/>
                </a:endParaRPr>
              </a:p>
            </p:txBody>
          </p:sp>
        </p:grpSp>
        <p:sp>
          <p:nvSpPr>
            <p:cNvPr id="43" name="ZoneTexte 42"/>
            <p:cNvSpPr txBox="1"/>
            <p:nvPr/>
          </p:nvSpPr>
          <p:spPr>
            <a:xfrm>
              <a:off x="54895" y="6528658"/>
              <a:ext cx="2310085" cy="307777"/>
            </a:xfrm>
            <a:prstGeom prst="rect">
              <a:avLst/>
            </a:prstGeom>
            <a:noFill/>
          </p:spPr>
          <p:txBody>
            <a:bodyPr wrap="none" rtlCol="0">
              <a:spAutoFit/>
            </a:bodyPr>
            <a:lstStyle/>
            <a:p>
              <a:r>
                <a:rPr lang="fr-FR" sz="1400" dirty="0" smtClean="0">
                  <a:solidFill>
                    <a:schemeClr val="accent1"/>
                  </a:solidFill>
                </a:rPr>
                <a:t>* Source: Cisco VNI 2012</a:t>
              </a:r>
              <a:endParaRPr lang="fr-FR" sz="1400" dirty="0">
                <a:solidFill>
                  <a:schemeClr val="accent1"/>
                </a:solidFill>
              </a:endParaRPr>
            </a:p>
          </p:txBody>
        </p:sp>
      </p:grpSp>
    </p:spTree>
    <p:extLst>
      <p:ext uri="{BB962C8B-B14F-4D97-AF65-F5344CB8AC3E}">
        <p14:creationId xmlns:p14="http://schemas.microsoft.com/office/powerpoint/2010/main" val="45930698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546100" y="0"/>
            <a:ext cx="5597525" cy="1149350"/>
          </a:xfrm>
        </p:spPr>
        <p:txBody>
          <a:bodyPr/>
          <a:lstStyle/>
          <a:p>
            <a:pPr algn="l" eaLnBrk="1" hangingPunct="1"/>
            <a:r>
              <a:rPr lang="en-GB" dirty="0">
                <a:latin typeface="Arial" charset="0"/>
              </a:rPr>
              <a:t>Introduction &amp; Relevance</a:t>
            </a:r>
            <a:br>
              <a:rPr lang="en-GB" dirty="0">
                <a:latin typeface="Arial" charset="0"/>
              </a:rPr>
            </a:br>
            <a:r>
              <a:rPr lang="en-GB" dirty="0">
                <a:solidFill>
                  <a:schemeClr val="hlink"/>
                </a:solidFill>
                <a:latin typeface="Arial" charset="0"/>
              </a:rPr>
              <a:t>Purpose and </a:t>
            </a:r>
            <a:r>
              <a:rPr lang="en-GB" dirty="0" smtClean="0">
                <a:solidFill>
                  <a:schemeClr val="hlink"/>
                </a:solidFill>
                <a:latin typeface="Arial" charset="0"/>
              </a:rPr>
              <a:t>Rationale </a:t>
            </a:r>
            <a:r>
              <a:rPr lang="en-GB" dirty="0">
                <a:solidFill>
                  <a:schemeClr val="hlink"/>
                </a:solidFill>
                <a:latin typeface="Arial" charset="0"/>
              </a:rPr>
              <a:t>of the project</a:t>
            </a:r>
            <a:endParaRPr lang="en-US" dirty="0">
              <a:solidFill>
                <a:schemeClr val="hlink"/>
              </a:solidFill>
              <a:latin typeface="Arial" charset="0"/>
            </a:endParaRPr>
          </a:p>
        </p:txBody>
      </p:sp>
      <p:graphicFrame>
        <p:nvGraphicFramePr>
          <p:cNvPr id="3" name="Diagramme 2"/>
          <p:cNvGraphicFramePr/>
          <p:nvPr>
            <p:extLst>
              <p:ext uri="{D42A27DB-BD31-4B8C-83A1-F6EECF244321}">
                <p14:modId xmlns:p14="http://schemas.microsoft.com/office/powerpoint/2010/main" val="526372914"/>
              </p:ext>
            </p:extLst>
          </p:nvPr>
        </p:nvGraphicFramePr>
        <p:xfrm>
          <a:off x="488949" y="1885945"/>
          <a:ext cx="8316383" cy="439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982175" y="1411585"/>
            <a:ext cx="3115657" cy="461665"/>
          </a:xfrm>
          <a:prstGeom prst="rect">
            <a:avLst/>
          </a:prstGeom>
          <a:noFill/>
        </p:spPr>
        <p:txBody>
          <a:bodyPr wrap="none">
            <a:spAutoFit/>
          </a:bodyPr>
          <a:lstStyle/>
          <a:p>
            <a:pPr>
              <a:defRPr/>
            </a:pPr>
            <a:r>
              <a:rPr lang="fr-FR" sz="2400" dirty="0" err="1">
                <a:ln w="1905"/>
                <a:solidFill>
                  <a:srgbClr val="000090"/>
                </a:solidFill>
                <a:effectLst>
                  <a:innerShdw blurRad="69850" dist="43180" dir="5400000">
                    <a:srgbClr val="000000">
                      <a:alpha val="65000"/>
                    </a:srgbClr>
                  </a:innerShdw>
                </a:effectLst>
              </a:rPr>
              <a:t>Context</a:t>
            </a:r>
            <a:r>
              <a:rPr lang="fr-FR" sz="2400" dirty="0">
                <a:ln w="1905"/>
                <a:solidFill>
                  <a:srgbClr val="000090"/>
                </a:solidFill>
                <a:effectLst>
                  <a:innerShdw blurRad="69850" dist="43180" dir="5400000">
                    <a:srgbClr val="000000">
                      <a:alpha val="65000"/>
                    </a:srgbClr>
                  </a:innerShdw>
                </a:effectLst>
              </a:rPr>
              <a:t> and Issues</a:t>
            </a:r>
          </a:p>
        </p:txBody>
      </p:sp>
      <p:sp>
        <p:nvSpPr>
          <p:cNvPr id="11" name="Rectangle 10"/>
          <p:cNvSpPr/>
          <p:nvPr/>
        </p:nvSpPr>
        <p:spPr>
          <a:xfrm>
            <a:off x="4741703" y="1417935"/>
            <a:ext cx="3165801" cy="461665"/>
          </a:xfrm>
          <a:prstGeom prst="rect">
            <a:avLst/>
          </a:prstGeom>
          <a:noFill/>
        </p:spPr>
        <p:txBody>
          <a:bodyPr wrap="none">
            <a:spAutoFit/>
          </a:bodyPr>
          <a:lstStyle/>
          <a:p>
            <a:pPr>
              <a:defRPr/>
            </a:pPr>
            <a:r>
              <a:rPr lang="fr-FR" sz="2400" dirty="0">
                <a:ln w="1905"/>
                <a:solidFill>
                  <a:srgbClr val="000090"/>
                </a:solidFill>
                <a:effectLst>
                  <a:innerShdw blurRad="69850" dist="43180" dir="5400000">
                    <a:srgbClr val="000000">
                      <a:alpha val="65000"/>
                    </a:srgbClr>
                  </a:innerShdw>
                </a:effectLst>
              </a:rPr>
              <a:t>The ACDC </a:t>
            </a:r>
            <a:r>
              <a:rPr lang="fr-FR" sz="2400" dirty="0" err="1">
                <a:ln w="1905"/>
                <a:solidFill>
                  <a:srgbClr val="000090"/>
                </a:solidFill>
                <a:effectLst>
                  <a:innerShdw blurRad="69850" dist="43180" dir="5400000">
                    <a:srgbClr val="000000">
                      <a:alpha val="65000"/>
                    </a:srgbClr>
                  </a:innerShdw>
                </a:effectLst>
              </a:rPr>
              <a:t>approach</a:t>
            </a:r>
            <a:endParaRPr lang="fr-FR" sz="2400" dirty="0">
              <a:ln w="1905"/>
              <a:solidFill>
                <a:srgbClr val="000090"/>
              </a:soli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546100" y="0"/>
            <a:ext cx="5597525" cy="1149350"/>
          </a:xfrm>
        </p:spPr>
        <p:txBody>
          <a:bodyPr/>
          <a:lstStyle/>
          <a:p>
            <a:pPr algn="l" eaLnBrk="1" hangingPunct="1"/>
            <a:r>
              <a:rPr lang="en-GB" dirty="0">
                <a:latin typeface="Arial" charset="0"/>
              </a:rPr>
              <a:t>Introduction &amp; Relevance</a:t>
            </a:r>
            <a:br>
              <a:rPr lang="en-GB" dirty="0">
                <a:latin typeface="Arial" charset="0"/>
              </a:rPr>
            </a:br>
            <a:r>
              <a:rPr lang="en-GB" dirty="0">
                <a:solidFill>
                  <a:schemeClr val="hlink"/>
                </a:solidFill>
                <a:latin typeface="Arial" charset="0"/>
              </a:rPr>
              <a:t>Purpose and </a:t>
            </a:r>
            <a:r>
              <a:rPr lang="en-GB" dirty="0" smtClean="0">
                <a:solidFill>
                  <a:schemeClr val="hlink"/>
                </a:solidFill>
                <a:latin typeface="Arial" charset="0"/>
              </a:rPr>
              <a:t>Rationale </a:t>
            </a:r>
            <a:r>
              <a:rPr lang="en-GB" dirty="0">
                <a:solidFill>
                  <a:schemeClr val="hlink"/>
                </a:solidFill>
                <a:latin typeface="Arial" charset="0"/>
              </a:rPr>
              <a:t>of the project</a:t>
            </a:r>
            <a:endParaRPr lang="en-US" dirty="0">
              <a:solidFill>
                <a:schemeClr val="hlink"/>
              </a:solidFill>
              <a:latin typeface="Arial" charset="0"/>
            </a:endParaRPr>
          </a:p>
        </p:txBody>
      </p:sp>
      <p:graphicFrame>
        <p:nvGraphicFramePr>
          <p:cNvPr id="3" name="Diagramme 2"/>
          <p:cNvGraphicFramePr/>
          <p:nvPr>
            <p:extLst>
              <p:ext uri="{D42A27DB-BD31-4B8C-83A1-F6EECF244321}">
                <p14:modId xmlns:p14="http://schemas.microsoft.com/office/powerpoint/2010/main" val="4102283723"/>
              </p:ext>
            </p:extLst>
          </p:nvPr>
        </p:nvGraphicFramePr>
        <p:xfrm>
          <a:off x="488949" y="1771650"/>
          <a:ext cx="838411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982175" y="1506835"/>
            <a:ext cx="3115657" cy="461665"/>
          </a:xfrm>
          <a:prstGeom prst="rect">
            <a:avLst/>
          </a:prstGeom>
          <a:noFill/>
        </p:spPr>
        <p:txBody>
          <a:bodyPr wrap="none">
            <a:spAutoFit/>
          </a:bodyPr>
          <a:lstStyle/>
          <a:p>
            <a:pPr>
              <a:defRPr/>
            </a:pPr>
            <a:r>
              <a:rPr lang="fr-FR" sz="2400" dirty="0" err="1">
                <a:ln w="1905"/>
                <a:solidFill>
                  <a:srgbClr val="000090"/>
                </a:solidFill>
                <a:effectLst>
                  <a:innerShdw blurRad="69850" dist="43180" dir="5400000">
                    <a:srgbClr val="000000">
                      <a:alpha val="65000"/>
                    </a:srgbClr>
                  </a:innerShdw>
                </a:effectLst>
              </a:rPr>
              <a:t>Context</a:t>
            </a:r>
            <a:r>
              <a:rPr lang="fr-FR" sz="2400" dirty="0">
                <a:ln w="1905"/>
                <a:solidFill>
                  <a:srgbClr val="000090"/>
                </a:solidFill>
                <a:effectLst>
                  <a:innerShdw blurRad="69850" dist="43180" dir="5400000">
                    <a:srgbClr val="000000">
                      <a:alpha val="65000"/>
                    </a:srgbClr>
                  </a:innerShdw>
                </a:effectLst>
              </a:rPr>
              <a:t> and Issues</a:t>
            </a:r>
          </a:p>
        </p:txBody>
      </p:sp>
      <p:sp>
        <p:nvSpPr>
          <p:cNvPr id="11" name="Rectangle 10"/>
          <p:cNvSpPr/>
          <p:nvPr/>
        </p:nvSpPr>
        <p:spPr>
          <a:xfrm>
            <a:off x="4741703" y="1513185"/>
            <a:ext cx="3165801" cy="461665"/>
          </a:xfrm>
          <a:prstGeom prst="rect">
            <a:avLst/>
          </a:prstGeom>
          <a:noFill/>
        </p:spPr>
        <p:txBody>
          <a:bodyPr wrap="none">
            <a:spAutoFit/>
          </a:bodyPr>
          <a:lstStyle/>
          <a:p>
            <a:pPr>
              <a:defRPr/>
            </a:pPr>
            <a:r>
              <a:rPr lang="fr-FR" sz="2400" dirty="0">
                <a:ln w="1905"/>
                <a:solidFill>
                  <a:srgbClr val="000090"/>
                </a:solidFill>
                <a:effectLst>
                  <a:innerShdw blurRad="69850" dist="43180" dir="5400000">
                    <a:srgbClr val="000000">
                      <a:alpha val="65000"/>
                    </a:srgbClr>
                  </a:innerShdw>
                </a:effectLst>
              </a:rPr>
              <a:t>The ACDC </a:t>
            </a:r>
            <a:r>
              <a:rPr lang="fr-FR" sz="2400" dirty="0" err="1">
                <a:ln w="1905"/>
                <a:solidFill>
                  <a:srgbClr val="000090"/>
                </a:solidFill>
                <a:effectLst>
                  <a:innerShdw blurRad="69850" dist="43180" dir="5400000">
                    <a:srgbClr val="000000">
                      <a:alpha val="65000"/>
                    </a:srgbClr>
                  </a:innerShdw>
                </a:effectLst>
              </a:rPr>
              <a:t>approach</a:t>
            </a:r>
            <a:endParaRPr lang="fr-FR" sz="2400" dirty="0">
              <a:ln w="1905"/>
              <a:solidFill>
                <a:srgbClr val="000090"/>
              </a:solidFill>
              <a:effectLst>
                <a:innerShdw blurRad="69850" dist="43180" dir="5400000">
                  <a:srgbClr val="000000">
                    <a:alpha val="65000"/>
                  </a:srgbClr>
                </a:innerShdw>
              </a:effectLst>
            </a:endParaRPr>
          </a:p>
        </p:txBody>
      </p:sp>
      <p:sp>
        <p:nvSpPr>
          <p:cNvPr id="2" name="Rectangle 1"/>
          <p:cNvSpPr/>
          <p:nvPr/>
        </p:nvSpPr>
        <p:spPr>
          <a:xfrm>
            <a:off x="383832" y="5761335"/>
            <a:ext cx="8376362" cy="461665"/>
          </a:xfrm>
          <a:prstGeom prst="rect">
            <a:avLst/>
          </a:prstGeom>
          <a:noFill/>
          <a:scene3d>
            <a:camera prst="orthographicFront"/>
            <a:lightRig rig="threePt" dir="t"/>
          </a:scene3d>
          <a:sp3d>
            <a:bevelT/>
          </a:sp3d>
        </p:spPr>
        <p:txBody>
          <a:bodyPr wrap="none">
            <a:spAutoFit/>
          </a:bodyPr>
          <a:lstStyle/>
          <a:p>
            <a:pPr>
              <a:defRPr/>
            </a:pPr>
            <a:r>
              <a:rPr lang="fr-FR" sz="2400" dirty="0">
                <a:ln w="1905"/>
                <a:solidFill>
                  <a:srgbClr val="008000"/>
                </a:solidFill>
                <a:effectLst>
                  <a:innerShdw blurRad="69850" dist="43180" dir="5400000">
                    <a:srgbClr val="000000">
                      <a:alpha val="65000"/>
                    </a:srgbClr>
                  </a:innerShdw>
                </a:effectLst>
              </a:rPr>
              <a:t>ACDC: « a new Complete Eco-System </a:t>
            </a:r>
            <a:r>
              <a:rPr lang="fr-FR" sz="2400" dirty="0" err="1">
                <a:ln w="1905"/>
                <a:solidFill>
                  <a:srgbClr val="008000"/>
                </a:solidFill>
                <a:effectLst>
                  <a:innerShdw blurRad="69850" dist="43180" dir="5400000">
                    <a:srgbClr val="000000">
                      <a:alpha val="65000"/>
                    </a:srgbClr>
                  </a:innerShdw>
                </a:effectLst>
              </a:rPr>
              <a:t>thanks</a:t>
            </a:r>
            <a:r>
              <a:rPr lang="fr-FR" sz="2400" dirty="0">
                <a:ln w="1905"/>
                <a:solidFill>
                  <a:srgbClr val="008000"/>
                </a:solidFill>
                <a:effectLst>
                  <a:innerShdw blurRad="69850" dist="43180" dir="5400000">
                    <a:srgbClr val="000000">
                      <a:alpha val="65000"/>
                    </a:srgbClr>
                  </a:innerShdw>
                </a:effectLst>
              </a:rPr>
              <a:t> to </a:t>
            </a:r>
            <a:r>
              <a:rPr lang="fr-FR" sz="2400" dirty="0" smtClean="0">
                <a:ln w="1905"/>
                <a:solidFill>
                  <a:srgbClr val="008000"/>
                </a:solidFill>
                <a:effectLst>
                  <a:innerShdw blurRad="69850" dist="43180" dir="5400000">
                    <a:srgbClr val="000000">
                      <a:alpha val="65000"/>
                    </a:srgbClr>
                  </a:innerShdw>
                </a:effectLst>
              </a:rPr>
              <a:t>Cloud »</a:t>
            </a:r>
            <a:endParaRPr lang="fr-FR" sz="2400" dirty="0">
              <a:ln w="1905"/>
              <a:solidFill>
                <a:srgbClr val="008000"/>
              </a:solidFill>
              <a:effectLst>
                <a:innerShdw blurRad="69850" dist="43180" dir="5400000">
                  <a:srgbClr val="000000">
                    <a:alpha val="65000"/>
                  </a:srgbClr>
                </a:innerShdw>
              </a:effectLst>
            </a:endParaRPr>
          </a:p>
        </p:txBody>
      </p:sp>
      <p:sp>
        <p:nvSpPr>
          <p:cNvPr id="8198" name="Rectangle 3"/>
          <p:cNvSpPr>
            <a:spLocks noChangeArrowheads="1"/>
          </p:cNvSpPr>
          <p:nvPr/>
        </p:nvSpPr>
        <p:spPr bwMode="auto">
          <a:xfrm>
            <a:off x="393700" y="5803900"/>
            <a:ext cx="8242300" cy="412750"/>
          </a:xfrm>
          <a:prstGeom prst="rect">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txBox="1">
            <a:spLocks noChangeArrowheads="1"/>
          </p:cNvSpPr>
          <p:nvPr/>
        </p:nvSpPr>
        <p:spPr bwMode="auto">
          <a:xfrm>
            <a:off x="546100" y="0"/>
            <a:ext cx="58674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algn="l" eaLnBrk="1" hangingPunct="1">
              <a:lnSpc>
                <a:spcPct val="90000"/>
              </a:lnSpc>
            </a:pPr>
            <a:r>
              <a:rPr lang="en-GB" sz="2400" dirty="0">
                <a:solidFill>
                  <a:schemeClr val="tx1"/>
                </a:solidFill>
              </a:rPr>
              <a:t>Introduction &amp; Relevance</a:t>
            </a:r>
            <a:br>
              <a:rPr lang="en-GB" sz="2400" dirty="0">
                <a:solidFill>
                  <a:schemeClr val="tx1"/>
                </a:solidFill>
              </a:rPr>
            </a:br>
            <a:r>
              <a:rPr lang="en-GB" sz="2400" dirty="0">
                <a:solidFill>
                  <a:schemeClr val="hlink"/>
                </a:solidFill>
              </a:rPr>
              <a:t>State </a:t>
            </a:r>
            <a:r>
              <a:rPr lang="en-GB" sz="2400" dirty="0" smtClean="0">
                <a:solidFill>
                  <a:schemeClr val="hlink"/>
                </a:solidFill>
              </a:rPr>
              <a:t>of the </a:t>
            </a:r>
            <a:r>
              <a:rPr lang="en-GB" sz="2400" dirty="0">
                <a:solidFill>
                  <a:schemeClr val="hlink"/>
                </a:solidFill>
              </a:rPr>
              <a:t>Art and </a:t>
            </a:r>
            <a:r>
              <a:rPr lang="en-GB" sz="2400" dirty="0" smtClean="0">
                <a:solidFill>
                  <a:schemeClr val="hlink"/>
                </a:solidFill>
              </a:rPr>
              <a:t>Expected Results </a:t>
            </a:r>
            <a:endParaRPr lang="en-US" sz="2400" dirty="0">
              <a:solidFill>
                <a:schemeClr val="hlink"/>
              </a:solidFill>
            </a:endParaRPr>
          </a:p>
        </p:txBody>
      </p:sp>
      <p:sp>
        <p:nvSpPr>
          <p:cNvPr id="12290" name="Espace réservé du contenu 1"/>
          <p:cNvSpPr>
            <a:spLocks noGrp="1"/>
          </p:cNvSpPr>
          <p:nvPr>
            <p:ph idx="1"/>
          </p:nvPr>
        </p:nvSpPr>
        <p:spPr>
          <a:xfrm>
            <a:off x="561975" y="1652588"/>
            <a:ext cx="8455025" cy="2106612"/>
          </a:xfrm>
        </p:spPr>
        <p:txBody>
          <a:bodyPr/>
          <a:lstStyle/>
          <a:p>
            <a:pPr>
              <a:spcAft>
                <a:spcPts val="1200"/>
              </a:spcAft>
            </a:pPr>
            <a:r>
              <a:rPr lang="en-GB" sz="1800" dirty="0" smtClean="0"/>
              <a:t>Growing complexity of encoding algorithms to increase video resolution and to decrease the network bandwidth</a:t>
            </a:r>
          </a:p>
          <a:p>
            <a:pPr>
              <a:spcAft>
                <a:spcPts val="1200"/>
              </a:spcAft>
            </a:pPr>
            <a:r>
              <a:rPr lang="en-GB" sz="1800" dirty="0" smtClean="0"/>
              <a:t>Similar contents delivered on multiple heterogeneous networks </a:t>
            </a:r>
          </a:p>
          <a:p>
            <a:pPr>
              <a:spcAft>
                <a:spcPts val="1200"/>
              </a:spcAft>
            </a:pPr>
            <a:r>
              <a:rPr lang="en-GB" sz="1800" dirty="0" smtClean="0"/>
              <a:t>Semantic technologies, almost unexplored outside the web, could allow better content recommendations with higher personalization</a:t>
            </a:r>
          </a:p>
        </p:txBody>
      </p:sp>
      <p:sp>
        <p:nvSpPr>
          <p:cNvPr id="12291" name="Rectangle 6"/>
          <p:cNvSpPr>
            <a:spLocks noChangeArrowheads="1"/>
          </p:cNvSpPr>
          <p:nvPr/>
        </p:nvSpPr>
        <p:spPr bwMode="auto">
          <a:xfrm>
            <a:off x="588963" y="1279525"/>
            <a:ext cx="2339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dirty="0">
                <a:solidFill>
                  <a:schemeClr val="hlink"/>
                </a:solidFill>
              </a:rPr>
              <a:t>State of the art</a:t>
            </a:r>
            <a:endParaRPr lang="fr-FR" sz="2400" dirty="0"/>
          </a:p>
        </p:txBody>
      </p:sp>
      <p:sp>
        <p:nvSpPr>
          <p:cNvPr id="7" name="Rectangle 3"/>
          <p:cNvSpPr>
            <a:spLocks noChangeArrowheads="1"/>
          </p:cNvSpPr>
          <p:nvPr/>
        </p:nvSpPr>
        <p:spPr bwMode="auto">
          <a:xfrm>
            <a:off x="587375" y="3622684"/>
            <a:ext cx="2749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dirty="0">
                <a:solidFill>
                  <a:schemeClr val="hlink"/>
                </a:solidFill>
              </a:rPr>
              <a:t>Expected Results</a:t>
            </a:r>
            <a:endParaRPr lang="fr-FR" sz="2400" dirty="0"/>
          </a:p>
        </p:txBody>
      </p:sp>
      <p:sp>
        <p:nvSpPr>
          <p:cNvPr id="9" name="Espace réservé du contenu 1"/>
          <p:cNvSpPr txBox="1">
            <a:spLocks/>
          </p:cNvSpPr>
          <p:nvPr/>
        </p:nvSpPr>
        <p:spPr bwMode="auto">
          <a:xfrm>
            <a:off x="593725" y="4080413"/>
            <a:ext cx="8467725"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0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a:solidFill>
                  <a:schemeClr val="tx1"/>
                </a:solidFill>
                <a:latin typeface="+mn-lt"/>
                <a:ea typeface="ＭＳ Ｐゴシック" charset="0"/>
              </a:defRPr>
            </a:lvl3pPr>
            <a:lvl4pPr marL="1562100" indent="-228600" algn="l" rtl="0" eaLnBrk="1" fontAlgn="base" hangingPunct="1">
              <a:spcBef>
                <a:spcPct val="20000"/>
              </a:spcBef>
              <a:spcAft>
                <a:spcPct val="0"/>
              </a:spcAft>
              <a:buChar char="–"/>
              <a:defRPr sz="1600">
                <a:solidFill>
                  <a:schemeClr val="tx1"/>
                </a:solidFill>
                <a:latin typeface="+mn-lt"/>
                <a:ea typeface="ＭＳ Ｐゴシック" charset="0"/>
              </a:defRPr>
            </a:lvl4pPr>
            <a:lvl5pPr marL="19812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438400" indent="-228600" algn="l" rtl="0" eaLnBrk="1" fontAlgn="base" hangingPunct="1">
              <a:spcBef>
                <a:spcPct val="20000"/>
              </a:spcBef>
              <a:spcAft>
                <a:spcPct val="0"/>
              </a:spcAft>
              <a:buChar char="»"/>
              <a:defRPr sz="1600">
                <a:solidFill>
                  <a:schemeClr val="tx1"/>
                </a:solidFill>
                <a:latin typeface="+mn-lt"/>
              </a:defRPr>
            </a:lvl6pPr>
            <a:lvl7pPr marL="2895600" indent="-228600" algn="l" rtl="0" eaLnBrk="1" fontAlgn="base" hangingPunct="1">
              <a:spcBef>
                <a:spcPct val="20000"/>
              </a:spcBef>
              <a:spcAft>
                <a:spcPct val="0"/>
              </a:spcAft>
              <a:buChar char="»"/>
              <a:defRPr sz="1600">
                <a:solidFill>
                  <a:schemeClr val="tx1"/>
                </a:solidFill>
                <a:latin typeface="+mn-lt"/>
              </a:defRPr>
            </a:lvl7pPr>
            <a:lvl8pPr marL="3352800" indent="-228600" algn="l" rtl="0" eaLnBrk="1" fontAlgn="base" hangingPunct="1">
              <a:spcBef>
                <a:spcPct val="20000"/>
              </a:spcBef>
              <a:spcAft>
                <a:spcPct val="0"/>
              </a:spcAft>
              <a:buChar char="»"/>
              <a:defRPr sz="1600">
                <a:solidFill>
                  <a:schemeClr val="tx1"/>
                </a:solidFill>
                <a:latin typeface="+mn-lt"/>
              </a:defRPr>
            </a:lvl8pPr>
            <a:lvl9pPr marL="3810000" indent="-228600" algn="l" rtl="0" eaLnBrk="1" fontAlgn="base" hangingPunct="1">
              <a:spcBef>
                <a:spcPct val="20000"/>
              </a:spcBef>
              <a:spcAft>
                <a:spcPct val="0"/>
              </a:spcAft>
              <a:buChar char="»"/>
              <a:defRPr sz="1600">
                <a:solidFill>
                  <a:schemeClr val="tx1"/>
                </a:solidFill>
                <a:latin typeface="+mn-lt"/>
              </a:defRPr>
            </a:lvl9pPr>
          </a:lstStyle>
          <a:p>
            <a:pPr>
              <a:spcAft>
                <a:spcPts val="1200"/>
              </a:spcAft>
            </a:pPr>
            <a:r>
              <a:rPr lang="en-GB" sz="1800" b="0" dirty="0" smtClean="0"/>
              <a:t>New </a:t>
            </a:r>
            <a:r>
              <a:rPr lang="en-GB" sz="1800" b="0" dirty="0"/>
              <a:t>content delivery method based on virtualization of running processes over distributed cloud networks </a:t>
            </a:r>
            <a:r>
              <a:rPr lang="en-GB" sz="1800" b="0" dirty="0" smtClean="0"/>
              <a:t> </a:t>
            </a:r>
          </a:p>
          <a:p>
            <a:pPr marL="342900" lvl="1" indent="-342900">
              <a:spcAft>
                <a:spcPts val="1200"/>
              </a:spcAft>
              <a:buFontTx/>
              <a:buChar char="•"/>
            </a:pPr>
            <a:r>
              <a:rPr lang="en-GB" sz="1800" b="0" dirty="0" smtClean="0"/>
              <a:t>Offer </a:t>
            </a:r>
            <a:r>
              <a:rPr lang="en-GB" sz="1800" b="0" dirty="0"/>
              <a:t>to business clients new perspectives in multimedia content delivery </a:t>
            </a:r>
            <a:r>
              <a:rPr lang="en-GB" sz="1800" b="0" dirty="0" smtClean="0"/>
              <a:t>allowing </a:t>
            </a:r>
            <a:r>
              <a:rPr lang="en-GB" sz="1800" b="0" dirty="0"/>
              <a:t>CAPEX/OPEX </a:t>
            </a:r>
            <a:r>
              <a:rPr lang="en-GB" sz="1800" b="0" dirty="0" smtClean="0"/>
              <a:t>optimization</a:t>
            </a:r>
          </a:p>
          <a:p>
            <a:pPr marL="342900" lvl="1" indent="-342900">
              <a:spcAft>
                <a:spcPts val="1200"/>
              </a:spcAft>
              <a:buFontTx/>
              <a:buChar char="•"/>
            </a:pPr>
            <a:r>
              <a:rPr lang="en-GB" sz="1800" b="0" dirty="0"/>
              <a:t>« Cloud computing » will allow a massive parallelism for these new </a:t>
            </a:r>
            <a:r>
              <a:rPr lang="en-GB" sz="1800" b="0" dirty="0" smtClean="0"/>
              <a:t>challenges</a:t>
            </a:r>
            <a:r>
              <a:rPr lang="fr-FR" sz="1800" b="0" dirty="0" smtClean="0"/>
              <a:t> </a:t>
            </a:r>
            <a:endParaRPr lang="fr-FR" sz="1800" b="0" dirty="0"/>
          </a:p>
          <a:p>
            <a:pPr>
              <a:spcAft>
                <a:spcPts val="1200"/>
              </a:spcAft>
            </a:pPr>
            <a:r>
              <a:rPr lang="en-GB" sz="1800" b="0" dirty="0" smtClean="0"/>
              <a:t>Offer </a:t>
            </a:r>
            <a:r>
              <a:rPr lang="en-GB" sz="1800" b="0" dirty="0"/>
              <a:t>to Consumer end-users new enhanced </a:t>
            </a:r>
            <a:r>
              <a:rPr lang="en-GB" sz="1800" b="0" dirty="0" smtClean="0"/>
              <a:t>and personalized applications </a:t>
            </a:r>
            <a:r>
              <a:rPr lang="en-GB" sz="1800" b="0" dirty="0"/>
              <a:t>and services </a:t>
            </a:r>
          </a:p>
        </p:txBody>
      </p:sp>
    </p:spTree>
    <p:extLst>
      <p:ext uri="{BB962C8B-B14F-4D97-AF65-F5344CB8AC3E}">
        <p14:creationId xmlns:p14="http://schemas.microsoft.com/office/powerpoint/2010/main" val="122046990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txBox="1">
            <a:spLocks noChangeArrowheads="1"/>
          </p:cNvSpPr>
          <p:nvPr/>
        </p:nvSpPr>
        <p:spPr bwMode="auto">
          <a:xfrm>
            <a:off x="546100" y="0"/>
            <a:ext cx="55975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algn="l" eaLnBrk="1" hangingPunct="1">
              <a:lnSpc>
                <a:spcPct val="90000"/>
              </a:lnSpc>
            </a:pPr>
            <a:r>
              <a:rPr lang="en-GB" sz="2400" dirty="0">
                <a:solidFill>
                  <a:schemeClr val="tx1"/>
                </a:solidFill>
              </a:rPr>
              <a:t>Introduction &amp; Relevance</a:t>
            </a:r>
            <a:br>
              <a:rPr lang="en-GB" sz="2400" dirty="0">
                <a:solidFill>
                  <a:schemeClr val="tx1"/>
                </a:solidFill>
              </a:rPr>
            </a:br>
            <a:r>
              <a:rPr lang="en-GB" sz="2400" dirty="0" smtClean="0">
                <a:solidFill>
                  <a:schemeClr val="hlink"/>
                </a:solidFill>
              </a:rPr>
              <a:t>Achieved Results and </a:t>
            </a:r>
            <a:r>
              <a:rPr lang="en-GB" sz="2400" dirty="0">
                <a:solidFill>
                  <a:schemeClr val="hlink"/>
                </a:solidFill>
              </a:rPr>
              <a:t>Innovations</a:t>
            </a:r>
            <a:endParaRPr lang="en-US" sz="2400" dirty="0">
              <a:solidFill>
                <a:schemeClr val="hlink"/>
              </a:solidFill>
            </a:endParaRPr>
          </a:p>
        </p:txBody>
      </p:sp>
      <p:sp>
        <p:nvSpPr>
          <p:cNvPr id="8" name="Espace réservé du contenu 1"/>
          <p:cNvSpPr txBox="1">
            <a:spLocks/>
          </p:cNvSpPr>
          <p:nvPr/>
        </p:nvSpPr>
        <p:spPr bwMode="auto">
          <a:xfrm>
            <a:off x="695325" y="1695450"/>
            <a:ext cx="811212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0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a:solidFill>
                  <a:schemeClr val="tx1"/>
                </a:solidFill>
                <a:latin typeface="+mn-lt"/>
                <a:ea typeface="ＭＳ Ｐゴシック" charset="0"/>
              </a:defRPr>
            </a:lvl3pPr>
            <a:lvl4pPr marL="1562100" indent="-228600" algn="l" rtl="0" eaLnBrk="1" fontAlgn="base" hangingPunct="1">
              <a:spcBef>
                <a:spcPct val="20000"/>
              </a:spcBef>
              <a:spcAft>
                <a:spcPct val="0"/>
              </a:spcAft>
              <a:buChar char="–"/>
              <a:defRPr sz="1600">
                <a:solidFill>
                  <a:schemeClr val="tx1"/>
                </a:solidFill>
                <a:latin typeface="+mn-lt"/>
                <a:ea typeface="ＭＳ Ｐゴシック" charset="0"/>
              </a:defRPr>
            </a:lvl4pPr>
            <a:lvl5pPr marL="19812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438400" indent="-228600" algn="l" rtl="0" eaLnBrk="1" fontAlgn="base" hangingPunct="1">
              <a:spcBef>
                <a:spcPct val="20000"/>
              </a:spcBef>
              <a:spcAft>
                <a:spcPct val="0"/>
              </a:spcAft>
              <a:buChar char="»"/>
              <a:defRPr sz="1600">
                <a:solidFill>
                  <a:schemeClr val="tx1"/>
                </a:solidFill>
                <a:latin typeface="+mn-lt"/>
              </a:defRPr>
            </a:lvl6pPr>
            <a:lvl7pPr marL="2895600" indent="-228600" algn="l" rtl="0" eaLnBrk="1" fontAlgn="base" hangingPunct="1">
              <a:spcBef>
                <a:spcPct val="20000"/>
              </a:spcBef>
              <a:spcAft>
                <a:spcPct val="0"/>
              </a:spcAft>
              <a:buChar char="»"/>
              <a:defRPr sz="1600">
                <a:solidFill>
                  <a:schemeClr val="tx1"/>
                </a:solidFill>
                <a:latin typeface="+mn-lt"/>
              </a:defRPr>
            </a:lvl7pPr>
            <a:lvl8pPr marL="3352800" indent="-228600" algn="l" rtl="0" eaLnBrk="1" fontAlgn="base" hangingPunct="1">
              <a:spcBef>
                <a:spcPct val="20000"/>
              </a:spcBef>
              <a:spcAft>
                <a:spcPct val="0"/>
              </a:spcAft>
              <a:buChar char="»"/>
              <a:defRPr sz="1600">
                <a:solidFill>
                  <a:schemeClr val="tx1"/>
                </a:solidFill>
                <a:latin typeface="+mn-lt"/>
              </a:defRPr>
            </a:lvl8pPr>
            <a:lvl9pPr marL="3810000" indent="-228600" algn="l" rtl="0" eaLnBrk="1" fontAlgn="base" hangingPunct="1">
              <a:spcBef>
                <a:spcPct val="20000"/>
              </a:spcBef>
              <a:spcAft>
                <a:spcPct val="0"/>
              </a:spcAft>
              <a:buChar char="»"/>
              <a:defRPr sz="1600">
                <a:solidFill>
                  <a:schemeClr val="tx1"/>
                </a:solidFill>
                <a:latin typeface="+mn-lt"/>
              </a:defRPr>
            </a:lvl9pPr>
          </a:lstStyle>
          <a:p>
            <a:pPr marL="342900" lvl="1" indent="-342900">
              <a:spcAft>
                <a:spcPts val="600"/>
              </a:spcAft>
              <a:buFontTx/>
              <a:buChar char="•"/>
            </a:pPr>
            <a:r>
              <a:rPr lang="en-GB" sz="1800" b="0" dirty="0" smtClean="0"/>
              <a:t>Use of </a:t>
            </a:r>
            <a:r>
              <a:rPr lang="en-GB" sz="1800" b="0" dirty="0"/>
              <a:t>«  </a:t>
            </a:r>
            <a:r>
              <a:rPr lang="en-GB" sz="1800" b="0" dirty="0" smtClean="0"/>
              <a:t>Cloud Computing » concept for multimedia context</a:t>
            </a:r>
          </a:p>
          <a:p>
            <a:pPr marL="342900" lvl="1" indent="-342900">
              <a:spcAft>
                <a:spcPts val="600"/>
              </a:spcAft>
              <a:buFontTx/>
              <a:buChar char="•"/>
            </a:pPr>
            <a:r>
              <a:rPr lang="en-GB" sz="1800" b="0" dirty="0" smtClean="0"/>
              <a:t>Adaptation of « Cloud Computing » to multimedia contents with efficient load-balancing system for Cloud resource allocation</a:t>
            </a:r>
          </a:p>
          <a:p>
            <a:pPr marL="342900" lvl="1" indent="-342900">
              <a:spcAft>
                <a:spcPts val="600"/>
              </a:spcAft>
              <a:buFontTx/>
              <a:buChar char="•"/>
            </a:pPr>
            <a:r>
              <a:rPr lang="en-GB" sz="1800" b="0" dirty="0" smtClean="0"/>
              <a:t>Scalable Content Processing and Contextual adaptation</a:t>
            </a:r>
            <a:r>
              <a:rPr lang="en-GB" sz="1800" dirty="0" smtClean="0"/>
              <a:t> </a:t>
            </a:r>
          </a:p>
          <a:p>
            <a:pPr>
              <a:spcAft>
                <a:spcPts val="600"/>
              </a:spcAft>
            </a:pPr>
            <a:r>
              <a:rPr lang="en-GB" sz="1800" b="0" dirty="0" err="1" smtClean="0"/>
              <a:t>SaaS</a:t>
            </a:r>
            <a:r>
              <a:rPr lang="en-GB" sz="1800" b="0" dirty="0" smtClean="0"/>
              <a:t>* model allowing use of hosted contents and semantic information's for contextual services </a:t>
            </a:r>
          </a:p>
          <a:p>
            <a:pPr marL="342900" lvl="1" indent="-342900">
              <a:spcAft>
                <a:spcPts val="600"/>
              </a:spcAft>
              <a:buFontTx/>
              <a:buChar char="•"/>
            </a:pPr>
            <a:r>
              <a:rPr lang="en-GB" sz="1800" b="0" dirty="0"/>
              <a:t>Service platform implementation </a:t>
            </a:r>
            <a:r>
              <a:rPr lang="en-GB" sz="1800" b="0" dirty="0" smtClean="0"/>
              <a:t>based on </a:t>
            </a:r>
            <a:r>
              <a:rPr lang="en-GB" sz="1800" b="0" dirty="0" err="1"/>
              <a:t>SaaS</a:t>
            </a:r>
            <a:r>
              <a:rPr lang="en-GB" sz="1800" b="0" dirty="0"/>
              <a:t> model for different processes such as transcoding, logo insertion, semantic recommendations </a:t>
            </a:r>
            <a:endParaRPr lang="en-GB" sz="1800" b="0" dirty="0" smtClean="0"/>
          </a:p>
          <a:p>
            <a:pPr marL="342900" lvl="1" indent="-342900">
              <a:spcAft>
                <a:spcPts val="600"/>
              </a:spcAft>
              <a:buFontTx/>
              <a:buChar char="•"/>
            </a:pPr>
            <a:r>
              <a:rPr lang="en-GB" sz="1800" b="0" dirty="0"/>
              <a:t>Study of advanced video processing (3D coding) and new cloud based services (</a:t>
            </a:r>
            <a:r>
              <a:rPr lang="en-GB" sz="1800" b="0" dirty="0" err="1"/>
              <a:t>HbbTV</a:t>
            </a:r>
            <a:r>
              <a:rPr lang="en-GB" sz="1800" b="0" dirty="0"/>
              <a:t>) on Cloud architecture </a:t>
            </a:r>
            <a:endParaRPr lang="en-GB" sz="1800" b="0" dirty="0" smtClean="0"/>
          </a:p>
          <a:p>
            <a:pPr marL="342900" lvl="1" indent="-342900">
              <a:spcAft>
                <a:spcPts val="600"/>
              </a:spcAft>
              <a:buFontTx/>
              <a:buChar char="•"/>
            </a:pPr>
            <a:endParaRPr lang="en-GB" sz="1800" b="0" dirty="0"/>
          </a:p>
          <a:p>
            <a:pPr marL="0" lvl="1" indent="0">
              <a:spcAft>
                <a:spcPts val="600"/>
              </a:spcAft>
              <a:buNone/>
            </a:pPr>
            <a:r>
              <a:rPr lang="en-GB" sz="2400" dirty="0">
                <a:solidFill>
                  <a:schemeClr val="hlink"/>
                </a:solidFill>
                <a:latin typeface="Arial" charset="0"/>
              </a:rPr>
              <a:t>And significant “Fast” Exploitation </a:t>
            </a:r>
            <a:r>
              <a:rPr lang="en-GB" sz="2400" dirty="0" err="1" smtClean="0">
                <a:solidFill>
                  <a:schemeClr val="hlink"/>
                </a:solidFill>
                <a:latin typeface="Arial" charset="0"/>
              </a:rPr>
              <a:t>perpectives</a:t>
            </a:r>
            <a:endParaRPr lang="en-GB" sz="2400" dirty="0">
              <a:solidFill>
                <a:schemeClr val="hlink"/>
              </a:solidFill>
              <a:latin typeface="Arial" charset="0"/>
            </a:endParaRPr>
          </a:p>
        </p:txBody>
      </p:sp>
      <p:sp>
        <p:nvSpPr>
          <p:cNvPr id="2" name="ZoneTexte 1"/>
          <p:cNvSpPr txBox="1"/>
          <p:nvPr/>
        </p:nvSpPr>
        <p:spPr>
          <a:xfrm>
            <a:off x="184736" y="6435523"/>
            <a:ext cx="2643076" cy="307777"/>
          </a:xfrm>
          <a:prstGeom prst="rect">
            <a:avLst/>
          </a:prstGeom>
          <a:noFill/>
        </p:spPr>
        <p:txBody>
          <a:bodyPr wrap="none" rtlCol="0">
            <a:spAutoFit/>
          </a:bodyPr>
          <a:lstStyle/>
          <a:p>
            <a:r>
              <a:rPr lang="fr-FR" sz="1400" i="1" dirty="0" smtClean="0">
                <a:solidFill>
                  <a:schemeClr val="tx1"/>
                </a:solidFill>
              </a:rPr>
              <a:t>* </a:t>
            </a:r>
            <a:r>
              <a:rPr lang="fr-FR" sz="1400" i="1" dirty="0" err="1" smtClean="0">
                <a:solidFill>
                  <a:schemeClr val="tx1"/>
                </a:solidFill>
              </a:rPr>
              <a:t>SaaS</a:t>
            </a:r>
            <a:r>
              <a:rPr lang="fr-FR" sz="1400" i="1" dirty="0" smtClean="0">
                <a:solidFill>
                  <a:schemeClr val="tx1"/>
                </a:solidFill>
              </a:rPr>
              <a:t>: S</a:t>
            </a:r>
            <a:r>
              <a:rPr lang="fr-FR" sz="1400" b="0" i="1" dirty="0" smtClean="0">
                <a:solidFill>
                  <a:schemeClr val="tx1"/>
                </a:solidFill>
              </a:rPr>
              <a:t>oftware </a:t>
            </a:r>
            <a:r>
              <a:rPr lang="fr-FR" sz="1400" i="1" dirty="0" smtClean="0">
                <a:solidFill>
                  <a:schemeClr val="tx1"/>
                </a:solidFill>
              </a:rPr>
              <a:t>a</a:t>
            </a:r>
            <a:r>
              <a:rPr lang="fr-FR" sz="1400" b="0" i="1" dirty="0" smtClean="0">
                <a:solidFill>
                  <a:schemeClr val="tx1"/>
                </a:solidFill>
              </a:rPr>
              <a:t>s </a:t>
            </a:r>
            <a:r>
              <a:rPr lang="fr-FR" sz="1400" i="1" dirty="0" smtClean="0">
                <a:solidFill>
                  <a:schemeClr val="tx1"/>
                </a:solidFill>
              </a:rPr>
              <a:t>a S</a:t>
            </a:r>
            <a:r>
              <a:rPr lang="fr-FR" sz="1400" b="0" i="1" dirty="0" smtClean="0">
                <a:solidFill>
                  <a:schemeClr val="tx1"/>
                </a:solidFill>
              </a:rPr>
              <a:t>ervice</a:t>
            </a:r>
            <a:endParaRPr lang="fr-FR" sz="1400" b="0" i="1" dirty="0">
              <a:solidFill>
                <a:schemeClr val="tx1"/>
              </a:solidFill>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txBox="1">
            <a:spLocks noChangeArrowheads="1"/>
          </p:cNvSpPr>
          <p:nvPr/>
        </p:nvSpPr>
        <p:spPr bwMode="auto">
          <a:xfrm>
            <a:off x="546100" y="0"/>
            <a:ext cx="55975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algn="l" eaLnBrk="1" hangingPunct="1">
              <a:lnSpc>
                <a:spcPct val="90000"/>
              </a:lnSpc>
            </a:pPr>
            <a:r>
              <a:rPr lang="en-GB" sz="2400" dirty="0">
                <a:solidFill>
                  <a:schemeClr val="tx1"/>
                </a:solidFill>
              </a:rPr>
              <a:t>Introduction &amp; Relevance</a:t>
            </a:r>
            <a:br>
              <a:rPr lang="en-GB" sz="2400" dirty="0">
                <a:solidFill>
                  <a:schemeClr val="tx1"/>
                </a:solidFill>
              </a:rPr>
            </a:br>
            <a:r>
              <a:rPr lang="en-GB" sz="2400" dirty="0" smtClean="0">
                <a:solidFill>
                  <a:schemeClr val="hlink"/>
                </a:solidFill>
              </a:rPr>
              <a:t>The ACDC System Architecture</a:t>
            </a:r>
            <a:endParaRPr lang="en-US" sz="2400" dirty="0">
              <a:solidFill>
                <a:schemeClr val="hlink"/>
              </a:solidFill>
            </a:endParaRPr>
          </a:p>
        </p:txBody>
      </p:sp>
      <p:pic>
        <p:nvPicPr>
          <p:cNvPr id="3" name="Image 2" descr="ACDC System v11_Updated PB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 y="1487797"/>
            <a:ext cx="8322733" cy="5194265"/>
          </a:xfrm>
          <a:prstGeom prst="rect">
            <a:avLst/>
          </a:prstGeom>
        </p:spPr>
      </p:pic>
    </p:spTree>
    <p:extLst>
      <p:ext uri="{BB962C8B-B14F-4D97-AF65-F5344CB8AC3E}">
        <p14:creationId xmlns:p14="http://schemas.microsoft.com/office/powerpoint/2010/main" val="390005604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txBox="1">
            <a:spLocks noChangeArrowheads="1"/>
          </p:cNvSpPr>
          <p:nvPr/>
        </p:nvSpPr>
        <p:spPr bwMode="auto">
          <a:xfrm>
            <a:off x="546100" y="0"/>
            <a:ext cx="55975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eaLnBrk="0" hangingPunct="0">
              <a:defRPr sz="1100" b="1">
                <a:solidFill>
                  <a:schemeClr val="bg1"/>
                </a:solidFill>
                <a:latin typeface="Arial" charset="0"/>
                <a:ea typeface="ＭＳ Ｐゴシック" charset="0"/>
                <a:cs typeface="ＭＳ Ｐゴシック" charset="0"/>
              </a:defRPr>
            </a:lvl1pPr>
            <a:lvl2pPr marL="742950" indent="-285750" eaLnBrk="0" hangingPunct="0">
              <a:defRPr sz="1100" b="1">
                <a:solidFill>
                  <a:schemeClr val="bg1"/>
                </a:solidFill>
                <a:latin typeface="Arial" charset="0"/>
                <a:ea typeface="ＭＳ Ｐゴシック" charset="0"/>
              </a:defRPr>
            </a:lvl2pPr>
            <a:lvl3pPr marL="1143000" indent="-228600" eaLnBrk="0" hangingPunct="0">
              <a:defRPr sz="1100" b="1">
                <a:solidFill>
                  <a:schemeClr val="bg1"/>
                </a:solidFill>
                <a:latin typeface="Arial" charset="0"/>
                <a:ea typeface="ＭＳ Ｐゴシック" charset="0"/>
              </a:defRPr>
            </a:lvl3pPr>
            <a:lvl4pPr marL="1600200" indent="-228600" eaLnBrk="0" hangingPunct="0">
              <a:defRPr sz="1100" b="1">
                <a:solidFill>
                  <a:schemeClr val="bg1"/>
                </a:solidFill>
                <a:latin typeface="Arial" charset="0"/>
                <a:ea typeface="ＭＳ Ｐゴシック" charset="0"/>
              </a:defRPr>
            </a:lvl4pPr>
            <a:lvl5pPr marL="2057400" indent="-228600" eaLnBrk="0" hangingPunct="0">
              <a:defRPr sz="1100" b="1">
                <a:solidFill>
                  <a:schemeClr val="bg1"/>
                </a:solidFill>
                <a:latin typeface="Arial" charset="0"/>
                <a:ea typeface="ＭＳ Ｐゴシック" charset="0"/>
              </a:defRPr>
            </a:lvl5pPr>
            <a:lvl6pPr marL="2514600" indent="-228600" algn="ctr" eaLnBrk="0" fontAlgn="base" hangingPunct="0">
              <a:spcBef>
                <a:spcPct val="0"/>
              </a:spcBef>
              <a:spcAft>
                <a:spcPct val="0"/>
              </a:spcAft>
              <a:defRPr sz="1100" b="1">
                <a:solidFill>
                  <a:schemeClr val="bg1"/>
                </a:solidFill>
                <a:latin typeface="Arial" charset="0"/>
                <a:ea typeface="ＭＳ Ｐゴシック" charset="0"/>
              </a:defRPr>
            </a:lvl6pPr>
            <a:lvl7pPr marL="2971800" indent="-228600" algn="ctr" eaLnBrk="0" fontAlgn="base" hangingPunct="0">
              <a:spcBef>
                <a:spcPct val="0"/>
              </a:spcBef>
              <a:spcAft>
                <a:spcPct val="0"/>
              </a:spcAft>
              <a:defRPr sz="1100" b="1">
                <a:solidFill>
                  <a:schemeClr val="bg1"/>
                </a:solidFill>
                <a:latin typeface="Arial" charset="0"/>
                <a:ea typeface="ＭＳ Ｐゴシック" charset="0"/>
              </a:defRPr>
            </a:lvl7pPr>
            <a:lvl8pPr marL="3429000" indent="-228600" algn="ctr" eaLnBrk="0" fontAlgn="base" hangingPunct="0">
              <a:spcBef>
                <a:spcPct val="0"/>
              </a:spcBef>
              <a:spcAft>
                <a:spcPct val="0"/>
              </a:spcAft>
              <a:defRPr sz="1100" b="1">
                <a:solidFill>
                  <a:schemeClr val="bg1"/>
                </a:solidFill>
                <a:latin typeface="Arial" charset="0"/>
                <a:ea typeface="ＭＳ Ｐゴシック" charset="0"/>
              </a:defRPr>
            </a:lvl8pPr>
            <a:lvl9pPr marL="3886200" indent="-228600" algn="ctr" eaLnBrk="0" fontAlgn="base" hangingPunct="0">
              <a:spcBef>
                <a:spcPct val="0"/>
              </a:spcBef>
              <a:spcAft>
                <a:spcPct val="0"/>
              </a:spcAft>
              <a:defRPr sz="1100" b="1">
                <a:solidFill>
                  <a:schemeClr val="bg1"/>
                </a:solidFill>
                <a:latin typeface="Arial" charset="0"/>
                <a:ea typeface="ＭＳ Ｐゴシック" charset="0"/>
              </a:defRPr>
            </a:lvl9pPr>
          </a:lstStyle>
          <a:p>
            <a:pPr algn="l" eaLnBrk="1" hangingPunct="1">
              <a:lnSpc>
                <a:spcPct val="90000"/>
              </a:lnSpc>
            </a:pPr>
            <a:r>
              <a:rPr lang="en-GB" sz="2400">
                <a:solidFill>
                  <a:schemeClr val="tx1"/>
                </a:solidFill>
              </a:rPr>
              <a:t>Management Overview</a:t>
            </a:r>
          </a:p>
          <a:p>
            <a:pPr algn="l" eaLnBrk="1" hangingPunct="1">
              <a:lnSpc>
                <a:spcPct val="90000"/>
              </a:lnSpc>
            </a:pPr>
            <a:r>
              <a:rPr lang="en-GB" sz="2400">
                <a:solidFill>
                  <a:schemeClr val="hlink"/>
                </a:solidFill>
              </a:rPr>
              <a:t>Duration / Funding</a:t>
            </a:r>
            <a:endParaRPr lang="en-US" sz="2400">
              <a:solidFill>
                <a:schemeClr val="hlink"/>
              </a:solidFill>
            </a:endParaRPr>
          </a:p>
        </p:txBody>
      </p:sp>
      <p:sp>
        <p:nvSpPr>
          <p:cNvPr id="6" name="Rectangle 5"/>
          <p:cNvSpPr txBox="1">
            <a:spLocks noChangeArrowheads="1"/>
          </p:cNvSpPr>
          <p:nvPr/>
        </p:nvSpPr>
        <p:spPr bwMode="auto">
          <a:xfrm>
            <a:off x="403225" y="1544638"/>
            <a:ext cx="8585200"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5621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9812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438400" indent="-228600" algn="l" rtl="0" fontAlgn="base">
              <a:spcBef>
                <a:spcPct val="20000"/>
              </a:spcBef>
              <a:spcAft>
                <a:spcPct val="0"/>
              </a:spcAft>
              <a:buChar char="»"/>
              <a:defRPr sz="1600">
                <a:solidFill>
                  <a:schemeClr val="tx1"/>
                </a:solidFill>
                <a:latin typeface="+mn-lt"/>
              </a:defRPr>
            </a:lvl6pPr>
            <a:lvl7pPr marL="2895600" indent="-228600" algn="l" rtl="0" fontAlgn="base">
              <a:spcBef>
                <a:spcPct val="20000"/>
              </a:spcBef>
              <a:spcAft>
                <a:spcPct val="0"/>
              </a:spcAft>
              <a:buChar char="»"/>
              <a:defRPr sz="1600">
                <a:solidFill>
                  <a:schemeClr val="tx1"/>
                </a:solidFill>
                <a:latin typeface="+mn-lt"/>
              </a:defRPr>
            </a:lvl7pPr>
            <a:lvl8pPr marL="3352800" indent="-228600" algn="l" rtl="0" fontAlgn="base">
              <a:spcBef>
                <a:spcPct val="20000"/>
              </a:spcBef>
              <a:spcAft>
                <a:spcPct val="0"/>
              </a:spcAft>
              <a:buChar char="»"/>
              <a:defRPr sz="1600">
                <a:solidFill>
                  <a:schemeClr val="tx1"/>
                </a:solidFill>
                <a:latin typeface="+mn-lt"/>
              </a:defRPr>
            </a:lvl8pPr>
            <a:lvl9pPr marL="3810000" indent="-228600" algn="l" rtl="0" fontAlgn="base">
              <a:spcBef>
                <a:spcPct val="20000"/>
              </a:spcBef>
              <a:spcAft>
                <a:spcPct val="0"/>
              </a:spcAft>
              <a:buChar char="»"/>
              <a:defRPr sz="1600">
                <a:solidFill>
                  <a:schemeClr val="tx1"/>
                </a:solidFill>
                <a:latin typeface="+mn-lt"/>
              </a:defRPr>
            </a:lvl9pPr>
          </a:lstStyle>
          <a:p>
            <a:pPr eaLnBrk="1" hangingPunct="1">
              <a:defRPr/>
            </a:pPr>
            <a:r>
              <a:rPr lang="en-US" sz="2000" dirty="0" smtClean="0"/>
              <a:t>Program: ITEA2 09008.</a:t>
            </a:r>
          </a:p>
          <a:p>
            <a:pPr marL="0" indent="0" eaLnBrk="1" hangingPunct="1">
              <a:buFontTx/>
              <a:buNone/>
              <a:defRPr/>
            </a:pPr>
            <a:endParaRPr lang="en-US" sz="2000" dirty="0" smtClean="0"/>
          </a:p>
          <a:p>
            <a:pPr eaLnBrk="1" hangingPunct="1">
              <a:defRPr/>
            </a:pPr>
            <a:r>
              <a:rPr lang="en-US" sz="2000" dirty="0" smtClean="0"/>
              <a:t>Duration: 30 Months</a:t>
            </a:r>
          </a:p>
          <a:p>
            <a:pPr lvl="1" eaLnBrk="1" hangingPunct="1">
              <a:defRPr/>
            </a:pPr>
            <a:r>
              <a:rPr lang="en-US" sz="1800" dirty="0" smtClean="0"/>
              <a:t>Start: 1</a:t>
            </a:r>
            <a:r>
              <a:rPr lang="en-US" sz="1800" baseline="30000" dirty="0" smtClean="0"/>
              <a:t>st</a:t>
            </a:r>
            <a:r>
              <a:rPr lang="en-US" sz="1800" dirty="0" smtClean="0"/>
              <a:t> June 2010 </a:t>
            </a:r>
          </a:p>
          <a:p>
            <a:pPr lvl="1" eaLnBrk="1" hangingPunct="1">
              <a:defRPr/>
            </a:pPr>
            <a:r>
              <a:rPr lang="en-US" sz="1800" dirty="0" smtClean="0"/>
              <a:t>End:  30</a:t>
            </a:r>
            <a:r>
              <a:rPr lang="en-US" sz="1800" baseline="30000" dirty="0" smtClean="0"/>
              <a:t>th </a:t>
            </a:r>
            <a:r>
              <a:rPr lang="en-US" sz="1800" dirty="0" smtClean="0"/>
              <a:t>November 2012</a:t>
            </a:r>
          </a:p>
          <a:p>
            <a:pPr lvl="1" eaLnBrk="1" hangingPunct="1">
              <a:defRPr/>
            </a:pPr>
            <a:endParaRPr lang="en-US" dirty="0" smtClean="0"/>
          </a:p>
          <a:p>
            <a:pPr eaLnBrk="1" hangingPunct="1">
              <a:defRPr/>
            </a:pPr>
            <a:r>
              <a:rPr lang="en-US" sz="2000" dirty="0" smtClean="0"/>
              <a:t>Funding situation</a:t>
            </a:r>
          </a:p>
          <a:p>
            <a:pPr lvl="1" eaLnBrk="1" hangingPunct="1">
              <a:defRPr/>
            </a:pPr>
            <a:r>
              <a:rPr lang="en-US" sz="1800" dirty="0" smtClean="0"/>
              <a:t>France: </a:t>
            </a:r>
            <a:r>
              <a:rPr lang="en-US" sz="1800" b="0" dirty="0" smtClean="0"/>
              <a:t>confirmed in June 2010, </a:t>
            </a:r>
            <a:r>
              <a:rPr lang="en-GB" sz="1800" b="0" dirty="0" smtClean="0"/>
              <a:t>notification end of December 2010</a:t>
            </a:r>
          </a:p>
          <a:p>
            <a:pPr lvl="1" eaLnBrk="1" hangingPunct="1">
              <a:defRPr/>
            </a:pPr>
            <a:r>
              <a:rPr lang="en-GB" sz="1800" dirty="0" smtClean="0"/>
              <a:t>Finland: </a:t>
            </a:r>
            <a:r>
              <a:rPr lang="en-GB" sz="1800" b="0" dirty="0" smtClean="0"/>
              <a:t>notification June 2010</a:t>
            </a:r>
          </a:p>
          <a:p>
            <a:pPr lvl="1" eaLnBrk="1" hangingPunct="1">
              <a:defRPr/>
            </a:pPr>
            <a:r>
              <a:rPr lang="en-GB" sz="1800" dirty="0" smtClean="0"/>
              <a:t>Luxembourg: </a:t>
            </a:r>
            <a:r>
              <a:rPr lang="en-GB" sz="1800" b="0" dirty="0" smtClean="0"/>
              <a:t>notification April 2011</a:t>
            </a:r>
          </a:p>
          <a:p>
            <a:pPr lvl="1" eaLnBrk="1" hangingPunct="1">
              <a:defRPr/>
            </a:pPr>
            <a:r>
              <a:rPr lang="en-GB" sz="1800" dirty="0" smtClean="0"/>
              <a:t>Turkey: </a:t>
            </a:r>
            <a:r>
              <a:rPr lang="en-GB" sz="1800" b="0" dirty="0" smtClean="0"/>
              <a:t>notification January 2011</a:t>
            </a:r>
            <a:endParaRPr lang="en-GB" sz="1800" b="0" dirty="0"/>
          </a:p>
          <a:p>
            <a:pPr marL="0" indent="0" eaLnBrk="1" hangingPunct="1">
              <a:buFontTx/>
              <a:buNone/>
              <a:defRPr/>
            </a:pPr>
            <a:r>
              <a:rPr lang="en-GB" dirty="0" smtClean="0">
                <a:sym typeface="Wingdings"/>
              </a:rPr>
              <a:t> 	</a:t>
            </a:r>
            <a:r>
              <a:rPr lang="en-GB" sz="1800" dirty="0" smtClean="0">
                <a:sym typeface="Wingdings"/>
              </a:rPr>
              <a:t>Kick-off beginning June 2010. Due to late notification 3 months 	delay on first deliverables, </a:t>
            </a:r>
            <a:r>
              <a:rPr lang="en-GB" sz="1800" u="sng" dirty="0" smtClean="0">
                <a:sym typeface="Wingdings"/>
              </a:rPr>
              <a:t>but no impact on the overall planning </a:t>
            </a:r>
            <a:endParaRPr lang="en-US" sz="1800" u="sng" dirty="0"/>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ACDC_Final Review_Project_overview">
  <a:themeElements>
    <a:clrScheme name="Template_public_project_presentation 2">
      <a:dk1>
        <a:srgbClr val="000000"/>
      </a:dk1>
      <a:lt1>
        <a:srgbClr val="FFFFFF"/>
      </a:lt1>
      <a:dk2>
        <a:srgbClr val="CCFFCC"/>
      </a:dk2>
      <a:lt2>
        <a:srgbClr val="CCFFFF"/>
      </a:lt2>
      <a:accent1>
        <a:srgbClr val="070080"/>
      </a:accent1>
      <a:accent2>
        <a:srgbClr val="DD0806"/>
      </a:accent2>
      <a:accent3>
        <a:srgbClr val="FFFFFF"/>
      </a:accent3>
      <a:accent4>
        <a:srgbClr val="000000"/>
      </a:accent4>
      <a:accent5>
        <a:srgbClr val="AAAAC0"/>
      </a:accent5>
      <a:accent6>
        <a:srgbClr val="C80605"/>
      </a:accent6>
      <a:hlink>
        <a:srgbClr val="009900"/>
      </a:hlink>
      <a:folHlink>
        <a:srgbClr val="646464"/>
      </a:folHlink>
    </a:clrScheme>
    <a:fontScheme name="Template_public_project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1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100" b="1" i="0" u="none" strike="noStrike" cap="none" normalizeH="0" baseline="0" smtClean="0">
            <a:ln>
              <a:noFill/>
            </a:ln>
            <a:solidFill>
              <a:schemeClr val="bg1"/>
            </a:solidFill>
            <a:effectLst/>
            <a:latin typeface="Arial" charset="0"/>
          </a:defRPr>
        </a:defPPr>
      </a:lstStyle>
    </a:lnDef>
  </a:objectDefaults>
  <a:extraClrSchemeLst>
    <a:extraClrScheme>
      <a:clrScheme name="Template_public_project_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public_project_presentation 2">
        <a:dk1>
          <a:srgbClr val="000000"/>
        </a:dk1>
        <a:lt1>
          <a:srgbClr val="FFFFFF"/>
        </a:lt1>
        <a:dk2>
          <a:srgbClr val="CCFFCC"/>
        </a:dk2>
        <a:lt2>
          <a:srgbClr val="CCFFFF"/>
        </a:lt2>
        <a:accent1>
          <a:srgbClr val="070080"/>
        </a:accent1>
        <a:accent2>
          <a:srgbClr val="DD0806"/>
        </a:accent2>
        <a:accent3>
          <a:srgbClr val="FFFFFF"/>
        </a:accent3>
        <a:accent4>
          <a:srgbClr val="000000"/>
        </a:accent4>
        <a:accent5>
          <a:srgbClr val="AAAAC0"/>
        </a:accent5>
        <a:accent6>
          <a:srgbClr val="C80605"/>
        </a:accent6>
        <a:hlink>
          <a:srgbClr val="009900"/>
        </a:hlink>
        <a:folHlink>
          <a:srgbClr val="64646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ACDC_Final Review_Project_overview.potx</Template>
  <TotalTime>9143</TotalTime>
  <Words>1166</Words>
  <Application>Microsoft Macintosh PowerPoint</Application>
  <PresentationFormat>Présentation à l'écran (4:3)</PresentationFormat>
  <Paragraphs>321</Paragraphs>
  <Slides>17</Slides>
  <Notes>17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ACDC_Final Review_Project_overview</vt:lpstr>
      <vt:lpstr>Acrobat Document</vt:lpstr>
      <vt:lpstr>ACDC Project Overview Patrick Schwartz, Thomson Video Networks Final Project review, November 21st 2012, Luxembourg</vt:lpstr>
      <vt:lpstr>Outline</vt:lpstr>
      <vt:lpstr>Introduction &amp; Relevance Purpose and Rationale of the project</vt:lpstr>
      <vt:lpstr>Introduction &amp; Relevance Purpose and Rationale of the project</vt:lpstr>
      <vt:lpstr>Introduction &amp; Relevance Purpose and Rationale of the project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Generic Architecture and Link to WP’s breakdown</vt:lpstr>
      <vt:lpstr>Project Structure</vt:lpstr>
      <vt:lpstr>Project Methodology</vt:lpstr>
      <vt:lpstr>Work-Plan &amp; Deliverables Status</vt:lpstr>
      <vt:lpstr>Thank you for your attention</vt:lpstr>
    </vt:vector>
  </TitlesOfParts>
  <Company>VTT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CAM4HOME Collaborative Aggregated Multimedia for Digital Home</dc:title>
  <dc:creator>Juho Perälä</dc:creator>
  <cp:lastModifiedBy>patrick schwartz</cp:lastModifiedBy>
  <cp:revision>341</cp:revision>
  <cp:lastPrinted>2012-11-16T12:48:41Z</cp:lastPrinted>
  <dcterms:created xsi:type="dcterms:W3CDTF">2006-07-21T07:59:30Z</dcterms:created>
  <dcterms:modified xsi:type="dcterms:W3CDTF">2012-11-20T17:59:43Z</dcterms:modified>
</cp:coreProperties>
</file>